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A833-577B-42D2-802D-66205B46B0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1A95DB-3065-49EE-94CB-CA03F3434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4EBE592-D077-4055-BABE-AFFB849FAE67}"/>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76125E90-CDEE-419A-ABE5-8F2DCF377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47D441-E2C4-4BC7-A0BB-26115E8566CC}"/>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085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4185-BAFF-4F3C-9E39-5D0F89D0030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893E36-0C60-4719-84C4-DADC0F6790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C485E-73F0-4AB2-B0B8-DCEB700D39DF}"/>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C653A172-241C-4ED7-AB10-29C174ABC1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58F181-CACC-4267-A69A-3489464D35E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28719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D76124-61F8-4216-BBDF-FA4BE59761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59F58-9372-44F7-ACAC-020E3F51B2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CE936-774D-47D3-A11C-08DBD62F695C}"/>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B95A1E1B-E39A-45AF-89D8-5610E31B6B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06DA21-407A-44BF-85D8-37A58E266220}"/>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34515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4C3E-C22F-4F70-81CA-7B1BA4E10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DBF4CD-90F8-49A1-8591-E17EEA9819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138E4F-E441-44E6-ADC5-029E0549A072}"/>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A8491135-8689-4A53-B17C-827115E951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A5774B-124A-4995-8FA0-2644D8253DFD}"/>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54733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9B17-E9A4-4556-8A08-282D4B7D4F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EFDE49-D038-4EB8-AABC-DF512B7AAA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2AD0E5-C6EC-40F3-B676-9EAF43B7B17B}"/>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4D6DD369-67AE-41F9-A012-5F25B3808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80807-D926-4D16-A249-E40457251285}"/>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82453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1D88F-96F0-470E-A924-D46057CDA1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FFC736-5376-40E8-B43C-DF9BFAA063A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8752B-2B64-460F-A63B-9880F3E3EF2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C8453A-A8DF-498C-BED7-F257C6912A31}"/>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6" name="Footer Placeholder 5">
            <a:extLst>
              <a:ext uri="{FF2B5EF4-FFF2-40B4-BE49-F238E27FC236}">
                <a16:creationId xmlns:a16="http://schemas.microsoft.com/office/drawing/2014/main" id="{19AE57FF-A8D9-47C0-84DA-9DA710FAF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E57F7-94FC-471E-B001-F1EA0568F99F}"/>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25975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A39BC-7B3E-4EAA-85B7-F655F38B641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83DEDD-8BCE-40AB-91DF-01C9C1E7A2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61E68F-FA0C-4FEF-B220-F3D1AD2409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70C334-46CF-49C2-9B9F-044D9958D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4AA981-8AAD-487D-9DB4-323545DDEE4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1733C7-12B1-4DEC-91BF-31B68D1A4C8C}"/>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8" name="Footer Placeholder 7">
            <a:extLst>
              <a:ext uri="{FF2B5EF4-FFF2-40B4-BE49-F238E27FC236}">
                <a16:creationId xmlns:a16="http://schemas.microsoft.com/office/drawing/2014/main" id="{4949D389-62F4-4BA6-B621-5C6F209EA1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43CFDB-4515-4561-AE92-72E35D6F067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73848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8746-EE91-4C41-96E9-436CE1EAD4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694B48-D1D8-4A21-92E1-5B50C4795EF6}"/>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4" name="Footer Placeholder 3">
            <a:extLst>
              <a:ext uri="{FF2B5EF4-FFF2-40B4-BE49-F238E27FC236}">
                <a16:creationId xmlns:a16="http://schemas.microsoft.com/office/drawing/2014/main" id="{BC1C5DC1-A0C4-4C7A-9E81-84F64245DA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3EB147-B3D6-48E8-82B2-3C28CC69612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400167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CF69A-2204-4155-B219-CCDF31433282}"/>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3" name="Footer Placeholder 2">
            <a:extLst>
              <a:ext uri="{FF2B5EF4-FFF2-40B4-BE49-F238E27FC236}">
                <a16:creationId xmlns:a16="http://schemas.microsoft.com/office/drawing/2014/main" id="{E319F5C2-DE71-4681-81E2-A903B93D7B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F36D98-3F7C-4707-94BA-E016F83E4782}"/>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4337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DBB6-6FE2-45B1-A205-83AE20402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B8D32B-2916-477D-AA59-02E88BDA9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9AE347-94B1-4541-AD3A-6B3114D09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916D8B-6465-4649-BFCA-6C7FCF452D21}"/>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6" name="Footer Placeholder 5">
            <a:extLst>
              <a:ext uri="{FF2B5EF4-FFF2-40B4-BE49-F238E27FC236}">
                <a16:creationId xmlns:a16="http://schemas.microsoft.com/office/drawing/2014/main" id="{E7867673-FD6E-47A6-8994-81E216F94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F9DA7A-E6A7-4C70-9CD0-326D4C16FF0E}"/>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184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5E47F-0D37-4D63-B9E1-2E26A87A81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EB53D6-6E39-4AA7-8535-E20D958575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A9623E-F2A4-4AD8-9740-6FBFDCC9C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3CAED5-3EE6-4D80-80F2-8C91A46399F2}"/>
              </a:ext>
            </a:extLst>
          </p:cNvPr>
          <p:cNvSpPr>
            <a:spLocks noGrp="1"/>
          </p:cNvSpPr>
          <p:nvPr>
            <p:ph type="dt" sz="half" idx="10"/>
          </p:nvPr>
        </p:nvSpPr>
        <p:spPr/>
        <p:txBody>
          <a:bodyPr/>
          <a:lstStyle/>
          <a:p>
            <a:fld id="{69457205-9C7A-469B-9B3A-FD6001283253}" type="datetimeFigureOut">
              <a:rPr lang="en-GB" smtClean="0"/>
              <a:t>05/02/2024</a:t>
            </a:fld>
            <a:endParaRPr lang="en-GB"/>
          </a:p>
        </p:txBody>
      </p:sp>
      <p:sp>
        <p:nvSpPr>
          <p:cNvPr id="6" name="Footer Placeholder 5">
            <a:extLst>
              <a:ext uri="{FF2B5EF4-FFF2-40B4-BE49-F238E27FC236}">
                <a16:creationId xmlns:a16="http://schemas.microsoft.com/office/drawing/2014/main" id="{9E229FF3-F45D-4D8F-87CE-256E0B7432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C0B4A8-61AE-4326-9CDF-B51DC833470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178170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41C1C9-3EDD-43B2-9D5C-5C18BB229F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F2DCCC-B9EB-4BA3-82EF-916925861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8B1C7B-6BC4-4F75-A56A-55A1A273F4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57205-9C7A-469B-9B3A-FD6001283253}" type="datetimeFigureOut">
              <a:rPr lang="en-GB" smtClean="0"/>
              <a:t>05/02/2024</a:t>
            </a:fld>
            <a:endParaRPr lang="en-GB"/>
          </a:p>
        </p:txBody>
      </p:sp>
      <p:sp>
        <p:nvSpPr>
          <p:cNvPr id="5" name="Footer Placeholder 4">
            <a:extLst>
              <a:ext uri="{FF2B5EF4-FFF2-40B4-BE49-F238E27FC236}">
                <a16:creationId xmlns:a16="http://schemas.microsoft.com/office/drawing/2014/main" id="{2CCEC3DF-19D5-4C33-B556-F78E439C5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7CA1D3-D271-4D09-9F80-4DBDC27BC6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A58CF-A148-43B7-A3AB-086CCAACED96}" type="slidenum">
              <a:rPr lang="en-GB" smtClean="0"/>
              <a:t>‹#›</a:t>
            </a:fld>
            <a:endParaRPr lang="en-GB"/>
          </a:p>
        </p:txBody>
      </p:sp>
    </p:spTree>
    <p:extLst>
      <p:ext uri="{BB962C8B-B14F-4D97-AF65-F5344CB8AC3E}">
        <p14:creationId xmlns:p14="http://schemas.microsoft.com/office/powerpoint/2010/main" val="3263908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73C448C-B28D-41EA-96DB-47DE82562ECC}"/>
              </a:ext>
            </a:extLst>
          </p:cNvPr>
          <p:cNvSpPr/>
          <p:nvPr/>
        </p:nvSpPr>
        <p:spPr>
          <a:xfrm>
            <a:off x="4786874" y="544945"/>
            <a:ext cx="3516165" cy="2408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t>3.2.2.3 Employment and Unemployment</a:t>
            </a:r>
          </a:p>
          <a:p>
            <a:endParaRPr lang="en-GB" sz="1200" dirty="0"/>
          </a:p>
          <a:p>
            <a:pPr marL="171450" indent="-171450">
              <a:buFont typeface="Arial" panose="020B0604020202020204" pitchFamily="34" charset="0"/>
              <a:buChar char="•"/>
            </a:pPr>
            <a:r>
              <a:rPr lang="en-GB" sz="1200" dirty="0"/>
              <a:t>Employment and unemployment and how they are measured </a:t>
            </a:r>
          </a:p>
          <a:p>
            <a:pPr marL="171450" indent="-171450">
              <a:buFont typeface="Arial" panose="020B0604020202020204" pitchFamily="34" charset="0"/>
              <a:buChar char="•"/>
            </a:pPr>
            <a:r>
              <a:rPr lang="en-GB" sz="1200" dirty="0"/>
              <a:t>Types and causes of unemployment:</a:t>
            </a:r>
          </a:p>
          <a:p>
            <a:pPr marL="628650" lvl="1" indent="-171450">
              <a:buFont typeface="Arial" panose="020B0604020202020204" pitchFamily="34" charset="0"/>
              <a:buChar char="•"/>
            </a:pPr>
            <a:r>
              <a:rPr lang="en-GB" sz="1200" dirty="0"/>
              <a:t>structural, seasonal, frictional and cyclical, and be able to explain the factors that cause these</a:t>
            </a:r>
          </a:p>
          <a:p>
            <a:pPr marL="171450" indent="-171450">
              <a:buFont typeface="Arial" panose="020B0604020202020204" pitchFamily="34" charset="0"/>
              <a:buChar char="•"/>
            </a:pPr>
            <a:r>
              <a:rPr lang="en-GB" sz="1200" dirty="0"/>
              <a:t>The consequences of unemployment for different groups within the economy. </a:t>
            </a:r>
          </a:p>
          <a:p>
            <a:pPr marL="171450" indent="-171450">
              <a:buFont typeface="Arial" panose="020B0604020202020204" pitchFamily="34" charset="0"/>
              <a:buChar char="•"/>
            </a:pPr>
            <a:r>
              <a:rPr lang="en-GB" sz="1200" dirty="0"/>
              <a:t>Government policies to reduce unemployment </a:t>
            </a:r>
          </a:p>
          <a:p>
            <a:r>
              <a:rPr lang="en-GB" sz="1200" b="1" dirty="0"/>
              <a:t>Appears in Paper 2 - Macroeconomics</a:t>
            </a:r>
          </a:p>
        </p:txBody>
      </p:sp>
      <p:sp>
        <p:nvSpPr>
          <p:cNvPr id="7" name="Rectangle 6">
            <a:extLst>
              <a:ext uri="{FF2B5EF4-FFF2-40B4-BE49-F238E27FC236}">
                <a16:creationId xmlns:a16="http://schemas.microsoft.com/office/drawing/2014/main" id="{EBD6C4EC-43B3-49C6-AD0E-714F12491141}"/>
              </a:ext>
            </a:extLst>
          </p:cNvPr>
          <p:cNvSpPr/>
          <p:nvPr/>
        </p:nvSpPr>
        <p:spPr>
          <a:xfrm>
            <a:off x="8404231" y="125268"/>
            <a:ext cx="3681115" cy="37272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Types of unemployment:</a:t>
            </a:r>
          </a:p>
          <a:p>
            <a:endParaRPr lang="en-GB" sz="1200" b="1" u="sng" dirty="0">
              <a:solidFill>
                <a:schemeClr val="tx1"/>
              </a:solidFill>
            </a:endParaRPr>
          </a:p>
          <a:p>
            <a:pPr lvl="0"/>
            <a:r>
              <a:rPr lang="en-GB" sz="1200" b="1" dirty="0">
                <a:solidFill>
                  <a:schemeClr val="tx1"/>
                </a:solidFill>
              </a:rPr>
              <a:t>Seasonal</a:t>
            </a:r>
          </a:p>
          <a:p>
            <a:pPr lvl="0"/>
            <a:r>
              <a:rPr lang="en-GB" sz="1200" dirty="0">
                <a:solidFill>
                  <a:schemeClr val="tx1"/>
                </a:solidFill>
              </a:rPr>
              <a:t>Regular </a:t>
            </a:r>
            <a:r>
              <a:rPr lang="en-GB" sz="1200" b="1" dirty="0">
                <a:solidFill>
                  <a:schemeClr val="tx1"/>
                </a:solidFill>
              </a:rPr>
              <a:t>seasonal changes in employment </a:t>
            </a:r>
            <a:r>
              <a:rPr lang="en-GB" sz="1200" dirty="0">
                <a:solidFill>
                  <a:schemeClr val="tx1"/>
                </a:solidFill>
              </a:rPr>
              <a:t>/ labour demand e.g. tourism, retail, agriculture and construction industries</a:t>
            </a:r>
          </a:p>
          <a:p>
            <a:pPr lvl="0"/>
            <a:endParaRPr lang="en-GB" sz="1200" dirty="0">
              <a:solidFill>
                <a:schemeClr val="tx1"/>
              </a:solidFill>
            </a:endParaRPr>
          </a:p>
          <a:p>
            <a:pPr lvl="0"/>
            <a:r>
              <a:rPr lang="en-GB" sz="1200" b="1" dirty="0">
                <a:solidFill>
                  <a:schemeClr val="tx1"/>
                </a:solidFill>
              </a:rPr>
              <a:t>Structural</a:t>
            </a:r>
          </a:p>
          <a:p>
            <a:pPr lvl="0"/>
            <a:r>
              <a:rPr lang="en-GB" sz="1200" dirty="0">
                <a:solidFill>
                  <a:schemeClr val="tx1"/>
                </a:solidFill>
              </a:rPr>
              <a:t>Arises from the </a:t>
            </a:r>
            <a:r>
              <a:rPr lang="en-GB" sz="1200" b="1" dirty="0">
                <a:solidFill>
                  <a:schemeClr val="tx1"/>
                </a:solidFill>
              </a:rPr>
              <a:t>mismatch of skills </a:t>
            </a:r>
            <a:r>
              <a:rPr lang="en-GB" sz="1200" dirty="0">
                <a:solidFill>
                  <a:schemeClr val="tx1"/>
                </a:solidFill>
              </a:rPr>
              <a:t>and job opportunities as the pattern of labour demand changes – linked to labour immobility</a:t>
            </a:r>
          </a:p>
          <a:p>
            <a:pPr lvl="0"/>
            <a:endParaRPr lang="en-GB" sz="1200" dirty="0">
              <a:solidFill>
                <a:schemeClr val="tx1"/>
              </a:solidFill>
            </a:endParaRPr>
          </a:p>
          <a:p>
            <a:pPr lvl="0"/>
            <a:r>
              <a:rPr lang="en-GB" sz="1200" b="1" dirty="0">
                <a:solidFill>
                  <a:schemeClr val="tx1"/>
                </a:solidFill>
              </a:rPr>
              <a:t>Frictional</a:t>
            </a:r>
          </a:p>
          <a:p>
            <a:pPr lvl="0"/>
            <a:r>
              <a:rPr lang="en-GB" sz="1200" dirty="0">
                <a:solidFill>
                  <a:schemeClr val="tx1"/>
                </a:solidFill>
              </a:rPr>
              <a:t>Transitional unemployment due to </a:t>
            </a:r>
            <a:r>
              <a:rPr lang="en-GB" sz="1200" b="1" dirty="0">
                <a:solidFill>
                  <a:schemeClr val="tx1"/>
                </a:solidFill>
              </a:rPr>
              <a:t>people moving between jobs</a:t>
            </a:r>
            <a:r>
              <a:rPr lang="en-GB" sz="1200" b="0" dirty="0">
                <a:solidFill>
                  <a:schemeClr val="tx1"/>
                </a:solidFill>
              </a:rPr>
              <a:t> e.g. new entrants to the labour market</a:t>
            </a:r>
          </a:p>
          <a:p>
            <a:pPr lvl="0"/>
            <a:endParaRPr lang="en-GB" sz="1200" dirty="0">
              <a:solidFill>
                <a:schemeClr val="tx1"/>
              </a:solidFill>
            </a:endParaRPr>
          </a:p>
          <a:p>
            <a:pPr lvl="0"/>
            <a:r>
              <a:rPr lang="en-GB" sz="1200" b="1" dirty="0">
                <a:solidFill>
                  <a:schemeClr val="tx1"/>
                </a:solidFill>
              </a:rPr>
              <a:t>Cyclical</a:t>
            </a:r>
          </a:p>
          <a:p>
            <a:pPr lvl="0"/>
            <a:r>
              <a:rPr lang="en-GB" sz="1200" dirty="0">
                <a:solidFill>
                  <a:schemeClr val="tx1"/>
                </a:solidFill>
              </a:rPr>
              <a:t>Caused by a </a:t>
            </a:r>
            <a:r>
              <a:rPr lang="en-GB" sz="1200" b="1" dirty="0">
                <a:solidFill>
                  <a:schemeClr val="tx1"/>
                </a:solidFill>
              </a:rPr>
              <a:t>fall in or persistent weakness of aggregate demand </a:t>
            </a:r>
            <a:r>
              <a:rPr lang="en-GB" sz="1200" dirty="0">
                <a:solidFill>
                  <a:schemeClr val="tx1"/>
                </a:solidFill>
              </a:rPr>
              <a:t>leading to a decline in real GDP and jobs</a:t>
            </a:r>
          </a:p>
          <a:p>
            <a:pPr lvl="0"/>
            <a:r>
              <a:rPr lang="en-GB" sz="1200" dirty="0">
                <a:solidFill>
                  <a:schemeClr val="tx1"/>
                </a:solidFill>
              </a:rPr>
              <a:t>(demand-deficient)</a:t>
            </a: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715" y="3091127"/>
            <a:ext cx="1130285" cy="113028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6861702" y="3168000"/>
            <a:ext cx="1390741" cy="1053412"/>
          </a:xfrm>
          <a:prstGeom prst="rect">
            <a:avLst/>
          </a:prstGeom>
        </p:spPr>
      </p:pic>
      <p:sp>
        <p:nvSpPr>
          <p:cNvPr id="2" name="Rectangle 1">
            <a:extLst>
              <a:ext uri="{FF2B5EF4-FFF2-40B4-BE49-F238E27FC236}">
                <a16:creationId xmlns:a16="http://schemas.microsoft.com/office/drawing/2014/main" id="{4E0838ED-120E-452E-FB44-4ADFD541B4DD}"/>
              </a:ext>
            </a:extLst>
          </p:cNvPr>
          <p:cNvSpPr/>
          <p:nvPr/>
        </p:nvSpPr>
        <p:spPr>
          <a:xfrm>
            <a:off x="359794" y="276132"/>
            <a:ext cx="4325888" cy="63195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Minimising unemployment:</a:t>
            </a:r>
          </a:p>
          <a:p>
            <a:r>
              <a:rPr lang="en-GB" sz="1200" dirty="0">
                <a:solidFill>
                  <a:schemeClr val="tx1"/>
                </a:solidFill>
                <a:cs typeface="Calibri"/>
              </a:rPr>
              <a:t>The objective of minimising unemployment is often referred to as </a:t>
            </a:r>
            <a:r>
              <a:rPr lang="en-GB" sz="1200" b="1" dirty="0">
                <a:solidFill>
                  <a:schemeClr val="tx1"/>
                </a:solidFill>
                <a:cs typeface="Calibri"/>
              </a:rPr>
              <a:t>full employment</a:t>
            </a:r>
          </a:p>
          <a:p>
            <a:endParaRPr lang="en-GB" sz="1200" dirty="0">
              <a:solidFill>
                <a:schemeClr val="tx1"/>
              </a:solidFill>
              <a:cs typeface="Calibri"/>
            </a:endParaRPr>
          </a:p>
          <a:p>
            <a:r>
              <a:rPr lang="en-GB" sz="1200" dirty="0">
                <a:solidFill>
                  <a:schemeClr val="tx1"/>
                </a:solidFill>
                <a:cs typeface="Calibri"/>
              </a:rPr>
              <a:t>Full employment: the level of employment where those who are economically active (in work or seeking work) can find work if they are willing to accept jobs at the going wage rate.</a:t>
            </a:r>
          </a:p>
          <a:p>
            <a:endParaRPr lang="en-GB" sz="1200" dirty="0">
              <a:solidFill>
                <a:schemeClr val="tx1"/>
              </a:solidFill>
              <a:cs typeface="Calibri"/>
            </a:endParaRPr>
          </a:p>
          <a:p>
            <a:r>
              <a:rPr lang="en-GB" sz="1200" dirty="0">
                <a:solidFill>
                  <a:schemeClr val="tx1"/>
                </a:solidFill>
              </a:rPr>
              <a:t>Macroeconomic objective: </a:t>
            </a:r>
            <a:r>
              <a:rPr lang="en-GB" sz="1200" b="1" dirty="0">
                <a:solidFill>
                  <a:schemeClr val="tx1"/>
                </a:solidFill>
              </a:rPr>
              <a:t>minimising unemployment</a:t>
            </a:r>
          </a:p>
          <a:p>
            <a:endParaRPr lang="en-GB" sz="1200" b="1" dirty="0">
              <a:solidFill>
                <a:schemeClr val="tx1"/>
              </a:solidFill>
              <a:cs typeface="Calibri"/>
            </a:endParaRPr>
          </a:p>
          <a:p>
            <a:r>
              <a:rPr lang="en-GB" sz="1200" b="1" dirty="0">
                <a:solidFill>
                  <a:schemeClr val="tx1"/>
                </a:solidFill>
                <a:cs typeface="Calibri"/>
              </a:rPr>
              <a:t>Employment: </a:t>
            </a:r>
            <a:r>
              <a:rPr lang="en-GB" sz="1200" dirty="0">
                <a:solidFill>
                  <a:schemeClr val="tx1"/>
                </a:solidFill>
                <a:cs typeface="Calibri"/>
              </a:rPr>
              <a:t>the number of people who are economically active – they are willing and able to work and have a job</a:t>
            </a:r>
          </a:p>
          <a:p>
            <a:endParaRPr lang="en-GB" sz="1200" dirty="0">
              <a:solidFill>
                <a:schemeClr val="tx1"/>
              </a:solidFill>
              <a:cs typeface="Calibri"/>
            </a:endParaRPr>
          </a:p>
          <a:p>
            <a:r>
              <a:rPr lang="en-GB" sz="1200" b="1" dirty="0">
                <a:solidFill>
                  <a:schemeClr val="tx1"/>
                </a:solidFill>
                <a:cs typeface="Calibri"/>
              </a:rPr>
              <a:t>Unemployment: </a:t>
            </a:r>
            <a:r>
              <a:rPr lang="en-GB" sz="1200" dirty="0">
                <a:solidFill>
                  <a:schemeClr val="tx1"/>
                </a:solidFill>
                <a:cs typeface="Calibri"/>
              </a:rPr>
              <a:t>number of economically active people (willing and able to work at the existing wage rate AND actively seeking employment) but cannot find a job at this point in time</a:t>
            </a:r>
          </a:p>
          <a:p>
            <a:endParaRPr lang="en-GB" sz="1200" dirty="0">
              <a:solidFill>
                <a:schemeClr val="tx1"/>
              </a:solidFill>
              <a:cs typeface="Calibri"/>
            </a:endParaRPr>
          </a:p>
          <a:p>
            <a:r>
              <a:rPr lang="en-GB" sz="1200" b="1" dirty="0">
                <a:solidFill>
                  <a:schemeClr val="tx1"/>
                </a:solidFill>
              </a:rPr>
              <a:t>Full employment </a:t>
            </a:r>
            <a:r>
              <a:rPr lang="en-GB" sz="1200" dirty="0">
                <a:solidFill>
                  <a:schemeClr val="tx1"/>
                </a:solidFill>
              </a:rPr>
              <a:t>occurs when all factors of production are fully used (labour aspect of CELL). There is no cyclical unemployment if full employment is achieved.  Full employment will always be above 0% as some people will be unemployed e.g. frictional (between jobs) and seasonal e.g. summer-only jobs like fruit picking</a:t>
            </a:r>
          </a:p>
          <a:p>
            <a:endParaRPr lang="en-GB" sz="1200" dirty="0">
              <a:solidFill>
                <a:schemeClr val="tx1"/>
              </a:solidFill>
            </a:endParaRPr>
          </a:p>
          <a:p>
            <a:pPr marL="342900" indent="-342900">
              <a:buClr>
                <a:schemeClr val="accent1"/>
              </a:buClr>
              <a:buSzPct val="80000"/>
              <a:buFont typeface="Wingdings" panose="05000000000000000000" pitchFamily="2" charset="2"/>
              <a:buChar char="¥"/>
            </a:pPr>
            <a:endParaRPr lang="en-GB" sz="1200" b="1" i="1" dirty="0">
              <a:solidFill>
                <a:schemeClr val="tx1"/>
              </a:solidFill>
            </a:endParaRPr>
          </a:p>
          <a:p>
            <a:pPr>
              <a:buClr>
                <a:schemeClr val="accent1"/>
              </a:buClr>
              <a:buSzPct val="80000"/>
            </a:pPr>
            <a:r>
              <a:rPr lang="en-GB" sz="1200" dirty="0">
                <a:solidFill>
                  <a:schemeClr val="tx1"/>
                </a:solidFill>
              </a:rPr>
              <a:t>The </a:t>
            </a:r>
            <a:r>
              <a:rPr lang="en-GB" sz="1200" b="1" dirty="0">
                <a:solidFill>
                  <a:schemeClr val="tx1"/>
                </a:solidFill>
              </a:rPr>
              <a:t>level</a:t>
            </a:r>
            <a:r>
              <a:rPr lang="en-GB" sz="1200" dirty="0">
                <a:solidFill>
                  <a:schemeClr val="tx1"/>
                </a:solidFill>
              </a:rPr>
              <a:t> of unemployment = the number of people who are unemployed</a:t>
            </a:r>
          </a:p>
          <a:p>
            <a:pPr marL="342900" indent="-342900">
              <a:buClr>
                <a:schemeClr val="accent1"/>
              </a:buClr>
              <a:buSzPct val="80000"/>
              <a:buFont typeface="Wingdings" panose="05000000000000000000" pitchFamily="2" charset="2"/>
              <a:buChar char="¥"/>
            </a:pPr>
            <a:endParaRPr lang="en-GB" sz="1200" dirty="0">
              <a:solidFill>
                <a:schemeClr val="tx1"/>
              </a:solidFill>
            </a:endParaRPr>
          </a:p>
          <a:p>
            <a:pPr>
              <a:buClr>
                <a:schemeClr val="accent1"/>
              </a:buClr>
              <a:buSzPct val="80000"/>
            </a:pPr>
            <a:r>
              <a:rPr lang="en-GB" sz="1200" dirty="0">
                <a:solidFill>
                  <a:schemeClr val="tx1"/>
                </a:solidFill>
              </a:rPr>
              <a:t>The </a:t>
            </a:r>
            <a:r>
              <a:rPr lang="en-GB" sz="1200" b="1" dirty="0">
                <a:solidFill>
                  <a:schemeClr val="tx1"/>
                </a:solidFill>
              </a:rPr>
              <a:t>rate</a:t>
            </a:r>
            <a:r>
              <a:rPr lang="en-GB" sz="1200" dirty="0">
                <a:solidFill>
                  <a:schemeClr val="tx1"/>
                </a:solidFill>
              </a:rPr>
              <a:t> of unemployment = the number of people unemployed as a % of the labour force</a:t>
            </a:r>
            <a:endParaRPr lang="en-GB" sz="1200" b="1" i="1" u="sng" dirty="0">
              <a:solidFill>
                <a:schemeClr val="tx1"/>
              </a:solidFill>
            </a:endParaRPr>
          </a:p>
          <a:p>
            <a:pPr>
              <a:buClr>
                <a:schemeClr val="accent1"/>
              </a:buClr>
              <a:buSzPct val="80000"/>
            </a:pPr>
            <a:endParaRPr lang="en-GB" sz="1200" b="1" i="1" u="sng" dirty="0">
              <a:solidFill>
                <a:schemeClr val="tx1"/>
              </a:solidFill>
            </a:endParaRPr>
          </a:p>
          <a:p>
            <a:pPr>
              <a:buClr>
                <a:schemeClr val="accent1"/>
              </a:buClr>
              <a:buSzPct val="80000"/>
            </a:pPr>
            <a:r>
              <a:rPr lang="en-GB" sz="1200" b="1" u="sng" dirty="0">
                <a:solidFill>
                  <a:schemeClr val="tx1"/>
                </a:solidFill>
              </a:rPr>
              <a:t>Number Unemployed </a:t>
            </a:r>
            <a:r>
              <a:rPr lang="en-GB" sz="1200" b="1" dirty="0">
                <a:solidFill>
                  <a:schemeClr val="tx1"/>
                </a:solidFill>
              </a:rPr>
              <a:t>  x 100 = rate of unemployment</a:t>
            </a:r>
          </a:p>
          <a:p>
            <a:pPr>
              <a:buClr>
                <a:schemeClr val="accent1"/>
              </a:buClr>
              <a:buSzPct val="80000"/>
            </a:pPr>
            <a:r>
              <a:rPr lang="en-GB" sz="1200" b="1" dirty="0">
                <a:solidFill>
                  <a:schemeClr val="tx1"/>
                </a:solidFill>
              </a:rPr>
              <a:t>Labour force</a:t>
            </a:r>
            <a:endParaRPr lang="en-GB" sz="1200" dirty="0">
              <a:solidFill>
                <a:schemeClr val="tx1"/>
              </a:solidFill>
            </a:endParaRPr>
          </a:p>
          <a:p>
            <a:endParaRPr lang="en-GB" sz="1200" dirty="0">
              <a:solidFill>
                <a:schemeClr val="tx1"/>
              </a:solidFill>
              <a:cs typeface="Calibri"/>
            </a:endParaRPr>
          </a:p>
        </p:txBody>
      </p:sp>
      <p:sp>
        <p:nvSpPr>
          <p:cNvPr id="3" name="Rectangle 2">
            <a:extLst>
              <a:ext uri="{FF2B5EF4-FFF2-40B4-BE49-F238E27FC236}">
                <a16:creationId xmlns:a16="http://schemas.microsoft.com/office/drawing/2014/main" id="{25FBA962-BF79-E079-6FC2-952C91D11E0D}"/>
              </a:ext>
            </a:extLst>
          </p:cNvPr>
          <p:cNvSpPr/>
          <p:nvPr/>
        </p:nvSpPr>
        <p:spPr>
          <a:xfrm>
            <a:off x="4965715" y="4221412"/>
            <a:ext cx="7018439" cy="25113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Causes of unemployment: </a:t>
            </a:r>
            <a:r>
              <a:rPr lang="en-GB" sz="1200" b="1" dirty="0">
                <a:solidFill>
                  <a:schemeClr val="tx1"/>
                </a:solidFill>
              </a:rPr>
              <a:t>Labour immobility </a:t>
            </a:r>
          </a:p>
          <a:p>
            <a:endParaRPr lang="en-GB" sz="1200" b="1" dirty="0">
              <a:solidFill>
                <a:schemeClr val="tx1"/>
              </a:solidFill>
            </a:endParaRPr>
          </a:p>
          <a:p>
            <a:r>
              <a:rPr lang="en-GB" sz="1200" dirty="0">
                <a:solidFill>
                  <a:schemeClr val="tx1"/>
                </a:solidFill>
              </a:rPr>
              <a:t>Can occur as a result of:</a:t>
            </a:r>
          </a:p>
          <a:p>
            <a:r>
              <a:rPr lang="en-GB" sz="1200" b="1" dirty="0">
                <a:solidFill>
                  <a:schemeClr val="tx1"/>
                </a:solidFill>
              </a:rPr>
              <a:t>Geographical immobility </a:t>
            </a:r>
            <a:r>
              <a:rPr lang="en-GB" sz="1200" dirty="0">
                <a:solidFill>
                  <a:schemeClr val="tx1"/>
                </a:solidFill>
              </a:rPr>
              <a:t>– where workers find it difficult to move from one area to another for work because of the cost of housing (e.g. London housing costs), not being aware of jobs or not wanting to move away from family and friends</a:t>
            </a:r>
          </a:p>
          <a:p>
            <a:endParaRPr lang="en-GB" sz="1200" dirty="0">
              <a:solidFill>
                <a:schemeClr val="tx1"/>
              </a:solidFill>
            </a:endParaRPr>
          </a:p>
          <a:p>
            <a:r>
              <a:rPr lang="en-GB" sz="1200" b="1" dirty="0">
                <a:solidFill>
                  <a:schemeClr val="tx1"/>
                </a:solidFill>
              </a:rPr>
              <a:t>Occupational immobility </a:t>
            </a:r>
            <a:r>
              <a:rPr lang="en-GB" sz="1200" dirty="0">
                <a:solidFill>
                  <a:schemeClr val="tx1"/>
                </a:solidFill>
              </a:rPr>
              <a:t>– where workers do not have the skills for another type of work e.g. a coal miner cannot easily transfer to become a teacher.  This exists when there is a skills shortage.</a:t>
            </a:r>
          </a:p>
          <a:p>
            <a:endParaRPr lang="en-GB" sz="1200" dirty="0">
              <a:solidFill>
                <a:schemeClr val="tx1"/>
              </a:solidFill>
            </a:endParaRPr>
          </a:p>
          <a:p>
            <a:r>
              <a:rPr lang="en-GB" sz="1200" dirty="0">
                <a:solidFill>
                  <a:schemeClr val="tx1"/>
                </a:solidFill>
              </a:rPr>
              <a:t>Labour immobility can lead to structural unemployment as the result of the decline of a particular industry creating large scale unemployment in a geographical area.  People are unable to move for work or do not have the skills to move to other roles so extensive training is needed to tackle the problem.</a:t>
            </a:r>
          </a:p>
        </p:txBody>
      </p:sp>
    </p:spTree>
    <p:extLst>
      <p:ext uri="{BB962C8B-B14F-4D97-AF65-F5344CB8AC3E}">
        <p14:creationId xmlns:p14="http://schemas.microsoft.com/office/powerpoint/2010/main" val="1058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D6C4EC-43B3-49C6-AD0E-714F12491141}"/>
              </a:ext>
            </a:extLst>
          </p:cNvPr>
          <p:cNvSpPr/>
          <p:nvPr/>
        </p:nvSpPr>
        <p:spPr>
          <a:xfrm>
            <a:off x="8404231" y="273050"/>
            <a:ext cx="3681115" cy="45673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Policies to reduce unemployment:</a:t>
            </a:r>
            <a:endParaRPr lang="en-GB" sz="1200" u="sng" dirty="0">
              <a:solidFill>
                <a:schemeClr val="tx1"/>
              </a:solidFill>
            </a:endParaRPr>
          </a:p>
          <a:p>
            <a:endParaRPr lang="en-GB" sz="1200" b="1" dirty="0">
              <a:solidFill>
                <a:schemeClr val="tx1"/>
              </a:solidFill>
            </a:endParaRPr>
          </a:p>
          <a:p>
            <a:pPr algn="l" rtl="0" fontAlgn="base">
              <a:buFont typeface="Arial" panose="020B0604020202020204" pitchFamily="34" charset="0"/>
              <a:buChar char="•"/>
            </a:pPr>
            <a:r>
              <a:rPr lang="en-US" sz="1200" dirty="0">
                <a:solidFill>
                  <a:schemeClr val="tx1"/>
                </a:solidFill>
              </a:rPr>
              <a:t>The government could cut </a:t>
            </a:r>
            <a:r>
              <a:rPr lang="en-US" sz="1200" b="1" dirty="0">
                <a:solidFill>
                  <a:schemeClr val="tx1"/>
                </a:solidFill>
              </a:rPr>
              <a:t>income tax </a:t>
            </a:r>
            <a:r>
              <a:rPr lang="en-US" sz="1200" dirty="0">
                <a:solidFill>
                  <a:schemeClr val="tx1"/>
                </a:solidFill>
              </a:rPr>
              <a:t>which is the tax we pay on our wages.  This would mean people have more money to spend and also may encourage people to work (more) as they don’t have to pay as much tax.</a:t>
            </a:r>
          </a:p>
          <a:p>
            <a:pPr fontAlgn="base">
              <a:buFont typeface="Arial" panose="020B0604020202020204" pitchFamily="34" charset="0"/>
              <a:buChar char="•"/>
            </a:pPr>
            <a:r>
              <a:rPr lang="en-US" sz="1200" dirty="0">
                <a:solidFill>
                  <a:schemeClr val="tx1"/>
                </a:solidFill>
              </a:rPr>
              <a:t>The government could cut </a:t>
            </a:r>
            <a:r>
              <a:rPr lang="en-US" sz="1200" b="1" dirty="0">
                <a:solidFill>
                  <a:schemeClr val="tx1"/>
                </a:solidFill>
              </a:rPr>
              <a:t>interest rates </a:t>
            </a:r>
            <a:r>
              <a:rPr lang="en-US" sz="1200" dirty="0">
                <a:solidFill>
                  <a:schemeClr val="tx1"/>
                </a:solidFill>
              </a:rPr>
              <a:t>which is the amount we pay on money we borrow and also the reward we receive from having savings in the bank. This gives consumers a greater disposable income and also encourages firms to invest leading to higher levels of employment.</a:t>
            </a:r>
          </a:p>
          <a:p>
            <a:pPr fontAlgn="base">
              <a:buFont typeface="Arial" panose="020B0604020202020204" pitchFamily="34" charset="0"/>
              <a:buChar char="•"/>
            </a:pPr>
            <a:endParaRPr lang="en-US" sz="1200" dirty="0">
              <a:solidFill>
                <a:schemeClr val="tx1"/>
              </a:solidFill>
            </a:endParaRPr>
          </a:p>
          <a:p>
            <a:pPr fontAlgn="base">
              <a:buFont typeface="Arial" panose="020B0604020202020204" pitchFamily="34" charset="0"/>
              <a:buChar char="•"/>
            </a:pPr>
            <a:r>
              <a:rPr lang="en-US" sz="1200" b="1" dirty="0">
                <a:solidFill>
                  <a:schemeClr val="tx1"/>
                </a:solidFill>
              </a:rPr>
              <a:t>Supply-side policies could also be used:</a:t>
            </a:r>
          </a:p>
          <a:p>
            <a:pPr marL="171450" indent="-171450">
              <a:buFont typeface="Arial" panose="020B0604020202020204" pitchFamily="34" charset="0"/>
              <a:buChar char="•"/>
            </a:pPr>
            <a:r>
              <a:rPr lang="en-GB" sz="1200" dirty="0">
                <a:solidFill>
                  <a:schemeClr val="tx1"/>
                </a:solidFill>
              </a:rPr>
              <a:t>Increase in factors of production (more can be made, lower prices)</a:t>
            </a:r>
          </a:p>
          <a:p>
            <a:pPr marL="171450" indent="-171450">
              <a:buFont typeface="Arial" panose="020B0604020202020204" pitchFamily="34" charset="0"/>
              <a:buChar char="•"/>
            </a:pPr>
            <a:r>
              <a:rPr lang="en-GB" sz="1200" dirty="0">
                <a:solidFill>
                  <a:schemeClr val="tx1"/>
                </a:solidFill>
              </a:rPr>
              <a:t>More government spending leading to better education and training  (which type of unemployment might this improve?)</a:t>
            </a:r>
          </a:p>
          <a:p>
            <a:pPr marL="171450" indent="-171450">
              <a:buFont typeface="Arial" panose="020B0604020202020204" pitchFamily="34" charset="0"/>
              <a:buChar char="•"/>
            </a:pPr>
            <a:r>
              <a:rPr lang="en-GB" sz="1200" dirty="0">
                <a:solidFill>
                  <a:schemeClr val="tx1"/>
                </a:solidFill>
              </a:rPr>
              <a:t>Increased spending on infrastructure (e.g. HS2, parkway improvements, making it easier and cheaper for firms to operate</a:t>
            </a:r>
          </a:p>
          <a:p>
            <a:pPr marL="171450" indent="-171450">
              <a:buFont typeface="Arial" panose="020B0604020202020204" pitchFamily="34" charset="0"/>
              <a:buChar char="•"/>
            </a:pPr>
            <a:r>
              <a:rPr lang="en-GB" sz="1200" dirty="0">
                <a:solidFill>
                  <a:schemeClr val="tx1"/>
                </a:solidFill>
              </a:rPr>
              <a:t>Removing rules (deregulation) which mean it is easier for firms to operate</a:t>
            </a:r>
          </a:p>
          <a:p>
            <a:pPr algn="l" rtl="0" fontAlgn="base"/>
            <a:endParaRPr lang="en-US" sz="1200" b="1" dirty="0">
              <a:solidFill>
                <a:schemeClr val="tx1"/>
              </a:solidFill>
            </a:endParaRPr>
          </a:p>
        </p:txBody>
      </p:sp>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2"/>
          <a:stretch>
            <a:fillRect/>
          </a:stretch>
        </p:blipFill>
        <p:spPr>
          <a:xfrm>
            <a:off x="5441225" y="32736"/>
            <a:ext cx="1390741" cy="1053412"/>
          </a:xfrm>
          <a:prstGeom prst="rect">
            <a:avLst/>
          </a:prstGeom>
        </p:spPr>
      </p:pic>
      <p:sp>
        <p:nvSpPr>
          <p:cNvPr id="13" name="Rectangle 12">
            <a:extLst>
              <a:ext uri="{FF2B5EF4-FFF2-40B4-BE49-F238E27FC236}">
                <a16:creationId xmlns:a16="http://schemas.microsoft.com/office/drawing/2014/main" id="{BACAA7E3-E858-4A74-A11D-3E53F23B1A9B}"/>
              </a:ext>
            </a:extLst>
          </p:cNvPr>
          <p:cNvSpPr/>
          <p:nvPr/>
        </p:nvSpPr>
        <p:spPr>
          <a:xfrm>
            <a:off x="192946" y="125268"/>
            <a:ext cx="3811459" cy="3075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Causes of unemployment: </a:t>
            </a:r>
            <a:r>
              <a:rPr lang="en-GB" sz="1200" b="1" dirty="0">
                <a:solidFill>
                  <a:schemeClr val="tx1"/>
                </a:solidFill>
              </a:rPr>
              <a:t>Technology</a:t>
            </a:r>
          </a:p>
          <a:p>
            <a:endParaRPr lang="en-GB" sz="1200" b="1" dirty="0">
              <a:solidFill>
                <a:schemeClr val="tx1"/>
              </a:solidFill>
            </a:endParaRPr>
          </a:p>
          <a:p>
            <a:r>
              <a:rPr lang="en-GB" sz="1200" dirty="0">
                <a:solidFill>
                  <a:schemeClr val="tx1"/>
                </a:solidFill>
              </a:rPr>
              <a:t>Occurs when workers are replaced by technology.  Capital machinery and equipment may be more productive or cheaper than labour.</a:t>
            </a:r>
          </a:p>
          <a:p>
            <a:endParaRPr lang="en-GB" sz="1200" dirty="0">
              <a:solidFill>
                <a:schemeClr val="tx1"/>
              </a:solidFill>
            </a:endParaRPr>
          </a:p>
          <a:p>
            <a:r>
              <a:rPr lang="en-GB" sz="1200" b="1" u="sng" dirty="0">
                <a:solidFill>
                  <a:schemeClr val="tx1"/>
                </a:solidFill>
              </a:rPr>
              <a:t>Causes of unemployment: </a:t>
            </a:r>
            <a:r>
              <a:rPr lang="en-GB" sz="1200" b="1" dirty="0">
                <a:solidFill>
                  <a:schemeClr val="tx1"/>
                </a:solidFill>
              </a:rPr>
              <a:t>Real Wages</a:t>
            </a:r>
          </a:p>
          <a:p>
            <a:endParaRPr lang="en-GB" sz="1200" dirty="0">
              <a:solidFill>
                <a:schemeClr val="tx1"/>
              </a:solidFill>
            </a:endParaRPr>
          </a:p>
          <a:p>
            <a:r>
              <a:rPr lang="en-GB" sz="1200" dirty="0">
                <a:solidFill>
                  <a:schemeClr val="tx1"/>
                </a:solidFill>
              </a:rPr>
              <a:t>Where wages are set above the amount that firms are willing to pay.  This can be caused by trade union power and the national minimum wage level.</a:t>
            </a:r>
          </a:p>
          <a:p>
            <a:r>
              <a:rPr lang="en-GB" sz="1200" dirty="0">
                <a:solidFill>
                  <a:schemeClr val="tx1"/>
                </a:solidFill>
              </a:rPr>
              <a:t>Workers are willing to supply more labour at higher wage rates, but firms demand less workers as they are more expensive and raise costs of production so this creates unemployment.</a:t>
            </a:r>
          </a:p>
        </p:txBody>
      </p:sp>
      <p:sp>
        <p:nvSpPr>
          <p:cNvPr id="5" name="Rectangle: Rounded Corners 4">
            <a:extLst>
              <a:ext uri="{FF2B5EF4-FFF2-40B4-BE49-F238E27FC236}">
                <a16:creationId xmlns:a16="http://schemas.microsoft.com/office/drawing/2014/main" id="{CB719FA2-180A-C1B0-22F8-85CA0A95037E}"/>
              </a:ext>
            </a:extLst>
          </p:cNvPr>
          <p:cNvSpPr/>
          <p:nvPr/>
        </p:nvSpPr>
        <p:spPr>
          <a:xfrm>
            <a:off x="4157001" y="1471676"/>
            <a:ext cx="4160940" cy="2455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t>3.2.2.3 Employment and Unemployment</a:t>
            </a:r>
          </a:p>
          <a:p>
            <a:endParaRPr lang="en-GB" sz="1200" dirty="0"/>
          </a:p>
          <a:p>
            <a:pPr marL="171450" indent="-171450">
              <a:buFont typeface="Arial" panose="020B0604020202020204" pitchFamily="34" charset="0"/>
              <a:buChar char="•"/>
            </a:pPr>
            <a:r>
              <a:rPr lang="en-GB" sz="1200" dirty="0"/>
              <a:t>Employment and unemployment and how they are measured </a:t>
            </a:r>
          </a:p>
          <a:p>
            <a:pPr marL="171450" indent="-171450">
              <a:buFont typeface="Arial" panose="020B0604020202020204" pitchFamily="34" charset="0"/>
              <a:buChar char="•"/>
            </a:pPr>
            <a:r>
              <a:rPr lang="en-GB" sz="1200" dirty="0"/>
              <a:t>Types and causes of unemployment:</a:t>
            </a:r>
          </a:p>
          <a:p>
            <a:pPr marL="628650" lvl="1" indent="-171450">
              <a:buFont typeface="Arial" panose="020B0604020202020204" pitchFamily="34" charset="0"/>
              <a:buChar char="•"/>
            </a:pPr>
            <a:r>
              <a:rPr lang="en-GB" sz="1200" dirty="0"/>
              <a:t>structural, seasonal, frictional and cyclical, and be able to explain the factors that cause these</a:t>
            </a:r>
          </a:p>
          <a:p>
            <a:pPr marL="171450" indent="-171450">
              <a:buFont typeface="Arial" panose="020B0604020202020204" pitchFamily="34" charset="0"/>
              <a:buChar char="•"/>
            </a:pPr>
            <a:r>
              <a:rPr lang="en-GB" sz="1200" dirty="0"/>
              <a:t>The consequences of unemployment for different groups within the economy. </a:t>
            </a:r>
          </a:p>
          <a:p>
            <a:pPr marL="171450" indent="-171450">
              <a:buFont typeface="Arial" panose="020B0604020202020204" pitchFamily="34" charset="0"/>
              <a:buChar char="•"/>
            </a:pPr>
            <a:r>
              <a:rPr lang="en-GB" sz="1200" dirty="0"/>
              <a:t>Government policies to reduce unemployment </a:t>
            </a:r>
          </a:p>
          <a:p>
            <a:pPr marL="171450" indent="-171450">
              <a:buFont typeface="Arial" panose="020B0604020202020204" pitchFamily="34" charset="0"/>
              <a:buChar char="•"/>
            </a:pPr>
            <a:endParaRPr lang="en-GB" sz="1200" dirty="0"/>
          </a:p>
          <a:p>
            <a:r>
              <a:rPr lang="en-GB" sz="1200" b="1" dirty="0"/>
              <a:t>Appears in Paper 2 - Macroeconomics</a:t>
            </a:r>
          </a:p>
        </p:txBody>
      </p:sp>
      <p:sp>
        <p:nvSpPr>
          <p:cNvPr id="2" name="Rectangle 1">
            <a:extLst>
              <a:ext uri="{FF2B5EF4-FFF2-40B4-BE49-F238E27FC236}">
                <a16:creationId xmlns:a16="http://schemas.microsoft.com/office/drawing/2014/main" id="{FA8EC897-B3FC-CFA5-3A13-8C1D66F9EE3D}"/>
              </a:ext>
            </a:extLst>
          </p:cNvPr>
          <p:cNvSpPr/>
          <p:nvPr/>
        </p:nvSpPr>
        <p:spPr>
          <a:xfrm>
            <a:off x="4190270" y="4428054"/>
            <a:ext cx="3811459" cy="18421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Consequences of unemployment for individuals:</a:t>
            </a:r>
            <a:endParaRPr lang="en-GB" sz="1200" b="1" dirty="0">
              <a:solidFill>
                <a:schemeClr val="tx1"/>
              </a:solidFill>
            </a:endParaRPr>
          </a:p>
          <a:p>
            <a:pPr marL="171450" indent="-171450">
              <a:buFont typeface="Arial" panose="020B0604020202020204" pitchFamily="34" charset="0"/>
              <a:buChar char="•"/>
            </a:pPr>
            <a:r>
              <a:rPr lang="en-GB" sz="1200" dirty="0">
                <a:solidFill>
                  <a:schemeClr val="tx1"/>
                </a:solidFill>
              </a:rPr>
              <a:t>Increased crime, vandalism and violence</a:t>
            </a:r>
          </a:p>
          <a:p>
            <a:pPr marL="171450" indent="-171450">
              <a:buFont typeface="Arial" panose="020B0604020202020204" pitchFamily="34" charset="0"/>
              <a:buChar char="•"/>
            </a:pPr>
            <a:r>
              <a:rPr lang="en-GB" sz="1200" dirty="0">
                <a:solidFill>
                  <a:schemeClr val="tx1"/>
                </a:solidFill>
              </a:rPr>
              <a:t>Loss of skills, out-of-date training and knowledge</a:t>
            </a:r>
          </a:p>
          <a:p>
            <a:pPr marL="171450" indent="-171450">
              <a:buFont typeface="Arial" panose="020B0604020202020204" pitchFamily="34" charset="0"/>
              <a:buChar char="•"/>
            </a:pPr>
            <a:r>
              <a:rPr lang="en-GB" sz="1200" dirty="0">
                <a:solidFill>
                  <a:schemeClr val="tx1"/>
                </a:solidFill>
              </a:rPr>
              <a:t>Higher stress and mental health issues</a:t>
            </a:r>
          </a:p>
          <a:p>
            <a:pPr marL="171450" indent="-171450">
              <a:buFont typeface="Arial" panose="020B0604020202020204" pitchFamily="34" charset="0"/>
              <a:buChar char="•"/>
            </a:pPr>
            <a:r>
              <a:rPr lang="en-GB" sz="1200" dirty="0">
                <a:solidFill>
                  <a:schemeClr val="tx1"/>
                </a:solidFill>
              </a:rPr>
              <a:t>Social stigma of being unemployed</a:t>
            </a:r>
          </a:p>
          <a:p>
            <a:pPr marL="171450" indent="-171450">
              <a:buFont typeface="Arial" panose="020B0604020202020204" pitchFamily="34" charset="0"/>
              <a:buChar char="•"/>
            </a:pPr>
            <a:r>
              <a:rPr lang="en-GB" sz="1200" dirty="0">
                <a:solidFill>
                  <a:schemeClr val="tx1"/>
                </a:solidFill>
              </a:rPr>
              <a:t>Loss of household income</a:t>
            </a:r>
          </a:p>
          <a:p>
            <a:pPr marL="171450" indent="-171450" fontAlgn="base">
              <a:buFont typeface="Arial" panose="020B0604020202020204" pitchFamily="34" charset="0"/>
              <a:buChar char="•"/>
            </a:pPr>
            <a:r>
              <a:rPr lang="en-GB" sz="1200" dirty="0">
                <a:solidFill>
                  <a:schemeClr val="tx1"/>
                </a:solidFill>
              </a:rPr>
              <a:t>The unemployed will have lower incomes, meaning a reduced standard of living</a:t>
            </a:r>
            <a:r>
              <a:rPr lang="en-US" sz="1200" dirty="0">
                <a:solidFill>
                  <a:schemeClr val="tx1"/>
                </a:solidFill>
              </a:rPr>
              <a:t>​</a:t>
            </a:r>
          </a:p>
        </p:txBody>
      </p:sp>
      <p:sp>
        <p:nvSpPr>
          <p:cNvPr id="4" name="Rectangle 3">
            <a:extLst>
              <a:ext uri="{FF2B5EF4-FFF2-40B4-BE49-F238E27FC236}">
                <a16:creationId xmlns:a16="http://schemas.microsoft.com/office/drawing/2014/main" id="{45D8CABD-8F8A-7E9D-06BD-3A1244644E10}"/>
              </a:ext>
            </a:extLst>
          </p:cNvPr>
          <p:cNvSpPr/>
          <p:nvPr/>
        </p:nvSpPr>
        <p:spPr>
          <a:xfrm>
            <a:off x="192946" y="3428999"/>
            <a:ext cx="3811459" cy="28411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Consequences of unemployment for the economy:</a:t>
            </a:r>
            <a:endParaRPr lang="en-GB" sz="1200" b="1" dirty="0">
              <a:solidFill>
                <a:schemeClr val="tx1"/>
              </a:solidFill>
            </a:endParaRPr>
          </a:p>
          <a:p>
            <a:pPr marL="171450" indent="-171450">
              <a:buFont typeface="Arial" panose="020B0604020202020204" pitchFamily="34" charset="0"/>
              <a:buChar char="•"/>
            </a:pPr>
            <a:r>
              <a:rPr lang="en-GB" sz="1200" dirty="0">
                <a:solidFill>
                  <a:schemeClr val="tx1"/>
                </a:solidFill>
              </a:rPr>
              <a:t>Loss of tax revenue e.g. income tax and VAT</a:t>
            </a:r>
          </a:p>
          <a:p>
            <a:pPr marL="171450" indent="-171450">
              <a:buFont typeface="Arial" panose="020B0604020202020204" pitchFamily="34" charset="0"/>
              <a:buChar char="•"/>
            </a:pPr>
            <a:r>
              <a:rPr lang="en-GB" sz="1200" dirty="0">
                <a:solidFill>
                  <a:schemeClr val="tx1"/>
                </a:solidFill>
              </a:rPr>
              <a:t>Increased government spending on welfare benefits</a:t>
            </a:r>
          </a:p>
          <a:p>
            <a:pPr marL="171450" indent="-171450">
              <a:buFont typeface="Arial" panose="020B0604020202020204" pitchFamily="34" charset="0"/>
              <a:buChar char="•"/>
            </a:pPr>
            <a:r>
              <a:rPr lang="en-GB" sz="1200" dirty="0">
                <a:solidFill>
                  <a:schemeClr val="tx1"/>
                </a:solidFill>
              </a:rPr>
              <a:t>Waste of scarce resources (Labour aspect of CELL)</a:t>
            </a:r>
          </a:p>
          <a:p>
            <a:pPr marL="171450" indent="-171450">
              <a:buFont typeface="Arial" panose="020B0604020202020204" pitchFamily="34" charset="0"/>
              <a:buChar char="•"/>
            </a:pPr>
            <a:r>
              <a:rPr lang="en-GB" sz="1200" dirty="0">
                <a:solidFill>
                  <a:schemeClr val="tx1"/>
                </a:solidFill>
              </a:rPr>
              <a:t>Further businesses will close down as a knock-on effect of reduced demand and consumption</a:t>
            </a:r>
          </a:p>
          <a:p>
            <a:pPr marL="171450" indent="-171450">
              <a:buFont typeface="Arial" panose="020B0604020202020204" pitchFamily="34" charset="0"/>
              <a:buChar char="•"/>
            </a:pPr>
            <a:r>
              <a:rPr lang="en-GB" sz="1200" dirty="0">
                <a:solidFill>
                  <a:schemeClr val="tx1"/>
                </a:solidFill>
              </a:rPr>
              <a:t>Reduced demand for goods/services​</a:t>
            </a:r>
          </a:p>
          <a:p>
            <a:pPr marL="171450" indent="-171450" fontAlgn="base">
              <a:buFont typeface="Arial" panose="020B0604020202020204" pitchFamily="34" charset="0"/>
              <a:buChar char="•"/>
            </a:pPr>
            <a:r>
              <a:rPr lang="en-GB" sz="1200" dirty="0">
                <a:solidFill>
                  <a:schemeClr val="tx1"/>
                </a:solidFill>
              </a:rPr>
              <a:t>Reduced productivity​</a:t>
            </a:r>
          </a:p>
          <a:p>
            <a:pPr marL="171450" indent="-171450" fontAlgn="base">
              <a:buFont typeface="Arial" panose="020B0604020202020204" pitchFamily="34" charset="0"/>
              <a:buChar char="•"/>
            </a:pPr>
            <a:r>
              <a:rPr lang="en-GB" sz="1200" dirty="0">
                <a:solidFill>
                  <a:schemeClr val="tx1"/>
                </a:solidFill>
              </a:rPr>
              <a:t>Reduced profitability​</a:t>
            </a:r>
          </a:p>
          <a:p>
            <a:pPr marL="171450" indent="-171450" fontAlgn="base">
              <a:buFont typeface="Arial" panose="020B0604020202020204" pitchFamily="34" charset="0"/>
              <a:buChar char="•"/>
            </a:pPr>
            <a:r>
              <a:rPr lang="en-GB" sz="1200" dirty="0">
                <a:solidFill>
                  <a:schemeClr val="tx1"/>
                </a:solidFill>
              </a:rPr>
              <a:t>Less incentive to invest​</a:t>
            </a:r>
          </a:p>
          <a:p>
            <a:pPr marL="171450" indent="-171450" fontAlgn="base">
              <a:buFont typeface="Arial" panose="020B0604020202020204" pitchFamily="34" charset="0"/>
              <a:buChar char="•"/>
            </a:pPr>
            <a:r>
              <a:rPr lang="en-GB" sz="1200" dirty="0">
                <a:solidFill>
                  <a:schemeClr val="tx1"/>
                </a:solidFill>
              </a:rPr>
              <a:t>Reduced morale and productivity of remaining workforce who are perhaps concerned over future potential job losses</a:t>
            </a:r>
          </a:p>
          <a:p>
            <a:pPr marL="171450" indent="-171450">
              <a:buFont typeface="Arial" panose="020B0604020202020204" pitchFamily="34" charset="0"/>
              <a:buChar char="•"/>
            </a:pPr>
            <a:endParaRPr lang="en-GB" sz="1200" dirty="0">
              <a:solidFill>
                <a:schemeClr val="tx1"/>
              </a:solidFill>
            </a:endParaRPr>
          </a:p>
        </p:txBody>
      </p:sp>
      <p:sp>
        <p:nvSpPr>
          <p:cNvPr id="8" name="Rectangle 7">
            <a:extLst>
              <a:ext uri="{FF2B5EF4-FFF2-40B4-BE49-F238E27FC236}">
                <a16:creationId xmlns:a16="http://schemas.microsoft.com/office/drawing/2014/main" id="{E7183F4F-AB9D-4873-972E-858F5E21CBC6}"/>
              </a:ext>
            </a:extLst>
          </p:cNvPr>
          <p:cNvSpPr/>
          <p:nvPr/>
        </p:nvSpPr>
        <p:spPr>
          <a:xfrm>
            <a:off x="8404231" y="5015216"/>
            <a:ext cx="3681115" cy="12549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fontAlgn="base"/>
            <a:r>
              <a:rPr lang="en-US" sz="1200" b="1" dirty="0">
                <a:solidFill>
                  <a:schemeClr val="tx1"/>
                </a:solidFill>
              </a:rPr>
              <a:t>Exam Technique Reminder:</a:t>
            </a:r>
          </a:p>
          <a:p>
            <a:pPr algn="l" rtl="0" fontAlgn="base">
              <a:buFont typeface="Arial" panose="020B0604020202020204" pitchFamily="34" charset="0"/>
              <a:buChar char="•"/>
            </a:pPr>
            <a:r>
              <a:rPr lang="en-US" sz="1200">
                <a:solidFill>
                  <a:schemeClr val="tx1"/>
                </a:solidFill>
              </a:rPr>
              <a:t>Use BLT </a:t>
            </a:r>
            <a:r>
              <a:rPr lang="en-US" sz="1200" dirty="0">
                <a:solidFill>
                  <a:schemeClr val="tx1"/>
                </a:solidFill>
              </a:rPr>
              <a:t>when tackling 6 mark questions on unemployment</a:t>
            </a:r>
          </a:p>
          <a:p>
            <a:pPr algn="l" rtl="0" fontAlgn="base">
              <a:buFont typeface="Arial" panose="020B0604020202020204" pitchFamily="34" charset="0"/>
              <a:buChar char="•"/>
            </a:pPr>
            <a:r>
              <a:rPr lang="en-US" sz="1200" dirty="0">
                <a:solidFill>
                  <a:schemeClr val="tx1"/>
                </a:solidFill>
              </a:rPr>
              <a:t>For 9 and 15 mark questions, use BLTH</a:t>
            </a:r>
          </a:p>
          <a:p>
            <a:endParaRPr lang="en-US" sz="1200" dirty="0">
              <a:solidFill>
                <a:schemeClr val="tx1"/>
              </a:solidFill>
            </a:endParaRPr>
          </a:p>
        </p:txBody>
      </p:sp>
    </p:spTree>
    <p:extLst>
      <p:ext uri="{BB962C8B-B14F-4D97-AF65-F5344CB8AC3E}">
        <p14:creationId xmlns:p14="http://schemas.microsoft.com/office/powerpoint/2010/main" val="3821954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2D57DA7742724A92483AA72EC72DBF" ma:contentTypeVersion="16" ma:contentTypeDescription="Create a new document." ma:contentTypeScope="" ma:versionID="bec966155ee6a15abd5b69263bc7274d">
  <xsd:schema xmlns:xsd="http://www.w3.org/2001/XMLSchema" xmlns:xs="http://www.w3.org/2001/XMLSchema" xmlns:p="http://schemas.microsoft.com/office/2006/metadata/properties" xmlns:ns3="30ca99cb-184a-4500-89ac-19b82e890a98" xmlns:ns4="01486b22-d2a3-4267-a70f-767b0303eeff" targetNamespace="http://schemas.microsoft.com/office/2006/metadata/properties" ma:root="true" ma:fieldsID="ca90bdf82df692cc602679318f967bfb" ns3:_="" ns4:_="">
    <xsd:import namespace="30ca99cb-184a-4500-89ac-19b82e890a98"/>
    <xsd:import namespace="01486b22-d2a3-4267-a70f-767b0303eef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LengthInSeconds" minOccurs="0"/>
                <xsd:element ref="ns4:SharedWithUsers" minOccurs="0"/>
                <xsd:element ref="ns4:SharedWithDetails" minOccurs="0"/>
                <xsd:element ref="ns4:SharingHintHash" minOccurs="0"/>
                <xsd:element ref="ns3:MediaServiceLocation" minOccurs="0"/>
                <xsd:element ref="ns3:MediaServiceOCR"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a99cb-184a-4500-89ac-19b82e890a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486b22-d2a3-4267-a70f-767b0303eef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0ca99cb-184a-4500-89ac-19b82e890a9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B0E081-8F8B-4C00-AB38-89E0C8DD96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ca99cb-184a-4500-89ac-19b82e890a98"/>
    <ds:schemaRef ds:uri="01486b22-d2a3-4267-a70f-767b0303ee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14391C-1D77-4DD8-BE75-1F20CF0BE517}">
  <ds:schemaRefs>
    <ds:schemaRef ds:uri="http://purl.org/dc/elements/1.1/"/>
    <ds:schemaRef ds:uri="30ca99cb-184a-4500-89ac-19b82e890a98"/>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01486b22-d2a3-4267-a70f-767b0303eeff"/>
    <ds:schemaRef ds:uri="http://purl.org/dc/terms/"/>
  </ds:schemaRefs>
</ds:datastoreItem>
</file>

<file path=customXml/itemProps3.xml><?xml version="1.0" encoding="utf-8"?>
<ds:datastoreItem xmlns:ds="http://schemas.openxmlformats.org/officeDocument/2006/customXml" ds:itemID="{0028D193-55E5-4807-898D-E135AB9641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265</TotalTime>
  <Words>993</Words>
  <Application>Microsoft Office PowerPoint</Application>
  <PresentationFormat>Widescreen</PresentationFormat>
  <Paragraphs>97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Foster (BRI)</dc:creator>
  <cp:lastModifiedBy>E Foster (BRI)</cp:lastModifiedBy>
  <cp:revision>99</cp:revision>
  <dcterms:created xsi:type="dcterms:W3CDTF">2023-05-23T14:39:28Z</dcterms:created>
  <dcterms:modified xsi:type="dcterms:W3CDTF">2024-02-05T07:25:41Z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0x010100502D57DA7742724A92483AA72EC72DBF</vt:lpwstr>
  </property>
</Properties>
</file>