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4" d="100"/>
          <a:sy n="64" d="100"/>
        </p:scale>
        <p:origin x="7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3A833-577B-42D2-802D-66205B46B0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21A95DB-3065-49EE-94CB-CA03F3434E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4EBE592-D077-4055-BABE-AFFB849FAE67}"/>
              </a:ext>
            </a:extLst>
          </p:cNvPr>
          <p:cNvSpPr>
            <a:spLocks noGrp="1"/>
          </p:cNvSpPr>
          <p:nvPr>
            <p:ph type="dt" sz="half" idx="10"/>
          </p:nvPr>
        </p:nvSpPr>
        <p:spPr/>
        <p:txBody>
          <a:bodyPr/>
          <a:lstStyle/>
          <a:p>
            <a:fld id="{69457205-9C7A-469B-9B3A-FD6001283253}" type="datetimeFigureOut">
              <a:rPr lang="en-GB" smtClean="0"/>
              <a:t>01/02/2024</a:t>
            </a:fld>
            <a:endParaRPr lang="en-GB"/>
          </a:p>
        </p:txBody>
      </p:sp>
      <p:sp>
        <p:nvSpPr>
          <p:cNvPr id="5" name="Footer Placeholder 4">
            <a:extLst>
              <a:ext uri="{FF2B5EF4-FFF2-40B4-BE49-F238E27FC236}">
                <a16:creationId xmlns:a16="http://schemas.microsoft.com/office/drawing/2014/main" id="{76125E90-CDEE-419A-ABE5-8F2DCF3772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47D441-E2C4-4BC7-A0BB-26115E8566CC}"/>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54085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F4185-BAFF-4F3C-9E39-5D0F89D0030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7893E36-0C60-4719-84C4-DADC0F67901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3C485E-73F0-4AB2-B0B8-DCEB700D39DF}"/>
              </a:ext>
            </a:extLst>
          </p:cNvPr>
          <p:cNvSpPr>
            <a:spLocks noGrp="1"/>
          </p:cNvSpPr>
          <p:nvPr>
            <p:ph type="dt" sz="half" idx="10"/>
          </p:nvPr>
        </p:nvSpPr>
        <p:spPr/>
        <p:txBody>
          <a:bodyPr/>
          <a:lstStyle/>
          <a:p>
            <a:fld id="{69457205-9C7A-469B-9B3A-FD6001283253}" type="datetimeFigureOut">
              <a:rPr lang="en-GB" smtClean="0"/>
              <a:t>01/02/2024</a:t>
            </a:fld>
            <a:endParaRPr lang="en-GB"/>
          </a:p>
        </p:txBody>
      </p:sp>
      <p:sp>
        <p:nvSpPr>
          <p:cNvPr id="5" name="Footer Placeholder 4">
            <a:extLst>
              <a:ext uri="{FF2B5EF4-FFF2-40B4-BE49-F238E27FC236}">
                <a16:creationId xmlns:a16="http://schemas.microsoft.com/office/drawing/2014/main" id="{C653A172-241C-4ED7-AB10-29C174ABC1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58F181-CACC-4267-A69A-3489464D35E4}"/>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2871949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D76124-61F8-4216-BBDF-FA4BE59761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959F58-9372-44F7-ACAC-020E3F51B2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3CE936-774D-47D3-A11C-08DBD62F695C}"/>
              </a:ext>
            </a:extLst>
          </p:cNvPr>
          <p:cNvSpPr>
            <a:spLocks noGrp="1"/>
          </p:cNvSpPr>
          <p:nvPr>
            <p:ph type="dt" sz="half" idx="10"/>
          </p:nvPr>
        </p:nvSpPr>
        <p:spPr/>
        <p:txBody>
          <a:bodyPr/>
          <a:lstStyle/>
          <a:p>
            <a:fld id="{69457205-9C7A-469B-9B3A-FD6001283253}" type="datetimeFigureOut">
              <a:rPr lang="en-GB" smtClean="0"/>
              <a:t>01/02/2024</a:t>
            </a:fld>
            <a:endParaRPr lang="en-GB"/>
          </a:p>
        </p:txBody>
      </p:sp>
      <p:sp>
        <p:nvSpPr>
          <p:cNvPr id="5" name="Footer Placeholder 4">
            <a:extLst>
              <a:ext uri="{FF2B5EF4-FFF2-40B4-BE49-F238E27FC236}">
                <a16:creationId xmlns:a16="http://schemas.microsoft.com/office/drawing/2014/main" id="{B95A1E1B-E39A-45AF-89D8-5610E31B6B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06DA21-407A-44BF-85D8-37A58E266220}"/>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345158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94C3E-C22F-4F70-81CA-7B1BA4E10B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8DBF4CD-90F8-49A1-8591-E17EEA9819A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138E4F-E441-44E6-ADC5-029E0549A072}"/>
              </a:ext>
            </a:extLst>
          </p:cNvPr>
          <p:cNvSpPr>
            <a:spLocks noGrp="1"/>
          </p:cNvSpPr>
          <p:nvPr>
            <p:ph type="dt" sz="half" idx="10"/>
          </p:nvPr>
        </p:nvSpPr>
        <p:spPr/>
        <p:txBody>
          <a:bodyPr/>
          <a:lstStyle/>
          <a:p>
            <a:fld id="{69457205-9C7A-469B-9B3A-FD6001283253}" type="datetimeFigureOut">
              <a:rPr lang="en-GB" smtClean="0"/>
              <a:t>01/02/2024</a:t>
            </a:fld>
            <a:endParaRPr lang="en-GB"/>
          </a:p>
        </p:txBody>
      </p:sp>
      <p:sp>
        <p:nvSpPr>
          <p:cNvPr id="5" name="Footer Placeholder 4">
            <a:extLst>
              <a:ext uri="{FF2B5EF4-FFF2-40B4-BE49-F238E27FC236}">
                <a16:creationId xmlns:a16="http://schemas.microsoft.com/office/drawing/2014/main" id="{A8491135-8689-4A53-B17C-827115E951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A5774B-124A-4995-8FA0-2644D8253DFD}"/>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547336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99B17-E9A4-4556-8A08-282D4B7D4F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EFDE49-D038-4EB8-AABC-DF512B7AAA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2AD0E5-C6EC-40F3-B676-9EAF43B7B17B}"/>
              </a:ext>
            </a:extLst>
          </p:cNvPr>
          <p:cNvSpPr>
            <a:spLocks noGrp="1"/>
          </p:cNvSpPr>
          <p:nvPr>
            <p:ph type="dt" sz="half" idx="10"/>
          </p:nvPr>
        </p:nvSpPr>
        <p:spPr/>
        <p:txBody>
          <a:bodyPr/>
          <a:lstStyle/>
          <a:p>
            <a:fld id="{69457205-9C7A-469B-9B3A-FD6001283253}" type="datetimeFigureOut">
              <a:rPr lang="en-GB" smtClean="0"/>
              <a:t>01/02/2024</a:t>
            </a:fld>
            <a:endParaRPr lang="en-GB"/>
          </a:p>
        </p:txBody>
      </p:sp>
      <p:sp>
        <p:nvSpPr>
          <p:cNvPr id="5" name="Footer Placeholder 4">
            <a:extLst>
              <a:ext uri="{FF2B5EF4-FFF2-40B4-BE49-F238E27FC236}">
                <a16:creationId xmlns:a16="http://schemas.microsoft.com/office/drawing/2014/main" id="{4D6DD369-67AE-41F9-A012-5F25B38086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C80807-D926-4D16-A249-E40457251285}"/>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824534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1D88F-96F0-470E-A924-D46057CDA12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5FFC736-5376-40E8-B43C-DF9BFAA063A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08752B-2B64-460F-A63B-9880F3E3EF2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BC8453A-A8DF-498C-BED7-F257C6912A31}"/>
              </a:ext>
            </a:extLst>
          </p:cNvPr>
          <p:cNvSpPr>
            <a:spLocks noGrp="1"/>
          </p:cNvSpPr>
          <p:nvPr>
            <p:ph type="dt" sz="half" idx="10"/>
          </p:nvPr>
        </p:nvSpPr>
        <p:spPr/>
        <p:txBody>
          <a:bodyPr/>
          <a:lstStyle/>
          <a:p>
            <a:fld id="{69457205-9C7A-469B-9B3A-FD6001283253}" type="datetimeFigureOut">
              <a:rPr lang="en-GB" smtClean="0"/>
              <a:t>01/02/2024</a:t>
            </a:fld>
            <a:endParaRPr lang="en-GB"/>
          </a:p>
        </p:txBody>
      </p:sp>
      <p:sp>
        <p:nvSpPr>
          <p:cNvPr id="6" name="Footer Placeholder 5">
            <a:extLst>
              <a:ext uri="{FF2B5EF4-FFF2-40B4-BE49-F238E27FC236}">
                <a16:creationId xmlns:a16="http://schemas.microsoft.com/office/drawing/2014/main" id="{19AE57FF-A8D9-47C0-84DA-9DA710FAF5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0E57F7-94FC-471E-B001-F1EA0568F99F}"/>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259754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A39BC-7B3E-4EAA-85B7-F655F38B641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83DEDD-8BCE-40AB-91DF-01C9C1E7A2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461E68F-FA0C-4FEF-B220-F3D1AD24096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570C334-46CF-49C2-9B9F-044D9958D6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4AA981-8AAD-487D-9DB4-323545DDEE4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E1733C7-12B1-4DEC-91BF-31B68D1A4C8C}"/>
              </a:ext>
            </a:extLst>
          </p:cNvPr>
          <p:cNvSpPr>
            <a:spLocks noGrp="1"/>
          </p:cNvSpPr>
          <p:nvPr>
            <p:ph type="dt" sz="half" idx="10"/>
          </p:nvPr>
        </p:nvSpPr>
        <p:spPr/>
        <p:txBody>
          <a:bodyPr/>
          <a:lstStyle/>
          <a:p>
            <a:fld id="{69457205-9C7A-469B-9B3A-FD6001283253}" type="datetimeFigureOut">
              <a:rPr lang="en-GB" smtClean="0"/>
              <a:t>01/02/2024</a:t>
            </a:fld>
            <a:endParaRPr lang="en-GB"/>
          </a:p>
        </p:txBody>
      </p:sp>
      <p:sp>
        <p:nvSpPr>
          <p:cNvPr id="8" name="Footer Placeholder 7">
            <a:extLst>
              <a:ext uri="{FF2B5EF4-FFF2-40B4-BE49-F238E27FC236}">
                <a16:creationId xmlns:a16="http://schemas.microsoft.com/office/drawing/2014/main" id="{4949D389-62F4-4BA6-B621-5C6F209EA1D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843CFDB-4515-4561-AE92-72E35D6F0671}"/>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738485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8746-EE91-4C41-96E9-436CE1EAD4C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694B48-D1D8-4A21-92E1-5B50C4795EF6}"/>
              </a:ext>
            </a:extLst>
          </p:cNvPr>
          <p:cNvSpPr>
            <a:spLocks noGrp="1"/>
          </p:cNvSpPr>
          <p:nvPr>
            <p:ph type="dt" sz="half" idx="10"/>
          </p:nvPr>
        </p:nvSpPr>
        <p:spPr/>
        <p:txBody>
          <a:bodyPr/>
          <a:lstStyle/>
          <a:p>
            <a:fld id="{69457205-9C7A-469B-9B3A-FD6001283253}" type="datetimeFigureOut">
              <a:rPr lang="en-GB" smtClean="0"/>
              <a:t>01/02/2024</a:t>
            </a:fld>
            <a:endParaRPr lang="en-GB"/>
          </a:p>
        </p:txBody>
      </p:sp>
      <p:sp>
        <p:nvSpPr>
          <p:cNvPr id="4" name="Footer Placeholder 3">
            <a:extLst>
              <a:ext uri="{FF2B5EF4-FFF2-40B4-BE49-F238E27FC236}">
                <a16:creationId xmlns:a16="http://schemas.microsoft.com/office/drawing/2014/main" id="{BC1C5DC1-A0C4-4C7A-9E81-84F64245DA9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33EB147-B3D6-48E8-82B2-3C28CC696124}"/>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4001670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1CF69A-2204-4155-B219-CCDF31433282}"/>
              </a:ext>
            </a:extLst>
          </p:cNvPr>
          <p:cNvSpPr>
            <a:spLocks noGrp="1"/>
          </p:cNvSpPr>
          <p:nvPr>
            <p:ph type="dt" sz="half" idx="10"/>
          </p:nvPr>
        </p:nvSpPr>
        <p:spPr/>
        <p:txBody>
          <a:bodyPr/>
          <a:lstStyle/>
          <a:p>
            <a:fld id="{69457205-9C7A-469B-9B3A-FD6001283253}" type="datetimeFigureOut">
              <a:rPr lang="en-GB" smtClean="0"/>
              <a:t>01/02/2024</a:t>
            </a:fld>
            <a:endParaRPr lang="en-GB"/>
          </a:p>
        </p:txBody>
      </p:sp>
      <p:sp>
        <p:nvSpPr>
          <p:cNvPr id="3" name="Footer Placeholder 2">
            <a:extLst>
              <a:ext uri="{FF2B5EF4-FFF2-40B4-BE49-F238E27FC236}">
                <a16:creationId xmlns:a16="http://schemas.microsoft.com/office/drawing/2014/main" id="{E319F5C2-DE71-4681-81E2-A903B93D7B4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8F36D98-3F7C-4707-94BA-E016F83E4782}"/>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433700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7DBB6-6FE2-45B1-A205-83AE204021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DB8D32B-2916-477D-AA59-02E88BDA91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C9AE347-94B1-4541-AD3A-6B3114D097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9916D8B-6465-4649-BFCA-6C7FCF452D21}"/>
              </a:ext>
            </a:extLst>
          </p:cNvPr>
          <p:cNvSpPr>
            <a:spLocks noGrp="1"/>
          </p:cNvSpPr>
          <p:nvPr>
            <p:ph type="dt" sz="half" idx="10"/>
          </p:nvPr>
        </p:nvSpPr>
        <p:spPr/>
        <p:txBody>
          <a:bodyPr/>
          <a:lstStyle/>
          <a:p>
            <a:fld id="{69457205-9C7A-469B-9B3A-FD6001283253}" type="datetimeFigureOut">
              <a:rPr lang="en-GB" smtClean="0"/>
              <a:t>01/02/2024</a:t>
            </a:fld>
            <a:endParaRPr lang="en-GB"/>
          </a:p>
        </p:txBody>
      </p:sp>
      <p:sp>
        <p:nvSpPr>
          <p:cNvPr id="6" name="Footer Placeholder 5">
            <a:extLst>
              <a:ext uri="{FF2B5EF4-FFF2-40B4-BE49-F238E27FC236}">
                <a16:creationId xmlns:a16="http://schemas.microsoft.com/office/drawing/2014/main" id="{E7867673-FD6E-47A6-8994-81E216F942A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F9DA7A-E6A7-4C70-9CD0-326D4C16FF0E}"/>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541840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5E47F-0D37-4D63-B9E1-2E26A87A81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8EB53D6-6E39-4AA7-8535-E20D958575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BA9623E-F2A4-4AD8-9740-6FBFDCC9CB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23CAED5-3EE6-4D80-80F2-8C91A46399F2}"/>
              </a:ext>
            </a:extLst>
          </p:cNvPr>
          <p:cNvSpPr>
            <a:spLocks noGrp="1"/>
          </p:cNvSpPr>
          <p:nvPr>
            <p:ph type="dt" sz="half" idx="10"/>
          </p:nvPr>
        </p:nvSpPr>
        <p:spPr/>
        <p:txBody>
          <a:bodyPr/>
          <a:lstStyle/>
          <a:p>
            <a:fld id="{69457205-9C7A-469B-9B3A-FD6001283253}" type="datetimeFigureOut">
              <a:rPr lang="en-GB" smtClean="0"/>
              <a:t>01/02/2024</a:t>
            </a:fld>
            <a:endParaRPr lang="en-GB"/>
          </a:p>
        </p:txBody>
      </p:sp>
      <p:sp>
        <p:nvSpPr>
          <p:cNvPr id="6" name="Footer Placeholder 5">
            <a:extLst>
              <a:ext uri="{FF2B5EF4-FFF2-40B4-BE49-F238E27FC236}">
                <a16:creationId xmlns:a16="http://schemas.microsoft.com/office/drawing/2014/main" id="{9E229FF3-F45D-4D8F-87CE-256E0B7432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C0B4A8-61AE-4326-9CDF-B51DC8334701}"/>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178170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41C1C9-3EDD-43B2-9D5C-5C18BB229F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F2DCCC-B9EB-4BA3-82EF-9169258615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8B1C7B-6BC4-4F75-A56A-55A1A273F4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457205-9C7A-469B-9B3A-FD6001283253}" type="datetimeFigureOut">
              <a:rPr lang="en-GB" smtClean="0"/>
              <a:t>01/02/2024</a:t>
            </a:fld>
            <a:endParaRPr lang="en-GB"/>
          </a:p>
        </p:txBody>
      </p:sp>
      <p:sp>
        <p:nvSpPr>
          <p:cNvPr id="5" name="Footer Placeholder 4">
            <a:extLst>
              <a:ext uri="{FF2B5EF4-FFF2-40B4-BE49-F238E27FC236}">
                <a16:creationId xmlns:a16="http://schemas.microsoft.com/office/drawing/2014/main" id="{2CCEC3DF-19D5-4C33-B556-F78E439C58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97CA1D3-D271-4D09-9F80-4DBDC27BC6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9A58CF-A148-43B7-A3AB-086CCAACED96}" type="slidenum">
              <a:rPr lang="en-GB" smtClean="0"/>
              <a:t>‹#›</a:t>
            </a:fld>
            <a:endParaRPr lang="en-GB"/>
          </a:p>
        </p:txBody>
      </p:sp>
    </p:spTree>
    <p:extLst>
      <p:ext uri="{BB962C8B-B14F-4D97-AF65-F5344CB8AC3E}">
        <p14:creationId xmlns:p14="http://schemas.microsoft.com/office/powerpoint/2010/main" val="3263908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73C448C-B28D-41EA-96DB-47DE82562ECC}"/>
              </a:ext>
            </a:extLst>
          </p:cNvPr>
          <p:cNvSpPr/>
          <p:nvPr/>
        </p:nvSpPr>
        <p:spPr>
          <a:xfrm>
            <a:off x="4194495" y="2028771"/>
            <a:ext cx="4160940" cy="15243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dirty="0"/>
              <a:t>3.2.3.3 Supply-Side Policies</a:t>
            </a:r>
          </a:p>
          <a:p>
            <a:pPr marL="171450" indent="-171450">
              <a:buFont typeface="Arial" panose="020B0604020202020204" pitchFamily="34" charset="0"/>
              <a:buChar char="•"/>
            </a:pPr>
            <a:r>
              <a:rPr lang="en-GB" sz="1200" dirty="0"/>
              <a:t>the advantages and disadvantages of supply-side policies </a:t>
            </a:r>
          </a:p>
          <a:p>
            <a:pPr marL="171450" indent="-171450">
              <a:buFont typeface="Arial" panose="020B0604020202020204" pitchFamily="34" charset="0"/>
              <a:buChar char="•"/>
            </a:pPr>
            <a:r>
              <a:rPr lang="en-GB" sz="1200" dirty="0"/>
              <a:t>supply-side policies such as: investment in education and training, lower direct taxes, lower taxes on business profits, trade union reform and privatisation/de-regulation</a:t>
            </a:r>
          </a:p>
          <a:p>
            <a:pPr marL="171450" indent="-171450">
              <a:buFont typeface="Arial" panose="020B0604020202020204" pitchFamily="34" charset="0"/>
              <a:buChar char="•"/>
            </a:pPr>
            <a:r>
              <a:rPr lang="en-GB" sz="1200" dirty="0"/>
              <a:t>how supply-side policies can be used to help achieve government objectives.</a:t>
            </a:r>
          </a:p>
          <a:p>
            <a:r>
              <a:rPr lang="en-GB" sz="1200" b="1" dirty="0"/>
              <a:t>Appears in Paper 2 - Macroeconomics</a:t>
            </a:r>
          </a:p>
        </p:txBody>
      </p:sp>
      <p:sp>
        <p:nvSpPr>
          <p:cNvPr id="7" name="Rectangle 6">
            <a:extLst>
              <a:ext uri="{FF2B5EF4-FFF2-40B4-BE49-F238E27FC236}">
                <a16:creationId xmlns:a16="http://schemas.microsoft.com/office/drawing/2014/main" id="{EBD6C4EC-43B3-49C6-AD0E-714F12491141}"/>
              </a:ext>
            </a:extLst>
          </p:cNvPr>
          <p:cNvSpPr/>
          <p:nvPr/>
        </p:nvSpPr>
        <p:spPr>
          <a:xfrm>
            <a:off x="103463" y="258272"/>
            <a:ext cx="5539531" cy="177049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dirty="0">
                <a:solidFill>
                  <a:schemeClr val="tx1"/>
                </a:solidFill>
              </a:rPr>
              <a:t>Supply-Side Policy:</a:t>
            </a:r>
          </a:p>
          <a:p>
            <a:r>
              <a:rPr lang="en-GB" sz="1200" dirty="0">
                <a:solidFill>
                  <a:schemeClr val="tx1"/>
                </a:solidFill>
              </a:rPr>
              <a:t>The use of government policy to improve productive potential of the economy</a:t>
            </a:r>
          </a:p>
          <a:p>
            <a:endParaRPr lang="en-GB" sz="1200" dirty="0">
              <a:solidFill>
                <a:schemeClr val="tx1"/>
              </a:solidFill>
            </a:endParaRPr>
          </a:p>
          <a:p>
            <a:r>
              <a:rPr lang="en-GB" sz="1200" dirty="0">
                <a:solidFill>
                  <a:schemeClr val="tx1"/>
                </a:solidFill>
              </a:rPr>
              <a:t>They will help to achieve one or more of these:</a:t>
            </a:r>
          </a:p>
          <a:p>
            <a:pPr marL="171450" indent="-171450">
              <a:buFont typeface="Arial" panose="020B0604020202020204" pitchFamily="34" charset="0"/>
              <a:buChar char="•"/>
            </a:pPr>
            <a:r>
              <a:rPr lang="en-GB" sz="1200" dirty="0">
                <a:solidFill>
                  <a:schemeClr val="tx1"/>
                </a:solidFill>
              </a:rPr>
              <a:t>More efficient economy (fewer resources required to produce the same level od output)</a:t>
            </a:r>
          </a:p>
          <a:p>
            <a:pPr marL="171450" indent="-171450">
              <a:buFont typeface="Arial" panose="020B0604020202020204" pitchFamily="34" charset="0"/>
              <a:buChar char="•"/>
            </a:pPr>
            <a:r>
              <a:rPr lang="en-GB" sz="1200" dirty="0">
                <a:solidFill>
                  <a:schemeClr val="tx1"/>
                </a:solidFill>
              </a:rPr>
              <a:t>More competitive economy, increasing demand for our export</a:t>
            </a:r>
          </a:p>
          <a:p>
            <a:pPr marL="171450" indent="-171450">
              <a:buFont typeface="Arial" panose="020B0604020202020204" pitchFamily="34" charset="0"/>
              <a:buChar char="•"/>
            </a:pPr>
            <a:r>
              <a:rPr lang="en-GB" sz="1200" dirty="0">
                <a:solidFill>
                  <a:schemeClr val="tx1"/>
                </a:solidFill>
              </a:rPr>
              <a:t>Improved productivity of the economy, leading to a higher level of output at the same cost </a:t>
            </a:r>
          </a:p>
        </p:txBody>
      </p:sp>
      <p:sp>
        <p:nvSpPr>
          <p:cNvPr id="11" name="Rectangle 10">
            <a:extLst>
              <a:ext uri="{FF2B5EF4-FFF2-40B4-BE49-F238E27FC236}">
                <a16:creationId xmlns:a16="http://schemas.microsoft.com/office/drawing/2014/main" id="{8F760660-5660-4080-9675-1CD830E53A11}"/>
              </a:ext>
            </a:extLst>
          </p:cNvPr>
          <p:cNvSpPr/>
          <p:nvPr/>
        </p:nvSpPr>
        <p:spPr>
          <a:xfrm>
            <a:off x="103463" y="2129522"/>
            <a:ext cx="3864855" cy="463526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Advantages of supply-side policies:</a:t>
            </a:r>
          </a:p>
          <a:p>
            <a:pPr marL="171450" indent="-171450">
              <a:buFont typeface="Arial" panose="020B0604020202020204" pitchFamily="34" charset="0"/>
              <a:buChar char="•"/>
            </a:pPr>
            <a:r>
              <a:rPr lang="en-GB" sz="1200" dirty="0">
                <a:solidFill>
                  <a:schemeClr val="tx1"/>
                </a:solidFill>
              </a:rPr>
              <a:t>As supply-side policies take effect, the economy can produce more without it being inflationary, whilst increasing employment</a:t>
            </a:r>
          </a:p>
          <a:p>
            <a:pPr marL="171450" indent="-171450">
              <a:buFont typeface="Arial" panose="020B0604020202020204" pitchFamily="34" charset="0"/>
              <a:buChar char="•"/>
            </a:pPr>
            <a:r>
              <a:rPr lang="en-GB" sz="1200" dirty="0">
                <a:solidFill>
                  <a:schemeClr val="tx1"/>
                </a:solidFill>
              </a:rPr>
              <a:t>Demand increases in the short-run, output increases in the long-run</a:t>
            </a:r>
          </a:p>
          <a:p>
            <a:pPr marL="171450" indent="-171450">
              <a:buFont typeface="Arial" panose="020B0604020202020204" pitchFamily="34" charset="0"/>
              <a:buChar char="•"/>
            </a:pPr>
            <a:r>
              <a:rPr lang="en-GB" sz="1200" dirty="0">
                <a:solidFill>
                  <a:schemeClr val="tx1"/>
                </a:solidFill>
              </a:rPr>
              <a:t>Investment in education and training means workers may be more productive, lowering costs of production to improving competitiveness of exports</a:t>
            </a:r>
          </a:p>
          <a:p>
            <a:endParaRPr lang="en-GB" sz="1200" b="1" u="sng" dirty="0">
              <a:solidFill>
                <a:schemeClr val="tx1"/>
              </a:solidFill>
            </a:endParaRPr>
          </a:p>
          <a:p>
            <a:r>
              <a:rPr lang="en-GB" sz="1200" b="1" u="sng" dirty="0">
                <a:solidFill>
                  <a:schemeClr val="tx1"/>
                </a:solidFill>
              </a:rPr>
              <a:t>Disadvantages of supply-side policies:</a:t>
            </a:r>
          </a:p>
          <a:p>
            <a:pPr marL="171450" indent="-171450">
              <a:buFont typeface="Arial" panose="020B0604020202020204" pitchFamily="34" charset="0"/>
              <a:buChar char="•"/>
            </a:pPr>
            <a:r>
              <a:rPr lang="en-GB" sz="1200" dirty="0">
                <a:solidFill>
                  <a:schemeClr val="tx1"/>
                </a:solidFill>
              </a:rPr>
              <a:t>Time lags – can take a long time to see the benefits e.g. education and training</a:t>
            </a:r>
          </a:p>
          <a:p>
            <a:pPr marL="171450" indent="-171450">
              <a:buFont typeface="Arial" panose="020B0604020202020204" pitchFamily="34" charset="0"/>
              <a:buChar char="•"/>
            </a:pPr>
            <a:r>
              <a:rPr lang="en-GB" sz="1200" dirty="0">
                <a:solidFill>
                  <a:schemeClr val="tx1"/>
                </a:solidFill>
              </a:rPr>
              <a:t>Budget deficit – investment in education and health care leads to increased government spending which may contribute further to a budget deficit</a:t>
            </a:r>
          </a:p>
          <a:p>
            <a:pPr marL="171450" indent="-171450">
              <a:buFont typeface="Arial" panose="020B0604020202020204" pitchFamily="34" charset="0"/>
              <a:buChar char="•"/>
            </a:pPr>
            <a:r>
              <a:rPr lang="en-GB" sz="1200" dirty="0">
                <a:solidFill>
                  <a:schemeClr val="tx1"/>
                </a:solidFill>
              </a:rPr>
              <a:t>Government spending on supply-side policies increases aggregate demand (C+I+G+(X-M)) so this could be inflationary</a:t>
            </a:r>
          </a:p>
          <a:p>
            <a:pPr marL="171450" indent="-171450">
              <a:buFont typeface="Arial" panose="020B0604020202020204" pitchFamily="34" charset="0"/>
              <a:buChar char="•"/>
            </a:pPr>
            <a:r>
              <a:rPr lang="en-GB" sz="1200" dirty="0">
                <a:solidFill>
                  <a:schemeClr val="tx1"/>
                </a:solidFill>
              </a:rPr>
              <a:t>Opportunity cost</a:t>
            </a:r>
          </a:p>
          <a:p>
            <a:pPr marL="171450" indent="-171450">
              <a:buFont typeface="Arial" panose="020B0604020202020204" pitchFamily="34" charset="0"/>
              <a:buChar char="•"/>
            </a:pPr>
            <a:r>
              <a:rPr lang="en-GB" sz="1200" dirty="0">
                <a:solidFill>
                  <a:schemeClr val="tx1"/>
                </a:solidFill>
              </a:rPr>
              <a:t>Distribution of income – lowering taxes and reducing benefits will increase the gap between those who work and those who do not</a:t>
            </a:r>
          </a:p>
          <a:p>
            <a:pPr marL="171450" indent="-171450">
              <a:buFont typeface="Arial" panose="020B0604020202020204" pitchFamily="34" charset="0"/>
              <a:buChar char="•"/>
            </a:pPr>
            <a:r>
              <a:rPr lang="en-GB" sz="1200" dirty="0">
                <a:solidFill>
                  <a:schemeClr val="tx1"/>
                </a:solidFill>
              </a:rPr>
              <a:t>Environmental sustainability</a:t>
            </a:r>
          </a:p>
        </p:txBody>
      </p:sp>
      <p:sp>
        <p:nvSpPr>
          <p:cNvPr id="12" name="Rectangle 11">
            <a:extLst>
              <a:ext uri="{FF2B5EF4-FFF2-40B4-BE49-F238E27FC236}">
                <a16:creationId xmlns:a16="http://schemas.microsoft.com/office/drawing/2014/main" id="{62848DD2-A801-40D8-A6BE-5383A7950B6F}"/>
              </a:ext>
            </a:extLst>
          </p:cNvPr>
          <p:cNvSpPr/>
          <p:nvPr/>
        </p:nvSpPr>
        <p:spPr>
          <a:xfrm>
            <a:off x="8581612" y="2129522"/>
            <a:ext cx="3288429" cy="44736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Fiscal Policy – lower taxes</a:t>
            </a:r>
          </a:p>
          <a:p>
            <a:endParaRPr lang="en-GB" sz="1200" b="1" u="sng" dirty="0">
              <a:solidFill>
                <a:schemeClr val="tx1"/>
              </a:solidFill>
            </a:endParaRPr>
          </a:p>
          <a:p>
            <a:r>
              <a:rPr lang="en-GB" sz="1200" b="1" dirty="0">
                <a:solidFill>
                  <a:schemeClr val="tx1"/>
                </a:solidFill>
              </a:rPr>
              <a:t>Lower direct taxes /</a:t>
            </a:r>
            <a:r>
              <a:rPr lang="en-GB" sz="1200" dirty="0">
                <a:solidFill>
                  <a:schemeClr val="tx1"/>
                </a:solidFill>
              </a:rPr>
              <a:t> </a:t>
            </a:r>
            <a:r>
              <a:rPr lang="en-GB" sz="1200" b="1" dirty="0">
                <a:solidFill>
                  <a:schemeClr val="tx1"/>
                </a:solidFill>
              </a:rPr>
              <a:t>lower taxes on business profits</a:t>
            </a:r>
          </a:p>
          <a:p>
            <a:r>
              <a:rPr lang="en-GB" sz="1200" dirty="0">
                <a:solidFill>
                  <a:schemeClr val="tx1"/>
                </a:solidFill>
              </a:rPr>
              <a:t>Direct taxes are those placed on an individual or firm such as income tax and corporation tax</a:t>
            </a:r>
          </a:p>
          <a:p>
            <a:endParaRPr lang="en-GB" sz="1200" b="1" dirty="0">
              <a:solidFill>
                <a:schemeClr val="tx1"/>
              </a:solidFill>
            </a:endParaRPr>
          </a:p>
          <a:p>
            <a:r>
              <a:rPr lang="en-GB" sz="1200" b="1" dirty="0">
                <a:solidFill>
                  <a:schemeClr val="tx1"/>
                </a:solidFill>
              </a:rPr>
              <a:t>Lower income tax </a:t>
            </a:r>
            <a:r>
              <a:rPr lang="en-GB" sz="1200" dirty="0">
                <a:solidFill>
                  <a:schemeClr val="tx1"/>
                </a:solidFill>
              </a:rPr>
              <a:t>provides an incentive for individuals to go back to work or work longer hours – it effectively increases the wages of workers (and therefore the supply of workers) without it increasing wage costs of firms.  Workers get to keep more of their income so acts as an incentive for them to supply more labour.</a:t>
            </a:r>
          </a:p>
          <a:p>
            <a:endParaRPr lang="en-GB" sz="1200" dirty="0">
              <a:solidFill>
                <a:schemeClr val="tx1"/>
              </a:solidFill>
            </a:endParaRPr>
          </a:p>
          <a:p>
            <a:r>
              <a:rPr lang="en-GB" sz="1200" b="1" dirty="0">
                <a:solidFill>
                  <a:schemeClr val="tx1"/>
                </a:solidFill>
              </a:rPr>
              <a:t>Lower corporation tax </a:t>
            </a:r>
            <a:r>
              <a:rPr lang="en-GB" sz="1200" dirty="0">
                <a:solidFill>
                  <a:schemeClr val="tx1"/>
                </a:solidFill>
              </a:rPr>
              <a:t>means firms keep more of their profits therefore have more funds available to invest in new machinery etc which increases the amount they can produce and generates further profits.  It also encourages entrepreneurs to set up businesses as the reward is greater.</a:t>
            </a:r>
            <a:endParaRPr lang="en-GB" sz="1200" b="1" dirty="0">
              <a:solidFill>
                <a:schemeClr val="tx1"/>
              </a:solidFill>
            </a:endParaRPr>
          </a:p>
          <a:p>
            <a:endParaRPr lang="en-GB" sz="1200" dirty="0">
              <a:solidFill>
                <a:schemeClr val="tx1"/>
              </a:solidFill>
            </a:endParaRPr>
          </a:p>
        </p:txBody>
      </p:sp>
      <p:pic>
        <p:nvPicPr>
          <p:cNvPr id="1026" name="Picture 2" descr="A change to transport arrangements - Brinsworth Academy">
            <a:extLst>
              <a:ext uri="{FF2B5EF4-FFF2-40B4-BE49-F238E27FC236}">
                <a16:creationId xmlns:a16="http://schemas.microsoft.com/office/drawing/2014/main" id="{BC38D797-0DDE-4D6C-9CA1-8FE91D5BF9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1880" y="184143"/>
            <a:ext cx="908162" cy="90816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DE2E16DB-40D8-401B-86E1-AA84416A71F2}"/>
              </a:ext>
            </a:extLst>
          </p:cNvPr>
          <p:cNvPicPr>
            <a:picLocks noChangeAspect="1"/>
          </p:cNvPicPr>
          <p:nvPr/>
        </p:nvPicPr>
        <p:blipFill>
          <a:blip r:embed="rId3"/>
          <a:stretch>
            <a:fillRect/>
          </a:stretch>
        </p:blipFill>
        <p:spPr>
          <a:xfrm>
            <a:off x="10867644" y="1109718"/>
            <a:ext cx="1096633" cy="830641"/>
          </a:xfrm>
          <a:prstGeom prst="rect">
            <a:avLst/>
          </a:prstGeom>
        </p:spPr>
      </p:pic>
      <p:sp>
        <p:nvSpPr>
          <p:cNvPr id="13" name="Rectangle 12">
            <a:extLst>
              <a:ext uri="{FF2B5EF4-FFF2-40B4-BE49-F238E27FC236}">
                <a16:creationId xmlns:a16="http://schemas.microsoft.com/office/drawing/2014/main" id="{28E91553-45AB-4146-92B3-92BFF3CFF143}"/>
              </a:ext>
            </a:extLst>
          </p:cNvPr>
          <p:cNvSpPr/>
          <p:nvPr/>
        </p:nvSpPr>
        <p:spPr>
          <a:xfrm>
            <a:off x="5848837" y="254813"/>
            <a:ext cx="4905599" cy="16855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Education and training:</a:t>
            </a:r>
          </a:p>
          <a:p>
            <a:endParaRPr lang="en-GB" sz="1200" b="1" dirty="0">
              <a:solidFill>
                <a:schemeClr val="tx1"/>
              </a:solidFill>
            </a:endParaRPr>
          </a:p>
          <a:p>
            <a:pPr marL="171450" indent="-171450">
              <a:buFont typeface="Arial" panose="020B0604020202020204" pitchFamily="34" charset="0"/>
              <a:buChar char="•"/>
            </a:pPr>
            <a:r>
              <a:rPr lang="en-GB" sz="1200" dirty="0">
                <a:solidFill>
                  <a:schemeClr val="tx1"/>
                </a:solidFill>
              </a:rPr>
              <a:t>Investment will improve the skills and qualifications of the workforce</a:t>
            </a:r>
          </a:p>
          <a:p>
            <a:pPr marL="171450" indent="-171450">
              <a:buFont typeface="Arial" panose="020B0604020202020204" pitchFamily="34" charset="0"/>
              <a:buChar char="•"/>
            </a:pPr>
            <a:r>
              <a:rPr lang="en-GB" sz="1200" dirty="0">
                <a:solidFill>
                  <a:schemeClr val="tx1"/>
                </a:solidFill>
              </a:rPr>
              <a:t>This improves </a:t>
            </a:r>
            <a:r>
              <a:rPr lang="en-GB" sz="1200" b="1" dirty="0">
                <a:solidFill>
                  <a:schemeClr val="tx1"/>
                </a:solidFill>
              </a:rPr>
              <a:t>human capital </a:t>
            </a:r>
            <a:r>
              <a:rPr lang="en-GB" sz="1200" dirty="0">
                <a:solidFill>
                  <a:schemeClr val="tx1"/>
                </a:solidFill>
              </a:rPr>
              <a:t>which is the value of a worker</a:t>
            </a:r>
          </a:p>
          <a:p>
            <a:pPr marL="171450" indent="-171450">
              <a:buFont typeface="Arial" panose="020B0604020202020204" pitchFamily="34" charset="0"/>
              <a:buChar char="•"/>
            </a:pPr>
            <a:r>
              <a:rPr lang="en-GB" sz="1200" dirty="0">
                <a:solidFill>
                  <a:schemeClr val="tx1"/>
                </a:solidFill>
              </a:rPr>
              <a:t>A better educated and more skilled workforce will help to increase the productive capacity of the economy</a:t>
            </a:r>
          </a:p>
          <a:p>
            <a:pPr marL="171450" indent="-171450">
              <a:buFont typeface="Arial" panose="020B0604020202020204" pitchFamily="34" charset="0"/>
              <a:buChar char="•"/>
            </a:pPr>
            <a:r>
              <a:rPr lang="en-GB" sz="1200" dirty="0">
                <a:solidFill>
                  <a:schemeClr val="tx1"/>
                </a:solidFill>
              </a:rPr>
              <a:t>The result is higher levels of employment and higher living standards</a:t>
            </a:r>
          </a:p>
          <a:p>
            <a:pPr marL="171450" indent="-171450">
              <a:buFont typeface="Arial" panose="020B0604020202020204" pitchFamily="34" charset="0"/>
              <a:buChar char="•"/>
            </a:pPr>
            <a:r>
              <a:rPr lang="en-GB" sz="1200" dirty="0">
                <a:solidFill>
                  <a:schemeClr val="tx1"/>
                </a:solidFill>
              </a:rPr>
              <a:t>Investment in education and training is a merit good</a:t>
            </a:r>
            <a:endParaRPr lang="en-GB" sz="1200" u="sng" dirty="0">
              <a:solidFill>
                <a:schemeClr val="tx1"/>
              </a:solidFill>
            </a:endParaRPr>
          </a:p>
        </p:txBody>
      </p:sp>
      <p:sp>
        <p:nvSpPr>
          <p:cNvPr id="16" name="Rectangle 15">
            <a:extLst>
              <a:ext uri="{FF2B5EF4-FFF2-40B4-BE49-F238E27FC236}">
                <a16:creationId xmlns:a16="http://schemas.microsoft.com/office/drawing/2014/main" id="{ADA82195-2634-405E-A718-4257F2FC9FD0}"/>
              </a:ext>
            </a:extLst>
          </p:cNvPr>
          <p:cNvSpPr/>
          <p:nvPr/>
        </p:nvSpPr>
        <p:spPr>
          <a:xfrm>
            <a:off x="4194495" y="3641515"/>
            <a:ext cx="4257048" cy="30522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GB" sz="1200" b="1" dirty="0">
                <a:solidFill>
                  <a:schemeClr val="tx1"/>
                </a:solidFill>
              </a:rPr>
              <a:t>Supply-Side Policies:</a:t>
            </a:r>
          </a:p>
          <a:p>
            <a:pPr marL="171450" indent="-171450" fontAlgn="base">
              <a:buFont typeface="Arial" panose="020B0604020202020204" pitchFamily="34" charset="0"/>
              <a:buChar char="•"/>
            </a:pPr>
            <a:r>
              <a:rPr lang="en-GB" sz="1200" dirty="0">
                <a:solidFill>
                  <a:schemeClr val="tx1"/>
                </a:solidFill>
              </a:rPr>
              <a:t>investment in education and training E</a:t>
            </a:r>
          </a:p>
          <a:p>
            <a:pPr marL="171450" indent="-171450" fontAlgn="base">
              <a:buFont typeface="Arial" panose="020B0604020202020204" pitchFamily="34" charset="0"/>
              <a:buChar char="•"/>
            </a:pPr>
            <a:r>
              <a:rPr lang="en-GB" sz="1200" dirty="0">
                <a:solidFill>
                  <a:schemeClr val="tx1"/>
                </a:solidFill>
              </a:rPr>
              <a:t>lower direct taxes F</a:t>
            </a:r>
          </a:p>
          <a:p>
            <a:pPr marL="171450" indent="-171450" fontAlgn="base">
              <a:buFont typeface="Arial" panose="020B0604020202020204" pitchFamily="34" charset="0"/>
              <a:buChar char="•"/>
            </a:pPr>
            <a:r>
              <a:rPr lang="en-GB" sz="1200" dirty="0">
                <a:solidFill>
                  <a:schemeClr val="tx1"/>
                </a:solidFill>
              </a:rPr>
              <a:t>lower taxes on business profits F</a:t>
            </a:r>
          </a:p>
          <a:p>
            <a:pPr marL="171450" indent="-171450" fontAlgn="base">
              <a:buFont typeface="Arial" panose="020B0604020202020204" pitchFamily="34" charset="0"/>
              <a:buChar char="•"/>
            </a:pPr>
            <a:r>
              <a:rPr lang="en-GB" sz="1200" dirty="0">
                <a:solidFill>
                  <a:schemeClr val="tx1"/>
                </a:solidFill>
              </a:rPr>
              <a:t>trade union reform T</a:t>
            </a:r>
          </a:p>
          <a:p>
            <a:pPr marL="171450" indent="-171450" fontAlgn="base">
              <a:buFont typeface="Arial" panose="020B0604020202020204" pitchFamily="34" charset="0"/>
              <a:buChar char="•"/>
            </a:pPr>
            <a:r>
              <a:rPr lang="en-GB" sz="1200" dirty="0">
                <a:solidFill>
                  <a:schemeClr val="tx1"/>
                </a:solidFill>
              </a:rPr>
              <a:t>privatisation/de-regulation P,D</a:t>
            </a:r>
          </a:p>
          <a:p>
            <a:pPr fontAlgn="base"/>
            <a:r>
              <a:rPr lang="en-GB" sz="1200" b="1" dirty="0">
                <a:solidFill>
                  <a:schemeClr val="tx1"/>
                </a:solidFill>
              </a:rPr>
              <a:t>PDFET – please don’t fail Economics, thanks!</a:t>
            </a:r>
          </a:p>
          <a:p>
            <a:pPr fontAlgn="base"/>
            <a:endParaRPr lang="en-GB" sz="1200" b="1" dirty="0">
              <a:solidFill>
                <a:schemeClr val="tx1"/>
              </a:solidFill>
            </a:endParaRPr>
          </a:p>
          <a:p>
            <a:r>
              <a:rPr lang="en-GB" sz="1200" dirty="0">
                <a:solidFill>
                  <a:schemeClr val="tx1"/>
                </a:solidFill>
              </a:rPr>
              <a:t>If demand increases but there is no increase in supply, then an economy is likely to suffer from inflation as there is a shortage of goods and services, resulting in prices rising.</a:t>
            </a:r>
          </a:p>
          <a:p>
            <a:endParaRPr lang="en-GB" sz="1200" dirty="0">
              <a:solidFill>
                <a:schemeClr val="tx1"/>
              </a:solidFill>
            </a:endParaRPr>
          </a:p>
          <a:p>
            <a:r>
              <a:rPr lang="en-GB" sz="1200" dirty="0">
                <a:solidFill>
                  <a:schemeClr val="tx1"/>
                </a:solidFill>
              </a:rPr>
              <a:t>This will not lead to economic growth. Through using supply-side policies, if the increase in demand is matched by an increase in supply, then we will see economic growth.</a:t>
            </a:r>
          </a:p>
          <a:p>
            <a:pPr fontAlgn="base"/>
            <a:endParaRPr lang="en-GB" sz="1200" dirty="0">
              <a:solidFill>
                <a:schemeClr val="tx1"/>
              </a:solidFill>
            </a:endParaRPr>
          </a:p>
        </p:txBody>
      </p:sp>
    </p:spTree>
    <p:extLst>
      <p:ext uri="{BB962C8B-B14F-4D97-AF65-F5344CB8AC3E}">
        <p14:creationId xmlns:p14="http://schemas.microsoft.com/office/powerpoint/2010/main" val="10584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73C448C-B28D-41EA-96DB-47DE82562ECC}"/>
              </a:ext>
            </a:extLst>
          </p:cNvPr>
          <p:cNvSpPr/>
          <p:nvPr/>
        </p:nvSpPr>
        <p:spPr>
          <a:xfrm>
            <a:off x="5941409" y="258272"/>
            <a:ext cx="4160940" cy="15243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dirty="0"/>
              <a:t>3.2.3.3 Supply-Side Policies</a:t>
            </a:r>
          </a:p>
          <a:p>
            <a:pPr marL="171450" indent="-171450">
              <a:buFont typeface="Arial" panose="020B0604020202020204" pitchFamily="34" charset="0"/>
              <a:buChar char="•"/>
            </a:pPr>
            <a:r>
              <a:rPr lang="en-GB" sz="1200" dirty="0"/>
              <a:t>the advantages and disadvantages of supply-side policies </a:t>
            </a:r>
          </a:p>
          <a:p>
            <a:pPr marL="171450" indent="-171450">
              <a:buFont typeface="Arial" panose="020B0604020202020204" pitchFamily="34" charset="0"/>
              <a:buChar char="•"/>
            </a:pPr>
            <a:r>
              <a:rPr lang="en-GB" sz="1200" dirty="0"/>
              <a:t>supply-side policies such as: investment in education and training, lower direct taxes, lower taxes on business profits, trade union reform and privatisation/de-regulation</a:t>
            </a:r>
          </a:p>
          <a:p>
            <a:pPr marL="171450" indent="-171450">
              <a:buFont typeface="Arial" panose="020B0604020202020204" pitchFamily="34" charset="0"/>
              <a:buChar char="•"/>
            </a:pPr>
            <a:r>
              <a:rPr lang="en-GB" sz="1200" dirty="0"/>
              <a:t>how supply-side policies can be used to help achieve government objectives.</a:t>
            </a:r>
          </a:p>
          <a:p>
            <a:r>
              <a:rPr lang="en-GB" sz="1200" b="1" dirty="0"/>
              <a:t>Appears in Paper 2 - Macroeconomics</a:t>
            </a:r>
          </a:p>
        </p:txBody>
      </p:sp>
      <p:sp>
        <p:nvSpPr>
          <p:cNvPr id="7" name="Rectangle 6">
            <a:extLst>
              <a:ext uri="{FF2B5EF4-FFF2-40B4-BE49-F238E27FC236}">
                <a16:creationId xmlns:a16="http://schemas.microsoft.com/office/drawing/2014/main" id="{EBD6C4EC-43B3-49C6-AD0E-714F12491141}"/>
              </a:ext>
            </a:extLst>
          </p:cNvPr>
          <p:cNvSpPr/>
          <p:nvPr/>
        </p:nvSpPr>
        <p:spPr>
          <a:xfrm>
            <a:off x="103463" y="258272"/>
            <a:ext cx="5539531" cy="23350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spcAft>
                <a:spcPts val="1000"/>
              </a:spcAft>
            </a:pPr>
            <a:r>
              <a:rPr lang="en-GB" sz="1200" b="1" u="sng" dirty="0">
                <a:solidFill>
                  <a:schemeClr val="tx1"/>
                </a:solidFill>
              </a:rPr>
              <a:t>Reduced trade union power:</a:t>
            </a:r>
          </a:p>
          <a:p>
            <a:pPr marL="171450" indent="-171450">
              <a:buFont typeface="Arial" panose="020B0604020202020204" pitchFamily="34" charset="0"/>
              <a:buChar char="•"/>
            </a:pPr>
            <a:r>
              <a:rPr lang="en-GB" sz="1200" dirty="0">
                <a:solidFill>
                  <a:schemeClr val="tx1"/>
                </a:solidFill>
              </a:rPr>
              <a:t>Trade unions use collective bargaining which is where the trade union negotiates with employers on behalf of all members, to influence pay and working conditions.</a:t>
            </a:r>
          </a:p>
          <a:p>
            <a:pPr marL="171450" indent="-171450">
              <a:buFont typeface="Arial" panose="020B0604020202020204" pitchFamily="34" charset="0"/>
              <a:buChar char="•"/>
            </a:pPr>
            <a:r>
              <a:rPr lang="en-GB" sz="1200" dirty="0">
                <a:solidFill>
                  <a:schemeClr val="tx1"/>
                </a:solidFill>
              </a:rPr>
              <a:t>Where there are strong trade unions, the unions could ask for high wages and stop production by going on strike so the employer has no power and has to agree to the pay rise, thus increasing inflation</a:t>
            </a:r>
          </a:p>
          <a:p>
            <a:pPr marL="171450" indent="-171450">
              <a:buFont typeface="Arial" panose="020B0604020202020204" pitchFamily="34" charset="0"/>
              <a:buChar char="•"/>
            </a:pPr>
            <a:r>
              <a:rPr lang="en-GB" sz="1200" dirty="0">
                <a:solidFill>
                  <a:schemeClr val="tx1"/>
                </a:solidFill>
              </a:rPr>
              <a:t>By restricting trade union power, the Government makes it easier for firms to pay lower wages.  Wages area  cost of production so lower wages lowers costs so firms can increase supply.</a:t>
            </a:r>
          </a:p>
          <a:p>
            <a:pPr marL="171450" indent="-171450">
              <a:buFont typeface="Arial" panose="020B0604020202020204" pitchFamily="34" charset="0"/>
              <a:buChar char="•"/>
            </a:pPr>
            <a:r>
              <a:rPr lang="en-GB" sz="1200" dirty="0">
                <a:solidFill>
                  <a:schemeClr val="tx1"/>
                </a:solidFill>
              </a:rPr>
              <a:t>Reduced trade union power will make it difficult for unions to strike</a:t>
            </a:r>
            <a:endParaRPr lang="en-GB" sz="1200" b="1" u="sng" dirty="0">
              <a:solidFill>
                <a:schemeClr val="tx1"/>
              </a:solidFill>
            </a:endParaRPr>
          </a:p>
        </p:txBody>
      </p:sp>
      <p:sp>
        <p:nvSpPr>
          <p:cNvPr id="11" name="Rectangle 10">
            <a:extLst>
              <a:ext uri="{FF2B5EF4-FFF2-40B4-BE49-F238E27FC236}">
                <a16:creationId xmlns:a16="http://schemas.microsoft.com/office/drawing/2014/main" id="{8F760660-5660-4080-9675-1CD830E53A11}"/>
              </a:ext>
            </a:extLst>
          </p:cNvPr>
          <p:cNvSpPr/>
          <p:nvPr/>
        </p:nvSpPr>
        <p:spPr>
          <a:xfrm>
            <a:off x="103463" y="2803188"/>
            <a:ext cx="5539531" cy="37665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Privatisation:</a:t>
            </a:r>
          </a:p>
          <a:p>
            <a:endParaRPr lang="en-GB" sz="1200" b="1" u="sng" dirty="0">
              <a:solidFill>
                <a:schemeClr val="tx1"/>
              </a:solidFill>
            </a:endParaRPr>
          </a:p>
          <a:p>
            <a:pPr marL="171450" indent="-171450" fontAlgn="base">
              <a:buFont typeface="Arial" panose="020B0604020202020204" pitchFamily="34" charset="0"/>
              <a:buChar char="•"/>
            </a:pPr>
            <a:r>
              <a:rPr lang="en-GB" sz="1200" dirty="0">
                <a:solidFill>
                  <a:schemeClr val="tx1"/>
                </a:solidFill>
              </a:rPr>
              <a:t>The </a:t>
            </a:r>
            <a:r>
              <a:rPr lang="en-GB" sz="1200" b="1" dirty="0">
                <a:solidFill>
                  <a:schemeClr val="tx1"/>
                </a:solidFill>
              </a:rPr>
              <a:t>public sector</a:t>
            </a:r>
            <a:r>
              <a:rPr lang="en-GB" sz="1200" dirty="0">
                <a:solidFill>
                  <a:schemeClr val="tx1"/>
                </a:solidFill>
              </a:rPr>
              <a:t> is owned and run by the government</a:t>
            </a:r>
          </a:p>
          <a:p>
            <a:pPr marL="171450" indent="-171450" fontAlgn="base">
              <a:buFont typeface="Arial" panose="020B0604020202020204" pitchFamily="34" charset="0"/>
              <a:buChar char="•"/>
            </a:pPr>
            <a:r>
              <a:rPr lang="en-GB" sz="1200" dirty="0">
                <a:solidFill>
                  <a:schemeClr val="tx1"/>
                </a:solidFill>
              </a:rPr>
              <a:t>The </a:t>
            </a:r>
            <a:r>
              <a:rPr lang="en-GB" sz="1200" b="1" dirty="0">
                <a:solidFill>
                  <a:schemeClr val="tx1"/>
                </a:solidFill>
              </a:rPr>
              <a:t>private sector </a:t>
            </a:r>
            <a:r>
              <a:rPr lang="en-GB" sz="1200" dirty="0">
                <a:solidFill>
                  <a:schemeClr val="tx1"/>
                </a:solidFill>
              </a:rPr>
              <a:t>is run by individuals and groups of individuals e.g. sole traders or PLCs</a:t>
            </a:r>
          </a:p>
          <a:p>
            <a:pPr marL="171450" indent="-171450" fontAlgn="base">
              <a:buFont typeface="Arial" panose="020B0604020202020204" pitchFamily="34" charset="0"/>
              <a:buChar char="•"/>
            </a:pPr>
            <a:r>
              <a:rPr lang="en-GB" sz="1200" b="1" dirty="0">
                <a:solidFill>
                  <a:schemeClr val="tx1"/>
                </a:solidFill>
              </a:rPr>
              <a:t>Privatisation</a:t>
            </a:r>
            <a:r>
              <a:rPr lang="en-GB" sz="1200" dirty="0">
                <a:solidFill>
                  <a:schemeClr val="tx1"/>
                </a:solidFill>
              </a:rPr>
              <a:t> is the act of transferring a business from public to private ownership</a:t>
            </a:r>
          </a:p>
          <a:p>
            <a:pPr marL="171450" indent="-171450" fontAlgn="base">
              <a:buFont typeface="Arial" panose="020B0604020202020204" pitchFamily="34" charset="0"/>
              <a:buChar char="•"/>
            </a:pPr>
            <a:r>
              <a:rPr lang="en-GB" sz="1200" dirty="0">
                <a:solidFill>
                  <a:schemeClr val="tx1"/>
                </a:solidFill>
              </a:rPr>
              <a:t>This means that the government sells shares in the company to the general public and makes it into a public limited company (PLC).  Now it has shareholders, they will expect the firm to make high profits so that they can receive dividends</a:t>
            </a:r>
          </a:p>
          <a:p>
            <a:pPr marL="171450" indent="-171450" fontAlgn="base">
              <a:buFont typeface="Arial" panose="020B0604020202020204" pitchFamily="34" charset="0"/>
              <a:buChar char="•"/>
            </a:pPr>
            <a:r>
              <a:rPr lang="en-GB" sz="1200" dirty="0">
                <a:solidFill>
                  <a:schemeClr val="tx1"/>
                </a:solidFill>
              </a:rPr>
              <a:t>This should make the new private firm more efficient as they will have to lower costs and cut prices in order to make more profits</a:t>
            </a:r>
          </a:p>
          <a:p>
            <a:pPr fontAlgn="base"/>
            <a:endParaRPr lang="en-GB" sz="1200" dirty="0">
              <a:solidFill>
                <a:schemeClr val="tx1"/>
              </a:solidFill>
            </a:endParaRPr>
          </a:p>
          <a:p>
            <a:pPr fontAlgn="base"/>
            <a:r>
              <a:rPr lang="en-GB" sz="1200" dirty="0">
                <a:solidFill>
                  <a:schemeClr val="tx1"/>
                </a:solidFill>
              </a:rPr>
              <a:t>Benefits of privatisation include:</a:t>
            </a:r>
          </a:p>
          <a:p>
            <a:pPr marL="171450" indent="-171450" fontAlgn="base">
              <a:buFont typeface="Arial" panose="020B0604020202020204" pitchFamily="34" charset="0"/>
              <a:buChar char="•"/>
            </a:pPr>
            <a:r>
              <a:rPr lang="en-GB" sz="1200" dirty="0">
                <a:solidFill>
                  <a:schemeClr val="tx1"/>
                </a:solidFill>
              </a:rPr>
              <a:t>Greater </a:t>
            </a:r>
            <a:r>
              <a:rPr lang="en-GB" sz="1200" b="1" dirty="0">
                <a:solidFill>
                  <a:schemeClr val="tx1"/>
                </a:solidFill>
              </a:rPr>
              <a:t>efficiency</a:t>
            </a:r>
            <a:r>
              <a:rPr lang="en-GB" sz="1200" dirty="0">
                <a:solidFill>
                  <a:schemeClr val="tx1"/>
                </a:solidFill>
              </a:rPr>
              <a:t> as profit maximisation means firms have cut costs</a:t>
            </a:r>
            <a:endParaRPr lang="en-US" sz="1200" dirty="0">
              <a:solidFill>
                <a:schemeClr val="tx1"/>
              </a:solidFill>
            </a:endParaRPr>
          </a:p>
          <a:p>
            <a:pPr marL="171450" indent="-171450" fontAlgn="base">
              <a:buFont typeface="Arial" panose="020B0604020202020204" pitchFamily="34" charset="0"/>
              <a:buChar char="•"/>
            </a:pPr>
            <a:r>
              <a:rPr lang="en-GB" sz="1200" b="1" dirty="0">
                <a:solidFill>
                  <a:schemeClr val="tx1"/>
                </a:solidFill>
              </a:rPr>
              <a:t>Innovation</a:t>
            </a:r>
            <a:r>
              <a:rPr lang="en-GB" sz="1200" dirty="0">
                <a:solidFill>
                  <a:schemeClr val="tx1"/>
                </a:solidFill>
              </a:rPr>
              <a:t> is more likely as firms try to increase profits and market share by meeting customer needs</a:t>
            </a:r>
            <a:r>
              <a:rPr lang="en-US" sz="1200" dirty="0">
                <a:solidFill>
                  <a:schemeClr val="tx1"/>
                </a:solidFill>
              </a:rPr>
              <a:t>​</a:t>
            </a:r>
          </a:p>
          <a:p>
            <a:pPr marL="171450" indent="-171450" fontAlgn="base">
              <a:buFont typeface="Arial" panose="020B0604020202020204" pitchFamily="34" charset="0"/>
              <a:buChar char="•"/>
            </a:pPr>
            <a:r>
              <a:rPr lang="en-GB" sz="1200" dirty="0">
                <a:solidFill>
                  <a:schemeClr val="tx1"/>
                </a:solidFill>
              </a:rPr>
              <a:t>Goods and services are produced to meet </a:t>
            </a:r>
            <a:r>
              <a:rPr lang="en-GB" sz="1200" b="1" dirty="0">
                <a:solidFill>
                  <a:schemeClr val="tx1"/>
                </a:solidFill>
              </a:rPr>
              <a:t>consumer needs</a:t>
            </a:r>
            <a:r>
              <a:rPr lang="en-US" sz="1200" dirty="0">
                <a:solidFill>
                  <a:schemeClr val="tx1"/>
                </a:solidFill>
              </a:rPr>
              <a:t>​</a:t>
            </a:r>
          </a:p>
          <a:p>
            <a:pPr marL="171450" indent="-171450" fontAlgn="base">
              <a:buFont typeface="Arial" panose="020B0604020202020204" pitchFamily="34" charset="0"/>
              <a:buChar char="•"/>
            </a:pPr>
            <a:r>
              <a:rPr lang="en-GB" sz="1200" dirty="0">
                <a:solidFill>
                  <a:schemeClr val="tx1"/>
                </a:solidFill>
              </a:rPr>
              <a:t>Due to higher competition, </a:t>
            </a:r>
            <a:r>
              <a:rPr lang="en-GB" sz="1200" b="1" dirty="0">
                <a:solidFill>
                  <a:schemeClr val="tx1"/>
                </a:solidFill>
              </a:rPr>
              <a:t>greater choice and lower prices </a:t>
            </a:r>
            <a:r>
              <a:rPr lang="en-GB" sz="1200" dirty="0">
                <a:solidFill>
                  <a:schemeClr val="tx1"/>
                </a:solidFill>
              </a:rPr>
              <a:t>for consumers</a:t>
            </a:r>
            <a:r>
              <a:rPr lang="en-US" sz="1200" dirty="0">
                <a:solidFill>
                  <a:schemeClr val="tx1"/>
                </a:solidFill>
              </a:rPr>
              <a:t>​</a:t>
            </a:r>
          </a:p>
          <a:p>
            <a:pPr marL="171450" indent="-171450" fontAlgn="base">
              <a:buFont typeface="Arial" panose="020B0604020202020204" pitchFamily="34" charset="0"/>
              <a:buChar char="•"/>
            </a:pPr>
            <a:r>
              <a:rPr lang="en-GB" sz="1200" b="1" dirty="0">
                <a:solidFill>
                  <a:schemeClr val="tx1"/>
                </a:solidFill>
              </a:rPr>
              <a:t>Increased competition</a:t>
            </a:r>
            <a:r>
              <a:rPr lang="en-GB" sz="1200" dirty="0">
                <a:solidFill>
                  <a:schemeClr val="tx1"/>
                </a:solidFill>
              </a:rPr>
              <a:t>, instead of government monopoly</a:t>
            </a:r>
            <a:endParaRPr lang="en-US" sz="1200" dirty="0">
              <a:solidFill>
                <a:schemeClr val="tx1"/>
              </a:solidFill>
            </a:endParaRPr>
          </a:p>
          <a:p>
            <a:endParaRPr lang="en-GB" sz="1200" dirty="0">
              <a:solidFill>
                <a:schemeClr val="tx1"/>
              </a:solidFill>
              <a:latin typeface="Arial" panose="020B0604020202020204" pitchFamily="34" charset="0"/>
            </a:endParaRPr>
          </a:p>
        </p:txBody>
      </p:sp>
      <p:pic>
        <p:nvPicPr>
          <p:cNvPr id="1026" name="Picture 2" descr="A change to transport arrangements - Brinsworth Academy">
            <a:extLst>
              <a:ext uri="{FF2B5EF4-FFF2-40B4-BE49-F238E27FC236}">
                <a16:creationId xmlns:a16="http://schemas.microsoft.com/office/drawing/2014/main" id="{BC38D797-0DDE-4D6C-9CA1-8FE91D5BF9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1880" y="184143"/>
            <a:ext cx="908162" cy="90816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DE2E16DB-40D8-401B-86E1-AA84416A71F2}"/>
              </a:ext>
            </a:extLst>
          </p:cNvPr>
          <p:cNvPicPr>
            <a:picLocks noChangeAspect="1"/>
          </p:cNvPicPr>
          <p:nvPr/>
        </p:nvPicPr>
        <p:blipFill>
          <a:blip r:embed="rId3"/>
          <a:stretch>
            <a:fillRect/>
          </a:stretch>
        </p:blipFill>
        <p:spPr>
          <a:xfrm>
            <a:off x="10867644" y="1109718"/>
            <a:ext cx="1096633" cy="830641"/>
          </a:xfrm>
          <a:prstGeom prst="rect">
            <a:avLst/>
          </a:prstGeom>
        </p:spPr>
      </p:pic>
      <p:sp>
        <p:nvSpPr>
          <p:cNvPr id="16" name="Rectangle 15">
            <a:extLst>
              <a:ext uri="{FF2B5EF4-FFF2-40B4-BE49-F238E27FC236}">
                <a16:creationId xmlns:a16="http://schemas.microsoft.com/office/drawing/2014/main" id="{ADA82195-2634-405E-A718-4257F2FC9FD0}"/>
              </a:ext>
            </a:extLst>
          </p:cNvPr>
          <p:cNvSpPr/>
          <p:nvPr/>
        </p:nvSpPr>
        <p:spPr>
          <a:xfrm>
            <a:off x="5941408" y="2039690"/>
            <a:ext cx="5928633" cy="25500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Deregulation: </a:t>
            </a:r>
          </a:p>
          <a:p>
            <a:pPr marL="171450" indent="-171450">
              <a:buFont typeface="Arial" panose="020B0604020202020204" pitchFamily="34" charset="0"/>
              <a:buChar char="•"/>
            </a:pPr>
            <a:endParaRPr lang="en-GB" sz="1200" b="1" u="sng" dirty="0">
              <a:solidFill>
                <a:schemeClr val="tx1"/>
              </a:solidFill>
            </a:endParaRPr>
          </a:p>
          <a:p>
            <a:pPr fontAlgn="base"/>
            <a:r>
              <a:rPr lang="en-GB" sz="1200" b="1" dirty="0">
                <a:solidFill>
                  <a:schemeClr val="tx1"/>
                </a:solidFill>
              </a:rPr>
              <a:t>Deregulation</a:t>
            </a:r>
            <a:r>
              <a:rPr lang="en-GB" sz="1200" dirty="0">
                <a:solidFill>
                  <a:schemeClr val="tx1"/>
                </a:solidFill>
              </a:rPr>
              <a:t> is the opening up of markets to new competition through the removal of rules and regulations that create </a:t>
            </a:r>
            <a:r>
              <a:rPr lang="en-GB" sz="1200" b="1" dirty="0">
                <a:solidFill>
                  <a:schemeClr val="tx1"/>
                </a:solidFill>
              </a:rPr>
              <a:t>barriers to entry</a:t>
            </a:r>
            <a:r>
              <a:rPr lang="en-GB" sz="1200" dirty="0">
                <a:solidFill>
                  <a:schemeClr val="tx1"/>
                </a:solidFill>
              </a:rPr>
              <a:t>. </a:t>
            </a:r>
          </a:p>
          <a:p>
            <a:pPr fontAlgn="base"/>
            <a:endParaRPr lang="en-GB" sz="1200" dirty="0">
              <a:solidFill>
                <a:schemeClr val="tx1"/>
              </a:solidFill>
            </a:endParaRPr>
          </a:p>
          <a:p>
            <a:pPr fontAlgn="base"/>
            <a:r>
              <a:rPr lang="en-GB" sz="1200" dirty="0">
                <a:solidFill>
                  <a:schemeClr val="tx1"/>
                </a:solidFill>
              </a:rPr>
              <a:t>Benefits of deregulation include:</a:t>
            </a:r>
            <a:endParaRPr lang="en-US" sz="1200" dirty="0">
              <a:solidFill>
                <a:schemeClr val="tx1"/>
              </a:solidFill>
            </a:endParaRPr>
          </a:p>
          <a:p>
            <a:pPr marL="171450" indent="-171450" fontAlgn="base">
              <a:buFont typeface="Arial" panose="020B0604020202020204" pitchFamily="34" charset="0"/>
              <a:buChar char="•"/>
            </a:pPr>
            <a:r>
              <a:rPr lang="en-GB" sz="1200" dirty="0">
                <a:solidFill>
                  <a:schemeClr val="tx1"/>
                </a:solidFill>
              </a:rPr>
              <a:t>Competitive markets will lead to greater efficiency</a:t>
            </a:r>
            <a:r>
              <a:rPr lang="en-US" sz="1200" dirty="0">
                <a:solidFill>
                  <a:schemeClr val="tx1"/>
                </a:solidFill>
              </a:rPr>
              <a:t>​ as firms have to cut costs to be successful</a:t>
            </a:r>
          </a:p>
          <a:p>
            <a:pPr marL="171450" indent="-171450" fontAlgn="base">
              <a:buFont typeface="Arial" panose="020B0604020202020204" pitchFamily="34" charset="0"/>
              <a:buChar char="•"/>
            </a:pPr>
            <a:r>
              <a:rPr lang="en-GB" sz="1200" dirty="0">
                <a:solidFill>
                  <a:schemeClr val="tx1"/>
                </a:solidFill>
              </a:rPr>
              <a:t>Consumer demand will be met by firms reducing prices and providing a greater range of products</a:t>
            </a:r>
            <a:r>
              <a:rPr lang="en-US" sz="1200" dirty="0">
                <a:solidFill>
                  <a:schemeClr val="tx1"/>
                </a:solidFill>
              </a:rPr>
              <a:t>​​</a:t>
            </a:r>
          </a:p>
          <a:p>
            <a:pPr marL="171450" indent="-171450" fontAlgn="base">
              <a:buFont typeface="Arial" panose="020B0604020202020204" pitchFamily="34" charset="0"/>
              <a:buChar char="•"/>
            </a:pPr>
            <a:r>
              <a:rPr lang="en-GB" sz="1200" dirty="0">
                <a:solidFill>
                  <a:schemeClr val="tx1"/>
                </a:solidFill>
              </a:rPr>
              <a:t>More opportunities for businesses in the private sector</a:t>
            </a:r>
            <a:endParaRPr lang="en-US" sz="1200" dirty="0">
              <a:solidFill>
                <a:schemeClr val="tx1"/>
              </a:solidFill>
            </a:endParaRPr>
          </a:p>
          <a:p>
            <a:pPr marL="171450" indent="-171450" fontAlgn="base">
              <a:buFont typeface="Arial" panose="020B0604020202020204" pitchFamily="34" charset="0"/>
              <a:buChar char="•"/>
            </a:pPr>
            <a:r>
              <a:rPr lang="en-GB" sz="1200" dirty="0">
                <a:solidFill>
                  <a:schemeClr val="tx1"/>
                </a:solidFill>
              </a:rPr>
              <a:t>However, many private firms rely on their trade with the public sector, and may suffer if the public sector is reduced in size</a:t>
            </a:r>
            <a:endParaRPr lang="en-US" sz="1200" dirty="0">
              <a:solidFill>
                <a:schemeClr val="tx1"/>
              </a:solidFill>
            </a:endParaRPr>
          </a:p>
        </p:txBody>
      </p:sp>
      <p:sp>
        <p:nvSpPr>
          <p:cNvPr id="2" name="Rectangle 1">
            <a:extLst>
              <a:ext uri="{FF2B5EF4-FFF2-40B4-BE49-F238E27FC236}">
                <a16:creationId xmlns:a16="http://schemas.microsoft.com/office/drawing/2014/main" id="{2F48CF24-8797-CBD0-048F-7C7B8C2965F6}"/>
              </a:ext>
            </a:extLst>
          </p:cNvPr>
          <p:cNvSpPr/>
          <p:nvPr/>
        </p:nvSpPr>
        <p:spPr>
          <a:xfrm>
            <a:off x="5941408" y="4621053"/>
            <a:ext cx="5928633" cy="19486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u="sng" dirty="0">
                <a:solidFill>
                  <a:schemeClr val="tx1"/>
                </a:solidFill>
              </a:rPr>
              <a:t>Supply-side summary:</a:t>
            </a:r>
          </a:p>
          <a:p>
            <a:endParaRPr lang="en-US" sz="1200" dirty="0">
              <a:solidFill>
                <a:schemeClr val="tx1"/>
              </a:solidFill>
            </a:endParaRPr>
          </a:p>
          <a:p>
            <a:pPr fontAlgn="base"/>
            <a:r>
              <a:rPr lang="en-GB" sz="1200" dirty="0">
                <a:solidFill>
                  <a:schemeClr val="tx1"/>
                </a:solidFill>
              </a:rPr>
              <a:t>Any policy that increases the quantity and/or quality of the factors of production, can be seen as a supply-side policy. </a:t>
            </a:r>
          </a:p>
          <a:p>
            <a:pPr marL="171450" indent="-171450" fontAlgn="base">
              <a:buFont typeface="Arial" panose="020B0604020202020204" pitchFamily="34" charset="0"/>
              <a:buChar char="•"/>
            </a:pPr>
            <a:r>
              <a:rPr lang="en-GB" sz="1200" dirty="0">
                <a:solidFill>
                  <a:schemeClr val="tx1"/>
                </a:solidFill>
              </a:rPr>
              <a:t>e.g. policy to increase immigration as this increases number of workers available </a:t>
            </a:r>
          </a:p>
          <a:p>
            <a:pPr marL="171450" indent="-171450" fontAlgn="base">
              <a:buFont typeface="Arial" panose="020B0604020202020204" pitchFamily="34" charset="0"/>
              <a:buChar char="•"/>
            </a:pPr>
            <a:r>
              <a:rPr lang="en-GB" sz="1200" dirty="0">
                <a:solidFill>
                  <a:schemeClr val="tx1"/>
                </a:solidFill>
              </a:rPr>
              <a:t>Reducing ‘red tape’ such as health and safety rules which is the government making it easier for businesses to run</a:t>
            </a:r>
          </a:p>
          <a:p>
            <a:pPr marL="171450" indent="-171450" fontAlgn="base">
              <a:buFont typeface="Arial" panose="020B0604020202020204" pitchFamily="34" charset="0"/>
              <a:buChar char="•"/>
            </a:pPr>
            <a:r>
              <a:rPr lang="en-GB" sz="1200" dirty="0">
                <a:solidFill>
                  <a:schemeClr val="tx1"/>
                </a:solidFill>
              </a:rPr>
              <a:t>Reducing minimum wage as this makes it cheaper for firms to produce so they are likely to supply more</a:t>
            </a:r>
            <a:endParaRPr lang="en-US" sz="1200" dirty="0">
              <a:solidFill>
                <a:schemeClr val="tx1"/>
              </a:solidFill>
            </a:endParaRPr>
          </a:p>
          <a:p>
            <a:endParaRPr lang="en-US" sz="1200" dirty="0">
              <a:solidFill>
                <a:schemeClr val="tx1"/>
              </a:solidFill>
            </a:endParaRPr>
          </a:p>
        </p:txBody>
      </p:sp>
    </p:spTree>
    <p:extLst>
      <p:ext uri="{BB962C8B-B14F-4D97-AF65-F5344CB8AC3E}">
        <p14:creationId xmlns:p14="http://schemas.microsoft.com/office/powerpoint/2010/main" val="1313829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73C448C-B28D-41EA-96DB-47DE82562ECC}"/>
              </a:ext>
            </a:extLst>
          </p:cNvPr>
          <p:cNvSpPr/>
          <p:nvPr/>
        </p:nvSpPr>
        <p:spPr>
          <a:xfrm>
            <a:off x="321958" y="184143"/>
            <a:ext cx="4160940" cy="15243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dirty="0"/>
              <a:t>3.2.3.3 Supply-Side Policies</a:t>
            </a:r>
          </a:p>
          <a:p>
            <a:pPr marL="171450" indent="-171450">
              <a:buFont typeface="Arial" panose="020B0604020202020204" pitchFamily="34" charset="0"/>
              <a:buChar char="•"/>
            </a:pPr>
            <a:r>
              <a:rPr lang="en-GB" sz="1200" dirty="0"/>
              <a:t>the advantages and disadvantages of supply-side policies </a:t>
            </a:r>
          </a:p>
          <a:p>
            <a:pPr marL="171450" indent="-171450">
              <a:buFont typeface="Arial" panose="020B0604020202020204" pitchFamily="34" charset="0"/>
              <a:buChar char="•"/>
            </a:pPr>
            <a:r>
              <a:rPr lang="en-GB" sz="1200" dirty="0"/>
              <a:t>supply-side policies such as: investment in education and training, lower direct taxes, lower taxes on business profits, trade union reform and privatisation/de-regulation</a:t>
            </a:r>
          </a:p>
          <a:p>
            <a:pPr marL="171450" indent="-171450">
              <a:buFont typeface="Arial" panose="020B0604020202020204" pitchFamily="34" charset="0"/>
              <a:buChar char="•"/>
            </a:pPr>
            <a:r>
              <a:rPr lang="en-GB" sz="1200" dirty="0"/>
              <a:t>how supply-side policies can be used to help achieve government objectives.</a:t>
            </a:r>
          </a:p>
          <a:p>
            <a:r>
              <a:rPr lang="en-GB" sz="1200" b="1" dirty="0"/>
              <a:t>Appears in Paper 2 - Macroeconomics</a:t>
            </a:r>
          </a:p>
        </p:txBody>
      </p:sp>
      <p:sp>
        <p:nvSpPr>
          <p:cNvPr id="11" name="Rectangle 10">
            <a:extLst>
              <a:ext uri="{FF2B5EF4-FFF2-40B4-BE49-F238E27FC236}">
                <a16:creationId xmlns:a16="http://schemas.microsoft.com/office/drawing/2014/main" id="{8F760660-5660-4080-9675-1CD830E53A11}"/>
              </a:ext>
            </a:extLst>
          </p:cNvPr>
          <p:cNvSpPr/>
          <p:nvPr/>
        </p:nvSpPr>
        <p:spPr>
          <a:xfrm>
            <a:off x="4885325" y="343513"/>
            <a:ext cx="4160941" cy="7278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u="sng" dirty="0">
                <a:solidFill>
                  <a:schemeClr val="tx1"/>
                </a:solidFill>
              </a:rPr>
              <a:t>How supply side policies help to achieve economic objectives:</a:t>
            </a:r>
            <a:endParaRPr lang="en-US" sz="1200" dirty="0">
              <a:solidFill>
                <a:schemeClr val="tx1"/>
              </a:solidFill>
            </a:endParaRPr>
          </a:p>
          <a:p>
            <a:endParaRPr lang="en-GB" sz="1200" dirty="0">
              <a:solidFill>
                <a:schemeClr val="tx1"/>
              </a:solidFill>
              <a:latin typeface="Arial" panose="020B0604020202020204" pitchFamily="34" charset="0"/>
            </a:endParaRPr>
          </a:p>
        </p:txBody>
      </p:sp>
      <p:pic>
        <p:nvPicPr>
          <p:cNvPr id="1026" name="Picture 2" descr="A change to transport arrangements - Brinsworth Academy">
            <a:extLst>
              <a:ext uri="{FF2B5EF4-FFF2-40B4-BE49-F238E27FC236}">
                <a16:creationId xmlns:a16="http://schemas.microsoft.com/office/drawing/2014/main" id="{BC38D797-0DDE-4D6C-9CA1-8FE91D5BF9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1880" y="184143"/>
            <a:ext cx="908162" cy="90816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DE2E16DB-40D8-401B-86E1-AA84416A71F2}"/>
              </a:ext>
            </a:extLst>
          </p:cNvPr>
          <p:cNvPicPr>
            <a:picLocks noChangeAspect="1"/>
          </p:cNvPicPr>
          <p:nvPr/>
        </p:nvPicPr>
        <p:blipFill>
          <a:blip r:embed="rId3"/>
          <a:stretch>
            <a:fillRect/>
          </a:stretch>
        </p:blipFill>
        <p:spPr>
          <a:xfrm>
            <a:off x="10867644" y="1109718"/>
            <a:ext cx="1096633" cy="830641"/>
          </a:xfrm>
          <a:prstGeom prst="rect">
            <a:avLst/>
          </a:prstGeom>
        </p:spPr>
      </p:pic>
      <p:graphicFrame>
        <p:nvGraphicFramePr>
          <p:cNvPr id="6" name="Table 5">
            <a:extLst>
              <a:ext uri="{FF2B5EF4-FFF2-40B4-BE49-F238E27FC236}">
                <a16:creationId xmlns:a16="http://schemas.microsoft.com/office/drawing/2014/main" id="{69051995-B12C-F655-97B6-22F77844FC56}"/>
              </a:ext>
            </a:extLst>
          </p:cNvPr>
          <p:cNvGraphicFramePr>
            <a:graphicFrameLocks noGrp="1"/>
          </p:cNvGraphicFramePr>
          <p:nvPr>
            <p:extLst>
              <p:ext uri="{D42A27DB-BD31-4B8C-83A1-F6EECF244321}">
                <p14:modId xmlns:p14="http://schemas.microsoft.com/office/powerpoint/2010/main" val="108397646"/>
              </p:ext>
            </p:extLst>
          </p:nvPr>
        </p:nvGraphicFramePr>
        <p:xfrm>
          <a:off x="444507" y="1808682"/>
          <a:ext cx="4981931" cy="4380977"/>
        </p:xfrm>
        <a:graphic>
          <a:graphicData uri="http://schemas.openxmlformats.org/drawingml/2006/table">
            <a:tbl>
              <a:tblPr firstRow="1" bandRow="1">
                <a:tableStyleId>{5C22544A-7EE6-4342-B048-85BDC9FD1C3A}</a:tableStyleId>
              </a:tblPr>
              <a:tblGrid>
                <a:gridCol w="4981931">
                  <a:extLst>
                    <a:ext uri="{9D8B030D-6E8A-4147-A177-3AD203B41FA5}">
                      <a16:colId xmlns:a16="http://schemas.microsoft.com/office/drawing/2014/main" val="4044332363"/>
                    </a:ext>
                  </a:extLst>
                </a:gridCol>
              </a:tblGrid>
              <a:tr h="357617">
                <a:tc>
                  <a:txBody>
                    <a:bodyPr/>
                    <a:lstStyle/>
                    <a:p>
                      <a:r>
                        <a:rPr lang="en-GB" sz="1200" dirty="0">
                          <a:solidFill>
                            <a:schemeClr val="tx1"/>
                          </a:solidFill>
                        </a:rPr>
                        <a:t>Effect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2752260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Competition policy: Should increase competition leading to greater efficiency and output and  </a:t>
                      </a:r>
                      <a:r>
                        <a:rPr lang="en-GB" sz="1200" b="1" dirty="0">
                          <a:solidFill>
                            <a:schemeClr val="tx1"/>
                          </a:solidFill>
                        </a:rPr>
                        <a:t>lower </a:t>
                      </a:r>
                      <a:r>
                        <a:rPr lang="en-GB" sz="1200" dirty="0">
                          <a:solidFill>
                            <a:schemeClr val="tx1"/>
                          </a:solidFill>
                        </a:rPr>
                        <a:t>prices (inflation). Exports are more competitive helping to improve the balance of payments</a:t>
                      </a:r>
                    </a:p>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6616714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Privatisation: Control of monopolies leads to lower prices (reduces inflation) and possibly </a:t>
                      </a:r>
                      <a:r>
                        <a:rPr lang="en-GB" sz="1200" b="1" dirty="0">
                          <a:solidFill>
                            <a:schemeClr val="tx1"/>
                          </a:solidFill>
                        </a:rPr>
                        <a:t>decreased </a:t>
                      </a:r>
                      <a:r>
                        <a:rPr lang="en-GB" sz="1200" dirty="0">
                          <a:solidFill>
                            <a:schemeClr val="tx1"/>
                          </a:solidFill>
                        </a:rPr>
                        <a:t>unemployment</a:t>
                      </a:r>
                    </a:p>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0432062"/>
                  </a:ext>
                </a:extLst>
              </a:tr>
              <a:tr h="4114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Improve transport facilities: Helps increase the mobility of the factors of production (CELL), leading to </a:t>
                      </a:r>
                      <a:r>
                        <a:rPr lang="en-GB" sz="1200" b="1" dirty="0">
                          <a:solidFill>
                            <a:schemeClr val="tx1"/>
                          </a:solidFill>
                        </a:rPr>
                        <a:t>increased </a:t>
                      </a:r>
                      <a:r>
                        <a:rPr lang="en-GB" sz="1200" dirty="0">
                          <a:solidFill>
                            <a:schemeClr val="tx1"/>
                          </a:solidFill>
                        </a:rPr>
                        <a:t>economic growth and improved balance of payments</a:t>
                      </a:r>
                    </a:p>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44341394"/>
                  </a:ext>
                </a:extLst>
              </a:tr>
              <a:tr h="137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Education and training: Improves workers’ skills and the quality of labour.  This </a:t>
                      </a:r>
                      <a:r>
                        <a:rPr lang="en-GB" sz="1200" b="1" dirty="0">
                          <a:solidFill>
                            <a:schemeClr val="tx1"/>
                          </a:solidFill>
                        </a:rPr>
                        <a:t>increases </a:t>
                      </a:r>
                      <a:r>
                        <a:rPr lang="en-GB" sz="1200" dirty="0">
                          <a:solidFill>
                            <a:schemeClr val="tx1"/>
                          </a:solidFill>
                        </a:rPr>
                        <a:t>productivity and </a:t>
                      </a:r>
                      <a:r>
                        <a:rPr lang="en-GB" sz="1200" b="1" dirty="0">
                          <a:solidFill>
                            <a:schemeClr val="tx1"/>
                          </a:solidFill>
                        </a:rPr>
                        <a:t>increases </a:t>
                      </a:r>
                      <a:r>
                        <a:rPr lang="en-GB" sz="1200" dirty="0">
                          <a:solidFill>
                            <a:schemeClr val="tx1"/>
                          </a:solidFill>
                        </a:rPr>
                        <a:t>economic growth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61632480"/>
                  </a:ext>
                </a:extLst>
              </a:tr>
              <a:tr h="137160">
                <a:tc>
                  <a:txBody>
                    <a:bodyPr/>
                    <a:lstStyle/>
                    <a:p>
                      <a:r>
                        <a:rPr lang="en-GB" sz="1200" dirty="0">
                          <a:solidFill>
                            <a:schemeClr val="tx1"/>
                          </a:solidFill>
                        </a:rPr>
                        <a:t>Reducing direct taxes on incomes and reducing benefits: Lower taxes increase the incentive to work as do lower benefits from not working.</a:t>
                      </a:r>
                    </a:p>
                    <a:p>
                      <a:r>
                        <a:rPr lang="en-GB" sz="1200" dirty="0">
                          <a:solidFill>
                            <a:schemeClr val="tx1"/>
                          </a:solidFill>
                        </a:rPr>
                        <a:t>This </a:t>
                      </a:r>
                      <a:r>
                        <a:rPr lang="en-GB" sz="1200" b="1" dirty="0">
                          <a:solidFill>
                            <a:schemeClr val="tx1"/>
                          </a:solidFill>
                        </a:rPr>
                        <a:t>decreases</a:t>
                      </a:r>
                      <a:r>
                        <a:rPr lang="en-GB" sz="1200" dirty="0">
                          <a:solidFill>
                            <a:schemeClr val="tx1"/>
                          </a:solidFill>
                        </a:rPr>
                        <a:t> unemployment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03981864"/>
                  </a:ext>
                </a:extLst>
              </a:tr>
              <a:tr h="1371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Reducing trade union power: This reduces the number of strikes and other industrial disputes. This </a:t>
                      </a:r>
                      <a:r>
                        <a:rPr lang="en-GB" sz="1200" b="1" dirty="0">
                          <a:solidFill>
                            <a:schemeClr val="tx1"/>
                          </a:solidFill>
                        </a:rPr>
                        <a:t>increases </a:t>
                      </a:r>
                      <a:r>
                        <a:rPr lang="en-GB" sz="1200" dirty="0">
                          <a:solidFill>
                            <a:schemeClr val="tx1"/>
                          </a:solidFill>
                        </a:rPr>
                        <a:t>economic growth</a:t>
                      </a:r>
                    </a:p>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9602160"/>
                  </a:ext>
                </a:extLst>
              </a:tr>
            </a:tbl>
          </a:graphicData>
        </a:graphic>
      </p:graphicFrame>
      <p:graphicFrame>
        <p:nvGraphicFramePr>
          <p:cNvPr id="8" name="Table 7">
            <a:extLst>
              <a:ext uri="{FF2B5EF4-FFF2-40B4-BE49-F238E27FC236}">
                <a16:creationId xmlns:a16="http://schemas.microsoft.com/office/drawing/2014/main" id="{06A5466C-688F-44A0-F816-8659DEEF653B}"/>
              </a:ext>
            </a:extLst>
          </p:cNvPr>
          <p:cNvGraphicFramePr>
            <a:graphicFrameLocks noGrp="1"/>
          </p:cNvGraphicFramePr>
          <p:nvPr>
            <p:extLst>
              <p:ext uri="{D42A27DB-BD31-4B8C-83A1-F6EECF244321}">
                <p14:modId xmlns:p14="http://schemas.microsoft.com/office/powerpoint/2010/main" val="1518713876"/>
              </p:ext>
            </p:extLst>
          </p:nvPr>
        </p:nvGraphicFramePr>
        <p:xfrm>
          <a:off x="5681272" y="2165212"/>
          <a:ext cx="6248254" cy="4042592"/>
        </p:xfrm>
        <a:graphic>
          <a:graphicData uri="http://schemas.openxmlformats.org/drawingml/2006/table">
            <a:tbl>
              <a:tblPr firstRow="1" bandRow="1">
                <a:tableStyleId>{5C22544A-7EE6-4342-B048-85BDC9FD1C3A}</a:tableStyleId>
              </a:tblPr>
              <a:tblGrid>
                <a:gridCol w="1688037">
                  <a:extLst>
                    <a:ext uri="{9D8B030D-6E8A-4147-A177-3AD203B41FA5}">
                      <a16:colId xmlns:a16="http://schemas.microsoft.com/office/drawing/2014/main" val="714055784"/>
                    </a:ext>
                  </a:extLst>
                </a:gridCol>
                <a:gridCol w="4560217">
                  <a:extLst>
                    <a:ext uri="{9D8B030D-6E8A-4147-A177-3AD203B41FA5}">
                      <a16:colId xmlns:a16="http://schemas.microsoft.com/office/drawing/2014/main" val="4103525788"/>
                    </a:ext>
                  </a:extLst>
                </a:gridCol>
              </a:tblGrid>
              <a:tr h="431776">
                <a:tc>
                  <a:txBody>
                    <a:bodyPr/>
                    <a:lstStyle/>
                    <a:p>
                      <a:r>
                        <a:rPr lang="en-GB" sz="1200" dirty="0">
                          <a:solidFill>
                            <a:schemeClr val="tx1"/>
                          </a:solidFill>
                        </a:rPr>
                        <a:t>Macroeconomic objective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dirty="0">
                          <a:solidFill>
                            <a:schemeClr val="tx1"/>
                          </a:solidFill>
                        </a:rPr>
                        <a:t>Explanation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9130604"/>
                  </a:ext>
                </a:extLst>
              </a:tr>
              <a:tr h="451970">
                <a:tc>
                  <a:txBody>
                    <a:bodyPr/>
                    <a:lstStyle/>
                    <a:p>
                      <a:r>
                        <a:rPr lang="en-GB" sz="1200" dirty="0">
                          <a:solidFill>
                            <a:schemeClr val="tx1"/>
                          </a:solidFill>
                        </a:rPr>
                        <a:t>Inflation (price stability)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dirty="0">
                          <a:solidFill>
                            <a:schemeClr val="tx1"/>
                          </a:solidFill>
                        </a:rPr>
                        <a:t>The process of improving economic efficiency should ensure that costs of production decrease or rise at a sustainable level.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31374740"/>
                  </a:ext>
                </a:extLst>
              </a:tr>
              <a:tr h="451970">
                <a:tc>
                  <a:txBody>
                    <a:bodyPr/>
                    <a:lstStyle/>
                    <a:p>
                      <a:r>
                        <a:rPr lang="en-GB" sz="1200" dirty="0">
                          <a:solidFill>
                            <a:schemeClr val="tx1"/>
                          </a:solidFill>
                        </a:rPr>
                        <a:t>Economic growth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dirty="0">
                          <a:solidFill>
                            <a:schemeClr val="tx1"/>
                          </a:solidFill>
                        </a:rPr>
                        <a:t>An improvement in efficiency should lead to an increase in output, generating improved profits, higher wages and economic growth.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466271"/>
                  </a:ext>
                </a:extLst>
              </a:tr>
              <a:tr h="949908">
                <a:tc>
                  <a:txBody>
                    <a:bodyPr/>
                    <a:lstStyle/>
                    <a:p>
                      <a:r>
                        <a:rPr lang="en-GB" sz="1200" dirty="0">
                          <a:solidFill>
                            <a:schemeClr val="tx1"/>
                          </a:solidFill>
                        </a:rPr>
                        <a:t>Full employment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dirty="0">
                          <a:solidFill>
                            <a:schemeClr val="tx1"/>
                          </a:solidFill>
                        </a:rPr>
                        <a:t>Supply-side policies aimed at improving skills should ensure that individuals become more employable. Increased efficiencies and profits for businesses should encourage greater employment. Some concerns remain that an increased drive towards robotization may lead to some unemployment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7317103"/>
                  </a:ext>
                </a:extLst>
              </a:tr>
              <a:tr h="642273">
                <a:tc>
                  <a:txBody>
                    <a:bodyPr/>
                    <a:lstStyle/>
                    <a:p>
                      <a:r>
                        <a:rPr lang="en-GB" sz="1200" dirty="0">
                          <a:solidFill>
                            <a:schemeClr val="tx1"/>
                          </a:solidFill>
                        </a:rPr>
                        <a:t>Balance on balance of payments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kern="1200" dirty="0">
                          <a:solidFill>
                            <a:schemeClr val="tx1"/>
                          </a:solidFill>
                          <a:latin typeface="+mn-lt"/>
                          <a:ea typeface="+mn-ea"/>
                          <a:cs typeface="+mn-cs"/>
                        </a:rPr>
                        <a:t>If the UK’s economic efficiency improves then UK products and services should become more price competitive, generating an increased demand for UK exports.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4480576"/>
                  </a:ext>
                </a:extLst>
              </a:tr>
              <a:tr h="1022879">
                <a:tc>
                  <a:txBody>
                    <a:bodyPr/>
                    <a:lstStyle/>
                    <a:p>
                      <a:r>
                        <a:rPr lang="en-GB" sz="1200" dirty="0">
                          <a:solidFill>
                            <a:schemeClr val="tx1"/>
                          </a:solidFill>
                        </a:rPr>
                        <a:t>Greater equality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dirty="0">
                          <a:solidFill>
                            <a:schemeClr val="tx1"/>
                          </a:solidFill>
                        </a:rPr>
                        <a:t>Improved economic efficiency and economic growth can allow the government to ensure policies aimed at improving equality (such as an improved educational provision) are implemented. An improvement in employment opportunities should also lead to greater equality.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26417178"/>
                  </a:ext>
                </a:extLst>
              </a:tr>
            </a:tbl>
          </a:graphicData>
        </a:graphic>
      </p:graphicFrame>
    </p:spTree>
    <p:extLst>
      <p:ext uri="{BB962C8B-B14F-4D97-AF65-F5344CB8AC3E}">
        <p14:creationId xmlns:p14="http://schemas.microsoft.com/office/powerpoint/2010/main" val="23790551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TotalTime>
  <Words>1482</Words>
  <Application>Microsoft Office PowerPoint</Application>
  <PresentationFormat>Widescreen</PresentationFormat>
  <Paragraphs>115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 Foster (BRI)</dc:creator>
  <cp:lastModifiedBy>E Foster (BRI)</cp:lastModifiedBy>
  <cp:revision>135</cp:revision>
  <dcterms:created xsi:type="dcterms:W3CDTF">2023-05-23T14:39:28Z</dcterms:created>
  <dcterms:modified xsi:type="dcterms:W3CDTF">2024-02-01T16:23:35Z</dcterms:modified>
</cp:coreProperties>
</file>