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3A833-577B-42D2-802D-66205B46B0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1A95DB-3065-49EE-94CB-CA03F3434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EBE592-D077-4055-BABE-AFFB849FA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25E90-CDEE-419A-ABE5-8F2DCF377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7D441-E2C4-4BC7-A0BB-26115E856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858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F4185-BAFF-4F3C-9E39-5D0F89D00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893E36-0C60-4719-84C4-DADC0F679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C485E-73F0-4AB2-B0B8-DCEB700D3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3A172-241C-4ED7-AB10-29C174ABC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8F181-CACC-4267-A69A-3489464D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949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D76124-61F8-4216-BBDF-FA4BE5976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959F58-9372-44F7-ACAC-020E3F51B2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CE936-774D-47D3-A11C-08DBD62F6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A1E1B-E39A-45AF-89D8-5610E31B6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6DA21-407A-44BF-85D8-37A58E266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158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94C3E-C22F-4F70-81CA-7B1BA4E10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BF4CD-90F8-49A1-8591-E17EEA981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38E4F-E441-44E6-ADC5-029E0549A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91135-8689-4A53-B17C-827115E95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5774B-124A-4995-8FA0-2644D8253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336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99B17-E9A4-4556-8A08-282D4B7D4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EFDE49-D038-4EB8-AABC-DF512B7AA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AD0E5-C6EC-40F3-B676-9EAF43B7B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DD369-67AE-41F9-A012-5F25B3808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80807-D926-4D16-A249-E40457251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534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1D88F-96F0-470E-A924-D46057CDA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FC736-5376-40E8-B43C-DF9BFAA06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08752B-2B64-460F-A63B-9880F3E3EF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C8453A-A8DF-498C-BED7-F257C6912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AE57FF-A8D9-47C0-84DA-9DA710FAF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E57F7-94FC-471E-B001-F1EA0568F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754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A39BC-7B3E-4EAA-85B7-F655F38B6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83DEDD-8BCE-40AB-91DF-01C9C1E7A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61E68F-FA0C-4FEF-B220-F3D1AD240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70C334-46CF-49C2-9B9F-044D9958D6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4AA981-8AAD-487D-9DB4-323545DDEE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1733C7-12B1-4DEC-91BF-31B68D1A4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49D389-62F4-4BA6-B621-5C6F209EA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43CFDB-4515-4561-AE92-72E35D6F0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485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08746-EE91-4C41-96E9-436CE1EAD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694B48-D1D8-4A21-92E1-5B50C4795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1C5DC1-A0C4-4C7A-9E81-84F64245D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3EB147-B3D6-48E8-82B2-3C28CC696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0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1CF69A-2204-4155-B219-CCDF31433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19F5C2-DE71-4681-81E2-A903B93D7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F36D98-3F7C-4707-94BA-E016F83E4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700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7DBB6-6FE2-45B1-A205-83AE20402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8D32B-2916-477D-AA59-02E88BDA9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AE347-94B1-4541-AD3A-6B3114D09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916D8B-6465-4649-BFCA-6C7FCF452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67673-FD6E-47A6-8994-81E216F94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F9DA7A-E6A7-4C70-9CD0-326D4C16F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84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5E47F-0D37-4D63-B9E1-2E26A87A8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EB53D6-6E39-4AA7-8535-E20D958575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A9623E-F2A4-4AD8-9740-6FBFDCC9CB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3CAED5-3EE6-4D80-80F2-8C91A4639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229FF3-F45D-4D8F-87CE-256E0B743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C0B4A8-61AE-4326-9CDF-B51DC8334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170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41C1C9-3EDD-43B2-9D5C-5C18BB229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2DCCC-B9EB-4BA3-82EF-916925861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8B1C7B-6BC4-4F75-A56A-55A1A273F4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EC3DF-19D5-4C33-B556-F78E439C58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1D3-D271-4D09-9F80-4DBDC27BC6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908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73C448C-B28D-41EA-96DB-47DE82562ECC}"/>
              </a:ext>
            </a:extLst>
          </p:cNvPr>
          <p:cNvSpPr/>
          <p:nvPr/>
        </p:nvSpPr>
        <p:spPr>
          <a:xfrm>
            <a:off x="4194495" y="2028771"/>
            <a:ext cx="4160940" cy="15243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>
                <a:solidFill>
                  <a:schemeClr val="bg1"/>
                </a:solidFill>
              </a:rPr>
              <a:t>3.2.3.2 Monetary policy</a:t>
            </a:r>
          </a:p>
          <a:p>
            <a:pPr algn="l"/>
            <a:r>
              <a:rPr lang="en-GB" sz="1200" dirty="0">
                <a:solidFill>
                  <a:schemeClr val="bg1"/>
                </a:solidFill>
              </a:rPr>
              <a:t>• what is meant by monetary policy</a:t>
            </a:r>
          </a:p>
          <a:p>
            <a:pPr algn="l"/>
            <a:r>
              <a:rPr lang="en-GB" sz="1200" dirty="0">
                <a:solidFill>
                  <a:schemeClr val="bg1"/>
                </a:solidFill>
              </a:rPr>
              <a:t>• how monetary policies can be used to  achieve the government objective of controlling inflation</a:t>
            </a:r>
          </a:p>
          <a:p>
            <a:pPr algn="l"/>
            <a:r>
              <a:rPr lang="en-GB" sz="1200" dirty="0">
                <a:solidFill>
                  <a:schemeClr val="bg1"/>
                </a:solidFill>
              </a:rPr>
              <a:t>• how monetary policies can be used to achieve other government economic objectives.</a:t>
            </a:r>
          </a:p>
          <a:p>
            <a:r>
              <a:rPr lang="en-GB" sz="1200" b="1" dirty="0">
                <a:solidFill>
                  <a:schemeClr val="bg1"/>
                </a:solidFill>
              </a:rPr>
              <a:t>Appears in Paper 2 - Macroeconomics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D6C4EC-43B3-49C6-AD0E-714F12491141}"/>
              </a:ext>
            </a:extLst>
          </p:cNvPr>
          <p:cNvSpPr/>
          <p:nvPr/>
        </p:nvSpPr>
        <p:spPr>
          <a:xfrm>
            <a:off x="103463" y="258272"/>
            <a:ext cx="5539531" cy="17704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>
                <a:solidFill>
                  <a:schemeClr val="tx1"/>
                </a:solidFill>
              </a:rPr>
              <a:t>Monetary policy:</a:t>
            </a:r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The use of interest rates and other monetary tools to influence the level of demand within and economy.</a:t>
            </a:r>
          </a:p>
          <a:p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b="1" dirty="0">
                <a:solidFill>
                  <a:schemeClr val="tx1"/>
                </a:solidFill>
              </a:rPr>
              <a:t>Inflation:</a:t>
            </a:r>
            <a:endParaRPr lang="en-GB" sz="1200" dirty="0">
              <a:solidFill>
                <a:schemeClr val="tx1"/>
              </a:solidFill>
            </a:endParaRPr>
          </a:p>
          <a:p>
            <a:pPr algn="l"/>
            <a:r>
              <a:rPr lang="en-GB" sz="1200" dirty="0">
                <a:solidFill>
                  <a:schemeClr val="tx1"/>
                </a:solidFill>
              </a:rPr>
              <a:t>The natural tendency for the average price level within the economy to rise over time.</a:t>
            </a:r>
          </a:p>
          <a:p>
            <a:br>
              <a:rPr lang="en-GB" sz="1200" dirty="0"/>
            </a:br>
            <a:r>
              <a:rPr lang="en-GB" sz="1200" b="1" dirty="0">
                <a:solidFill>
                  <a:schemeClr val="tx1"/>
                </a:solidFill>
              </a:rPr>
              <a:t>Interest rates: </a:t>
            </a:r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The cost of money which is set via the base rate by the Monetary Policy Committee of the Bank of England.  Also, the reward for saving.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F760660-5660-4080-9675-1CD830E53A11}"/>
              </a:ext>
            </a:extLst>
          </p:cNvPr>
          <p:cNvSpPr/>
          <p:nvPr/>
        </p:nvSpPr>
        <p:spPr>
          <a:xfrm>
            <a:off x="103462" y="2405252"/>
            <a:ext cx="3864855" cy="41944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u="sng" dirty="0">
                <a:solidFill>
                  <a:schemeClr val="tx1"/>
                </a:solidFill>
              </a:rPr>
              <a:t>How monetary policy can be used to achieve the objective of controlling inflation:</a:t>
            </a:r>
          </a:p>
          <a:p>
            <a:endParaRPr lang="en-GB" sz="1200" b="1" u="sng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Target for inflation is 2% (+/-1%)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chemeClr val="tx1"/>
                </a:solidFill>
              </a:rPr>
              <a:t>Increasing the interest rate </a:t>
            </a:r>
            <a:r>
              <a:rPr lang="en-GB" sz="1200" dirty="0">
                <a:solidFill>
                  <a:schemeClr val="tx1"/>
                </a:solidFill>
              </a:rPr>
              <a:t>means people have to pay back more on loans and mortgages. Cost of new borrowing becomes more expensive.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Demand falls as consumers have less disposable income or are unwilling to borrow at high interest rates</a:t>
            </a:r>
            <a:endParaRPr lang="en-US" sz="1200" dirty="0">
              <a:solidFill>
                <a:schemeClr val="tx1"/>
              </a:solidFill>
            </a:endParaRP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Firms are less willing to borrow money to invest</a:t>
            </a:r>
            <a:r>
              <a:rPr lang="en-US" sz="1200" dirty="0">
                <a:solidFill>
                  <a:schemeClr val="tx1"/>
                </a:solidFill>
              </a:rPr>
              <a:t>​ in capital goods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Saving becomes more attractive as savers get a higher return on money in the bank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This all contributes to reducing demand-pull inflation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chemeClr val="tx1"/>
                </a:solidFill>
              </a:rPr>
              <a:t>Lower interest rates </a:t>
            </a:r>
            <a:r>
              <a:rPr lang="en-GB" sz="1200" dirty="0">
                <a:solidFill>
                  <a:schemeClr val="tx1"/>
                </a:solidFill>
              </a:rPr>
              <a:t>have the opposite effect and stimulate demand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848DD2-A801-40D8-A6BE-5383A7950B6F}"/>
              </a:ext>
            </a:extLst>
          </p:cNvPr>
          <p:cNvSpPr/>
          <p:nvPr/>
        </p:nvSpPr>
        <p:spPr>
          <a:xfrm>
            <a:off x="8581612" y="2129522"/>
            <a:ext cx="3288429" cy="44702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u="sng">
                <a:solidFill>
                  <a:schemeClr val="tx1"/>
                </a:solidFill>
              </a:rPr>
              <a:t>How monetary policy </a:t>
            </a:r>
            <a:r>
              <a:rPr lang="en-GB" sz="1200" b="1" u="sng" dirty="0">
                <a:solidFill>
                  <a:schemeClr val="tx1"/>
                </a:solidFill>
              </a:rPr>
              <a:t>can be used to achieve government objectives:</a:t>
            </a:r>
          </a:p>
          <a:p>
            <a:endParaRPr lang="en-GB" sz="1200" b="1" u="sng" dirty="0">
              <a:solidFill>
                <a:schemeClr val="tx1"/>
              </a:solidFill>
            </a:endParaRPr>
          </a:p>
          <a:p>
            <a:r>
              <a:rPr lang="en-GB" sz="1200" b="1" dirty="0">
                <a:solidFill>
                  <a:schemeClr val="tx1"/>
                </a:solidFill>
              </a:rPr>
              <a:t>Improving balance of payments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Lowering interest rates means it is less attractive to invest in UK banks, as the return is lower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This means overseas investors will want to sell their pounds to move money into bank accounts in other countries which pay higher rates of interest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Value of the pound falls (WPIDEC)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Exports become cheaper so the balance of payments improves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If we buy lots of imports, this pushes the [price of them up and this can lead to inflation </a:t>
            </a:r>
          </a:p>
          <a:p>
            <a:r>
              <a:rPr lang="en-GB" sz="1200" b="1" dirty="0">
                <a:solidFill>
                  <a:schemeClr val="tx1"/>
                </a:solidFill>
              </a:rPr>
              <a:t>Employment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Lower interest rates means firms and individuals are willing to spend more and save less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This increases demand so firms take on more workers to increase supply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Interest rates are often cut when there is low economic growth</a:t>
            </a:r>
          </a:p>
        </p:txBody>
      </p:sp>
      <p:pic>
        <p:nvPicPr>
          <p:cNvPr id="1026" name="Picture 2" descr="A change to transport arrangements - Brinsworth Academy">
            <a:extLst>
              <a:ext uri="{FF2B5EF4-FFF2-40B4-BE49-F238E27FC236}">
                <a16:creationId xmlns:a16="http://schemas.microsoft.com/office/drawing/2014/main" id="{BC38D797-0DDE-4D6C-9CA1-8FE91D5BF9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1880" y="184143"/>
            <a:ext cx="908162" cy="908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E2E16DB-40D8-401B-86E1-AA84416A71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7644" y="1109718"/>
            <a:ext cx="1096633" cy="830641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8E91553-45AB-4146-92B3-92BFF3CFF143}"/>
              </a:ext>
            </a:extLst>
          </p:cNvPr>
          <p:cNvSpPr/>
          <p:nvPr/>
        </p:nvSpPr>
        <p:spPr>
          <a:xfrm>
            <a:off x="5848837" y="254813"/>
            <a:ext cx="4905599" cy="16855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u="sng" dirty="0">
                <a:solidFill>
                  <a:schemeClr val="tx1"/>
                </a:solidFill>
              </a:rPr>
              <a:t>How monetary policy can be used to achieve government objectives:</a:t>
            </a:r>
          </a:p>
          <a:p>
            <a:endParaRPr lang="en-GB" sz="1200" b="1" u="sng" dirty="0">
              <a:solidFill>
                <a:schemeClr val="tx1"/>
              </a:solidFill>
            </a:endParaRPr>
          </a:p>
          <a:p>
            <a:r>
              <a:rPr lang="en-GB" sz="1200" b="1" dirty="0">
                <a:solidFill>
                  <a:schemeClr val="tx1"/>
                </a:solidFill>
              </a:rPr>
              <a:t>Improving economic growth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Lowering interest rates means it is more attractive to borrow and less attractive to save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This increases demand for goods and services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Value of goods and services produced in the economy (GDP) rises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This can, however, be inflationary</a:t>
            </a:r>
          </a:p>
          <a:p>
            <a:endParaRPr lang="en-GB" sz="800" b="1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DA82195-2634-405E-A718-4257F2FC9FD0}"/>
              </a:ext>
            </a:extLst>
          </p:cNvPr>
          <p:cNvSpPr/>
          <p:nvPr/>
        </p:nvSpPr>
        <p:spPr>
          <a:xfrm>
            <a:off x="4194494" y="3641515"/>
            <a:ext cx="4029191" cy="29582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GB" sz="1200" b="1" u="sng" dirty="0">
                <a:solidFill>
                  <a:schemeClr val="tx1"/>
                </a:solidFill>
              </a:rPr>
              <a:t>How monetary policy can be used to achieve the objective of controlling inflation:</a:t>
            </a:r>
          </a:p>
          <a:p>
            <a:pPr fontAlgn="base"/>
            <a:endParaRPr lang="en-GB" sz="1200" b="1" u="sng" dirty="0">
              <a:solidFill>
                <a:schemeClr val="tx1"/>
              </a:solidFill>
            </a:endParaRP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chemeClr val="tx1"/>
                </a:solidFill>
              </a:rPr>
              <a:t>Quantitative easing </a:t>
            </a:r>
            <a:r>
              <a:rPr lang="en-GB" sz="1200" dirty="0">
                <a:solidFill>
                  <a:schemeClr val="tx1"/>
                </a:solidFill>
              </a:rPr>
              <a:t>is also an  aspect of monetary policy. 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This is where the Bank of England buy back government debt  (bonds) and this increases the money supply.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The increase in supply of money can be used to boost demand when aggregate demand is low, but this can lead to inflation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chemeClr val="tx1"/>
                </a:solidFill>
              </a:rPr>
              <a:t>Increasing the supply of money </a:t>
            </a:r>
            <a:r>
              <a:rPr lang="en-GB" sz="1200" dirty="0">
                <a:solidFill>
                  <a:schemeClr val="tx1"/>
                </a:solidFill>
              </a:rPr>
              <a:t>to the economy  will encourage spending</a:t>
            </a:r>
            <a:r>
              <a:rPr lang="en-US" sz="1200" dirty="0">
                <a:solidFill>
                  <a:schemeClr val="tx1"/>
                </a:solidFill>
              </a:rPr>
              <a:t>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If the amount of notes and coins in circulation increases, this reduces their value, so prices (inflation) rises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This means that </a:t>
            </a:r>
            <a:r>
              <a:rPr lang="en-GB" sz="1200" b="1" dirty="0">
                <a:solidFill>
                  <a:schemeClr val="tx1"/>
                </a:solidFill>
              </a:rPr>
              <a:t>restricting the money supply </a:t>
            </a:r>
            <a:r>
              <a:rPr lang="en-GB" sz="1200" dirty="0">
                <a:solidFill>
                  <a:schemeClr val="tx1"/>
                </a:solidFill>
              </a:rPr>
              <a:t>can help control inflationary pressure</a:t>
            </a:r>
          </a:p>
        </p:txBody>
      </p:sp>
    </p:spTree>
    <p:extLst>
      <p:ext uri="{BB962C8B-B14F-4D97-AF65-F5344CB8AC3E}">
        <p14:creationId xmlns:p14="http://schemas.microsoft.com/office/powerpoint/2010/main" val="1058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540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 Foster (BRI)</dc:creator>
  <cp:lastModifiedBy>E Foster (BRI)</cp:lastModifiedBy>
  <cp:revision>102</cp:revision>
  <dcterms:created xsi:type="dcterms:W3CDTF">2023-05-23T14:39:28Z</dcterms:created>
  <dcterms:modified xsi:type="dcterms:W3CDTF">2023-12-05T10:42:56Z</dcterms:modified>
</cp:coreProperties>
</file>