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6918"/>
    <a:srgbClr val="DF0BA7"/>
    <a:srgbClr val="1C2340"/>
    <a:srgbClr val="37B9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3A833-577B-42D2-802D-66205B46B0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1A95DB-3065-49EE-94CB-CA03F3434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BE592-D077-4055-BABE-AFFB849FA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25E90-CDEE-419A-ABE5-8F2DCF377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7D441-E2C4-4BC7-A0BB-26115E856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858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F4185-BAFF-4F3C-9E39-5D0F89D00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893E36-0C60-4719-84C4-DADC0F679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C485E-73F0-4AB2-B0B8-DCEB700D3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3A172-241C-4ED7-AB10-29C174ABC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8F181-CACC-4267-A69A-3489464D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949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D76124-61F8-4216-BBDF-FA4BE5976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959F58-9372-44F7-ACAC-020E3F51B2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CE936-774D-47D3-A11C-08DBD62F6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A1E1B-E39A-45AF-89D8-5610E31B6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6DA21-407A-44BF-85D8-37A58E266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158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94C3E-C22F-4F70-81CA-7B1BA4E10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BF4CD-90F8-49A1-8591-E17EEA981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38E4F-E441-44E6-ADC5-029E0549A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91135-8689-4A53-B17C-827115E95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5774B-124A-4995-8FA0-2644D8253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336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99B17-E9A4-4556-8A08-282D4B7D4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EFDE49-D038-4EB8-AABC-DF512B7AA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AD0E5-C6EC-40F3-B676-9EAF43B7B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DD369-67AE-41F9-A012-5F25B3808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80807-D926-4D16-A249-E40457251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534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1D88F-96F0-470E-A924-D46057CDA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FC736-5376-40E8-B43C-DF9BFAA06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08752B-2B64-460F-A63B-9880F3E3EF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C8453A-A8DF-498C-BED7-F257C6912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AE57FF-A8D9-47C0-84DA-9DA710FAF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E57F7-94FC-471E-B001-F1EA0568F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754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A39BC-7B3E-4EAA-85B7-F655F38B6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83DEDD-8BCE-40AB-91DF-01C9C1E7A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61E68F-FA0C-4FEF-B220-F3D1AD240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70C334-46CF-49C2-9B9F-044D9958D6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4AA981-8AAD-487D-9DB4-323545DDEE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1733C7-12B1-4DEC-91BF-31B68D1A4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49D389-62F4-4BA6-B621-5C6F209EA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43CFDB-4515-4561-AE92-72E35D6F0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485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08746-EE91-4C41-96E9-436CE1EAD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694B48-D1D8-4A21-92E1-5B50C4795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1C5DC1-A0C4-4C7A-9E81-84F64245D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3EB147-B3D6-48E8-82B2-3C28CC696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0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1CF69A-2204-4155-B219-CCDF31433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19F5C2-DE71-4681-81E2-A903B93D7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F36D98-3F7C-4707-94BA-E016F83E4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700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7DBB6-6FE2-45B1-A205-83AE20402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8D32B-2916-477D-AA59-02E88BDA9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AE347-94B1-4541-AD3A-6B3114D09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916D8B-6465-4649-BFCA-6C7FCF452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67673-FD6E-47A6-8994-81E216F94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F9DA7A-E6A7-4C70-9CD0-326D4C16F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84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5E47F-0D37-4D63-B9E1-2E26A87A8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EB53D6-6E39-4AA7-8535-E20D958575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A9623E-F2A4-4AD8-9740-6FBFDCC9CB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3CAED5-3EE6-4D80-80F2-8C91A4639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229FF3-F45D-4D8F-87CE-256E0B743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C0B4A8-61AE-4326-9CDF-B51DC8334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170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41C1C9-3EDD-43B2-9D5C-5C18BB229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2DCCC-B9EB-4BA3-82EF-916925861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B1C7B-6BC4-4F75-A56A-55A1A273F4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57205-9C7A-469B-9B3A-FD6001283253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EC3DF-19D5-4C33-B556-F78E439C58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1D3-D271-4D09-9F80-4DBDC27BC6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908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microsoft.com/office/2007/relationships/hdphoto" Target="../media/hdphoto4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microsoft.com/office/2007/relationships/hdphoto" Target="../media/hdphoto3.wdp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 change to transport arrangements - Brinsworth Academy">
            <a:extLst>
              <a:ext uri="{FF2B5EF4-FFF2-40B4-BE49-F238E27FC236}">
                <a16:creationId xmlns:a16="http://schemas.microsoft.com/office/drawing/2014/main" id="{BC38D797-0DDE-4D6C-9CA1-8FE91D5BF9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13" b="12329"/>
          <a:stretch/>
        </p:blipFill>
        <p:spPr bwMode="auto">
          <a:xfrm>
            <a:off x="8353155" y="5378116"/>
            <a:ext cx="2018066" cy="1479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E2E16DB-40D8-401B-86E1-AA84416A71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1" y="0"/>
            <a:ext cx="2064970" cy="156410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19F247A-9AC0-48D6-9756-4DB1CE48BA9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6965" r="36230" b="9817"/>
          <a:stretch/>
        </p:blipFill>
        <p:spPr>
          <a:xfrm>
            <a:off x="4312894" y="2989537"/>
            <a:ext cx="2044152" cy="386846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938572B-9FF0-45A3-813E-DFDD061D839B}"/>
              </a:ext>
            </a:extLst>
          </p:cNvPr>
          <p:cNvSpPr/>
          <p:nvPr/>
        </p:nvSpPr>
        <p:spPr>
          <a:xfrm>
            <a:off x="4312894" y="0"/>
            <a:ext cx="2044152" cy="2989537"/>
          </a:xfrm>
          <a:prstGeom prst="rect">
            <a:avLst/>
          </a:prstGeom>
          <a:solidFill>
            <a:srgbClr val="37B9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FBDB48-B741-4335-8371-F36BA6CEF3E9}"/>
              </a:ext>
            </a:extLst>
          </p:cNvPr>
          <p:cNvSpPr/>
          <p:nvPr/>
        </p:nvSpPr>
        <p:spPr>
          <a:xfrm>
            <a:off x="8353155" y="0"/>
            <a:ext cx="2168050" cy="5378116"/>
          </a:xfrm>
          <a:prstGeom prst="rect">
            <a:avLst/>
          </a:prstGeom>
          <a:solidFill>
            <a:srgbClr val="1C23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E6B5E1-DCF0-4610-A296-FDDE6B42D404}"/>
              </a:ext>
            </a:extLst>
          </p:cNvPr>
          <p:cNvSpPr/>
          <p:nvPr/>
        </p:nvSpPr>
        <p:spPr>
          <a:xfrm>
            <a:off x="2278958" y="0"/>
            <a:ext cx="2023721" cy="6858000"/>
          </a:xfrm>
          <a:prstGeom prst="rect">
            <a:avLst/>
          </a:prstGeom>
          <a:solidFill>
            <a:srgbClr val="DF0B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C682D76-4299-483E-BF16-61923D32228A}"/>
              </a:ext>
            </a:extLst>
          </p:cNvPr>
          <p:cNvSpPr/>
          <p:nvPr/>
        </p:nvSpPr>
        <p:spPr>
          <a:xfrm>
            <a:off x="10371221" y="0"/>
            <a:ext cx="1809868" cy="6858000"/>
          </a:xfrm>
          <a:prstGeom prst="rect">
            <a:avLst/>
          </a:prstGeom>
          <a:solidFill>
            <a:srgbClr val="EC69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AC46CA6-23AE-4D3D-9C54-9DFC2AFF0452}"/>
              </a:ext>
            </a:extLst>
          </p:cNvPr>
          <p:cNvSpPr/>
          <p:nvPr/>
        </p:nvSpPr>
        <p:spPr>
          <a:xfrm>
            <a:off x="6357046" y="0"/>
            <a:ext cx="2023721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91DFB3B-FC86-438B-9F2A-CDEAB0989CA7}"/>
              </a:ext>
            </a:extLst>
          </p:cNvPr>
          <p:cNvSpPr/>
          <p:nvPr/>
        </p:nvSpPr>
        <p:spPr>
          <a:xfrm>
            <a:off x="2653010" y="796936"/>
            <a:ext cx="914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4C7EC95-8668-47E6-95AF-CFAAF470128B}"/>
              </a:ext>
            </a:extLst>
          </p:cNvPr>
          <p:cNvSpPr/>
          <p:nvPr/>
        </p:nvSpPr>
        <p:spPr>
          <a:xfrm>
            <a:off x="10371220" y="154635"/>
            <a:ext cx="1809869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50" dirty="0">
                <a:solidFill>
                  <a:srgbClr val="FFFF00"/>
                </a:solidFill>
              </a:rPr>
              <a:t>Monopoly</a:t>
            </a:r>
          </a:p>
          <a:p>
            <a:r>
              <a:rPr lang="en-GB" sz="1050" dirty="0">
                <a:solidFill>
                  <a:srgbClr val="FFFF00"/>
                </a:solidFill>
              </a:rPr>
              <a:t>Where a single firm dominates the market. A firm is said to have a legal monopoly if it has more than 25% of the market share.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B341815-E753-489E-98B0-720CB4FE8B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139" b="98655" l="2655" r="99558">
                        <a14:foregroundMark x1="41150" y1="95964" x2="41150" y2="95964"/>
                        <a14:foregroundMark x1="44248" y1="98655" x2="44248" y2="98655"/>
                        <a14:foregroundMark x1="3097" y1="31839" x2="3097" y2="31839"/>
                        <a14:foregroundMark x1="36283" y1="12108" x2="36283" y2="12108"/>
                        <a14:foregroundMark x1="46903" y1="4484" x2="46903" y2="4484"/>
                        <a14:foregroundMark x1="70354" y1="3587" x2="70354" y2="3587"/>
                        <a14:foregroundMark x1="99558" y1="43946" x2="99558" y2="43946"/>
                        <a14:foregroundMark x1="48673" y1="24215" x2="48673" y2="24215"/>
                        <a14:foregroundMark x1="57965" y1="21076" x2="57965" y2="2107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413180" y="1494768"/>
            <a:ext cx="1209341" cy="119328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C821B83-F78F-40D4-B0F7-C37DF5132B7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41" b="99119" l="3604" r="97748">
                        <a14:foregroundMark x1="66216" y1="16740" x2="66216" y2="16740"/>
                        <a14:foregroundMark x1="16667" y1="39207" x2="16667" y2="39207"/>
                        <a14:foregroundMark x1="3604" y1="50661" x2="3604" y2="50661"/>
                        <a14:foregroundMark x1="69820" y1="93833" x2="69820" y2="93833"/>
                        <a14:foregroundMark x1="90991" y1="59912" x2="90991" y2="59912"/>
                        <a14:foregroundMark x1="60811" y1="6167" x2="60811" y2="6167"/>
                        <a14:foregroundMark x1="48198" y1="881" x2="48198" y2="881"/>
                        <a14:foregroundMark x1="97748" y1="53304" x2="97748" y2="53304"/>
                        <a14:foregroundMark x1="93694" y1="57269" x2="93694" y2="57269"/>
                        <a14:foregroundMark x1="83784" y1="53744" x2="83784" y2="53744"/>
                        <a14:foregroundMark x1="67568" y1="48899" x2="85586" y2="51982"/>
                        <a14:foregroundMark x1="85586" y1="51982" x2="78829" y2="74449"/>
                        <a14:foregroundMark x1="24775" y1="77093" x2="50450" y2="85463"/>
                        <a14:foregroundMark x1="50450" y1="85463" x2="75676" y2="85903"/>
                        <a14:foregroundMark x1="75676" y1="85903" x2="81532" y2="78855"/>
                        <a14:foregroundMark x1="83784" y1="74009" x2="88288" y2="58150"/>
                        <a14:foregroundMark x1="88288" y1="56828" x2="66667" y2="44934"/>
                        <a14:foregroundMark x1="66667" y1="44934" x2="60811" y2="44053"/>
                        <a14:foregroundMark x1="60811" y1="44053" x2="79279" y2="51101"/>
                        <a14:foregroundMark x1="81081" y1="50661" x2="89189" y2="49339"/>
                        <a14:foregroundMark x1="96396" y1="54626" x2="96396" y2="54626"/>
                        <a14:foregroundMark x1="92793" y1="53304" x2="92793" y2="53304"/>
                        <a14:foregroundMark x1="92793" y1="53304" x2="92793" y2="53304"/>
                        <a14:foregroundMark x1="59459" y1="43172" x2="82883" y2="47577"/>
                        <a14:foregroundMark x1="84234" y1="47137" x2="92793" y2="47137"/>
                        <a14:foregroundMark x1="92793" y1="45815" x2="93694" y2="44053"/>
                        <a14:foregroundMark x1="90991" y1="43612" x2="90991" y2="43612"/>
                        <a14:foregroundMark x1="66216" y1="48458" x2="57658" y2="46696"/>
                        <a14:foregroundMark x1="56757" y1="46696" x2="54054" y2="51542"/>
                        <a14:foregroundMark x1="54505" y1="51542" x2="75676" y2="57709"/>
                        <a14:foregroundMark x1="78378" y1="56828" x2="78378" y2="79295"/>
                        <a14:foregroundMark x1="78378" y1="79295" x2="56306" y2="88106"/>
                        <a14:foregroundMark x1="56306" y1="88106" x2="32883" y2="82819"/>
                        <a14:foregroundMark x1="32883" y1="82819" x2="18919" y2="65198"/>
                        <a14:foregroundMark x1="18919" y1="65198" x2="29279" y2="85463"/>
                        <a14:foregroundMark x1="29279" y1="85463" x2="40541" y2="89427"/>
                        <a14:foregroundMark x1="40541" y1="89427" x2="64865" y2="91630"/>
                        <a14:foregroundMark x1="64865" y1="91630" x2="66216" y2="91189"/>
                        <a14:foregroundMark x1="66216" y1="90308" x2="85586" y2="76652"/>
                        <a14:foregroundMark x1="85586" y1="76652" x2="92793" y2="60793"/>
                        <a14:foregroundMark x1="94595" y1="55947" x2="80631" y2="83700"/>
                        <a14:foregroundMark x1="68468" y1="58150" x2="57207" y2="58590"/>
                        <a14:foregroundMark x1="96847" y1="57709" x2="88739" y2="75330"/>
                        <a14:foregroundMark x1="17117" y1="77093" x2="37838" y2="87225"/>
                        <a14:foregroundMark x1="37838" y1="87225" x2="61261" y2="91189"/>
                        <a14:foregroundMark x1="61261" y1="91189" x2="71171" y2="89868"/>
                        <a14:foregroundMark x1="77027" y1="86784" x2="63063" y2="92511"/>
                        <a14:foregroundMark x1="50450" y1="92952" x2="36036" y2="91189"/>
                        <a14:foregroundMark x1="31982" y1="89427" x2="20721" y2="83260"/>
                        <a14:foregroundMark x1="19369" y1="81498" x2="12613" y2="69163"/>
                        <a14:foregroundMark x1="10811" y1="70044" x2="11712" y2="78855"/>
                        <a14:foregroundMark x1="11712" y1="78855" x2="31081" y2="91630"/>
                        <a14:foregroundMark x1="31081" y1="91630" x2="47297" y2="94273"/>
                        <a14:foregroundMark x1="47748" y1="94273" x2="54054" y2="94714"/>
                        <a14:foregroundMark x1="54505" y1="95154" x2="54955" y2="95595"/>
                        <a14:foregroundMark x1="56757" y1="95595" x2="58559" y2="95154"/>
                        <a14:foregroundMark x1="53604" y1="99119" x2="53604" y2="9911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269956" y="2503454"/>
            <a:ext cx="705129" cy="72101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36582976-0263-4517-8E7A-60E7A86F581A}"/>
              </a:ext>
            </a:extLst>
          </p:cNvPr>
          <p:cNvSpPr/>
          <p:nvPr/>
        </p:nvSpPr>
        <p:spPr>
          <a:xfrm>
            <a:off x="2316785" y="122969"/>
            <a:ext cx="1985894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50" dirty="0">
                <a:solidFill>
                  <a:srgbClr val="FFFF00"/>
                </a:solidFill>
              </a:rPr>
              <a:t>Scarcity</a:t>
            </a:r>
          </a:p>
          <a:p>
            <a:r>
              <a:rPr lang="en-GB" sz="1050" dirty="0">
                <a:solidFill>
                  <a:srgbClr val="FFFF00"/>
                </a:solidFill>
              </a:rPr>
              <a:t>Scarce means limited. As resources in economics are often limited decisions must be made by economic agents on how they are used.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9ED548E-4CAD-4554-9C21-92A5AAC28DCC}"/>
              </a:ext>
            </a:extLst>
          </p:cNvPr>
          <p:cNvSpPr/>
          <p:nvPr/>
        </p:nvSpPr>
        <p:spPr>
          <a:xfrm>
            <a:off x="2348246" y="1641289"/>
            <a:ext cx="1809869" cy="2192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50" dirty="0">
                <a:solidFill>
                  <a:srgbClr val="FFFF00"/>
                </a:solidFill>
              </a:rPr>
              <a:t>Within an economy, there are three main groups of agents.</a:t>
            </a:r>
          </a:p>
          <a:p>
            <a:r>
              <a:rPr lang="en-GB" sz="1050" dirty="0">
                <a:solidFill>
                  <a:srgbClr val="FFFF00"/>
                </a:solidFill>
              </a:rPr>
              <a:t>- Producers.</a:t>
            </a:r>
          </a:p>
          <a:p>
            <a:r>
              <a:rPr lang="en-GB" sz="1050" dirty="0">
                <a:solidFill>
                  <a:srgbClr val="FFFF00"/>
                </a:solidFill>
              </a:rPr>
              <a:t>- Consumers.</a:t>
            </a:r>
          </a:p>
          <a:p>
            <a:r>
              <a:rPr lang="en-GB" sz="1050" dirty="0">
                <a:solidFill>
                  <a:srgbClr val="FFFF00"/>
                </a:solidFill>
              </a:rPr>
              <a:t>- Government.</a:t>
            </a:r>
          </a:p>
          <a:p>
            <a:pPr marL="171450" indent="-171450">
              <a:buFontTx/>
              <a:buChar char="-"/>
            </a:pPr>
            <a:endParaRPr lang="en-GB" sz="1050" dirty="0">
              <a:solidFill>
                <a:srgbClr val="FFFF00"/>
              </a:solidFill>
            </a:endParaRPr>
          </a:p>
          <a:p>
            <a:pPr marL="171450" indent="-171450">
              <a:buFontTx/>
              <a:buChar char="-"/>
            </a:pPr>
            <a:endParaRPr lang="en-GB" sz="1050" dirty="0">
              <a:solidFill>
                <a:srgbClr val="FFFF00"/>
              </a:solidFill>
            </a:endParaRPr>
          </a:p>
          <a:p>
            <a:r>
              <a:rPr lang="en-GB" sz="1050" dirty="0">
                <a:solidFill>
                  <a:srgbClr val="FFFF00"/>
                </a:solidFill>
              </a:rPr>
              <a:t>An economic agent is an entity that engages in economic activity. This activity can be buying, selling, or producing goods and services 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7801858-3402-4B7E-A11B-E387786CBB56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artisticPhotocopy/>
                    </a14:imgEffect>
                  </a14:imgLayer>
                </a14:imgProps>
              </a:ext>
            </a:extLst>
          </a:blip>
          <a:srcRect l="3270" t="7248" r="39787" b="6332"/>
          <a:stretch/>
        </p:blipFill>
        <p:spPr>
          <a:xfrm rot="21034808">
            <a:off x="379350" y="4230381"/>
            <a:ext cx="2997594" cy="2274681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D2F85DFA-7F46-49E9-8624-1C0709912F0C}"/>
              </a:ext>
            </a:extLst>
          </p:cNvPr>
          <p:cNvSpPr/>
          <p:nvPr/>
        </p:nvSpPr>
        <p:spPr>
          <a:xfrm>
            <a:off x="5367876" y="3163541"/>
            <a:ext cx="299908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i="1" dirty="0"/>
              <a:t>“The first lesson of economics is scarcity: There is never enough of anything to satisfy all those who want it.”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1EFAF13-CA3F-4A37-846D-8BA6BB45820D}"/>
              </a:ext>
            </a:extLst>
          </p:cNvPr>
          <p:cNvSpPr/>
          <p:nvPr/>
        </p:nvSpPr>
        <p:spPr>
          <a:xfrm>
            <a:off x="4505756" y="239169"/>
            <a:ext cx="180986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50" dirty="0">
                <a:solidFill>
                  <a:schemeClr val="bg1"/>
                </a:solidFill>
              </a:rPr>
              <a:t>Demand</a:t>
            </a:r>
          </a:p>
          <a:p>
            <a:r>
              <a:rPr lang="en-GB" sz="1050" dirty="0">
                <a:solidFill>
                  <a:schemeClr val="bg1"/>
                </a:solidFill>
              </a:rPr>
              <a:t>The quantity of a good or service that consumers are willing and able to buy at a given price and a given time period.</a:t>
            </a:r>
          </a:p>
          <a:p>
            <a:endParaRPr lang="en-GB" sz="1050" dirty="0">
              <a:solidFill>
                <a:schemeClr val="bg1"/>
              </a:solidFill>
            </a:endParaRPr>
          </a:p>
          <a:p>
            <a:r>
              <a:rPr lang="en-GB" sz="1050" dirty="0">
                <a:solidFill>
                  <a:schemeClr val="bg1"/>
                </a:solidFill>
              </a:rPr>
              <a:t>Supply</a:t>
            </a:r>
          </a:p>
          <a:p>
            <a:r>
              <a:rPr lang="en-GB" sz="1050" dirty="0">
                <a:solidFill>
                  <a:schemeClr val="bg1"/>
                </a:solidFill>
              </a:rPr>
              <a:t>The amount of a product that firms are willing to produce and sell at a particular price during a specific time period.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9082313-3411-49C2-9B10-9610929A1A18}"/>
              </a:ext>
            </a:extLst>
          </p:cNvPr>
          <p:cNvSpPr/>
          <p:nvPr/>
        </p:nvSpPr>
        <p:spPr>
          <a:xfrm>
            <a:off x="6463971" y="122969"/>
            <a:ext cx="1809869" cy="2839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50" dirty="0">
                <a:solidFill>
                  <a:schemeClr val="bg2">
                    <a:lumMod val="50000"/>
                  </a:schemeClr>
                </a:solidFill>
              </a:rPr>
              <a:t>When there is more of a resource available than is being consumed, we say that there is a surplus. Contrarily, a shortage occurs when market demand exceeds supply.</a:t>
            </a:r>
          </a:p>
          <a:p>
            <a:endParaRPr lang="en-GB" sz="105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GB" sz="1050" dirty="0">
                <a:solidFill>
                  <a:schemeClr val="bg2">
                    <a:lumMod val="50000"/>
                  </a:schemeClr>
                </a:solidFill>
              </a:rPr>
              <a:t>Scarcity arises when there's a mismatch between the supply and demand of a commodity; the demand surges, and the supply doesn't keep up. As a result, the commodity's price rises, which is termed scarcity pricing.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AE2E0EB-3C73-4A1A-8E7D-3300C35A17F9}"/>
              </a:ext>
            </a:extLst>
          </p:cNvPr>
          <p:cNvSpPr/>
          <p:nvPr/>
        </p:nvSpPr>
        <p:spPr>
          <a:xfrm rot="21046714">
            <a:off x="163149" y="1892579"/>
            <a:ext cx="21064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empos Text Regular"/>
              </a:rPr>
              <a:t>Economics is the study of how people make choices, while considering how these choices are constrained because of limited resources such as money, time, and information.</a:t>
            </a:r>
            <a:endParaRPr lang="en-GB" sz="1400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AD706FEF-C591-4AE4-95AA-D961CBB12F37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6143" b="90000" l="5429" r="96143">
                        <a14:foregroundMark x1="92429" y1="42429" x2="92429" y2="42429"/>
                        <a14:foregroundMark x1="73857" y1="26857" x2="73857" y2="26857"/>
                        <a14:foregroundMark x1="72857" y1="27429" x2="76286" y2="26000"/>
                        <a14:foregroundMark x1="47143" y1="45286" x2="49571" y2="45714"/>
                        <a14:foregroundMark x1="49857" y1="42429" x2="49857" y2="42429"/>
                        <a14:foregroundMark x1="9286" y1="77000" x2="9286" y2="77000"/>
                        <a14:foregroundMark x1="5429" y1="76286" x2="5429" y2="76286"/>
                        <a14:foregroundMark x1="12571" y1="26857" x2="12571" y2="26857"/>
                        <a14:foregroundMark x1="14857" y1="26571" x2="14857" y2="26571"/>
                        <a14:foregroundMark x1="12571" y1="22714" x2="12571" y2="22714"/>
                        <a14:foregroundMark x1="30571" y1="6143" x2="30571" y2="6143"/>
                        <a14:foregroundMark x1="96143" y1="43143" x2="96143" y2="43143"/>
                        <a14:backgroundMark x1="28571" y1="6571" x2="28571" y2="6571"/>
                      </a14:backgroundRemoval>
                    </a14:imgEffect>
                  </a14:imgLayer>
                </a14:imgProps>
              </a:ext>
            </a:extLst>
          </a:blip>
          <a:srcRect l="6054"/>
          <a:stretch/>
        </p:blipFill>
        <p:spPr>
          <a:xfrm>
            <a:off x="8380767" y="2270494"/>
            <a:ext cx="3024931" cy="3219858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F9F56E19-0D0B-4560-A9C8-D6A4CE49021F}"/>
              </a:ext>
            </a:extLst>
          </p:cNvPr>
          <p:cNvSpPr/>
          <p:nvPr/>
        </p:nvSpPr>
        <p:spPr>
          <a:xfrm>
            <a:off x="8487692" y="714181"/>
            <a:ext cx="1809869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50" dirty="0">
                <a:solidFill>
                  <a:srgbClr val="FFFF00"/>
                </a:solidFill>
              </a:rPr>
              <a:t>Competitive market</a:t>
            </a:r>
          </a:p>
          <a:p>
            <a:r>
              <a:rPr lang="en-GB" sz="1050" dirty="0">
                <a:solidFill>
                  <a:srgbClr val="FFFF00"/>
                </a:solidFill>
              </a:rPr>
              <a:t>A market where a wide variety of producers are competing with each other to supply goods and services.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8692EB6-A176-45E9-83CB-C5E07B65BD13}"/>
              </a:ext>
            </a:extLst>
          </p:cNvPr>
          <p:cNvSpPr/>
          <p:nvPr/>
        </p:nvSpPr>
        <p:spPr>
          <a:xfrm>
            <a:off x="10365021" y="4459208"/>
            <a:ext cx="1809869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50" dirty="0">
                <a:solidFill>
                  <a:srgbClr val="FFFF00"/>
                </a:solidFill>
              </a:rPr>
              <a:t>Unfortunately, monopolies can lead to…</a:t>
            </a:r>
          </a:p>
          <a:p>
            <a:endParaRPr lang="en-GB" sz="1050" dirty="0">
              <a:solidFill>
                <a:srgbClr val="FFFF00"/>
              </a:solidFill>
            </a:endParaRPr>
          </a:p>
          <a:p>
            <a:r>
              <a:rPr lang="en-GB" sz="1050" dirty="0">
                <a:solidFill>
                  <a:srgbClr val="FFFF00"/>
                </a:solidFill>
              </a:rPr>
              <a:t>Restricting output onto the market.</a:t>
            </a:r>
          </a:p>
          <a:p>
            <a:r>
              <a:rPr lang="en-GB" sz="1050" dirty="0">
                <a:solidFill>
                  <a:srgbClr val="FFFF00"/>
                </a:solidFill>
              </a:rPr>
              <a:t>Charging a higher price than in a more competitive market.</a:t>
            </a:r>
          </a:p>
          <a:p>
            <a:r>
              <a:rPr lang="en-GB" sz="1050" dirty="0">
                <a:solidFill>
                  <a:srgbClr val="FFFF00"/>
                </a:solidFill>
              </a:rPr>
              <a:t>Reducing consumer surplus and economic welfare.</a:t>
            </a:r>
          </a:p>
          <a:p>
            <a:r>
              <a:rPr lang="en-GB" sz="1050" dirty="0">
                <a:solidFill>
                  <a:srgbClr val="FFFF00"/>
                </a:solidFill>
              </a:rPr>
              <a:t>Restricting choice for consumers.</a:t>
            </a:r>
          </a:p>
          <a:p>
            <a:r>
              <a:rPr lang="en-GB" sz="1050" dirty="0">
                <a:solidFill>
                  <a:srgbClr val="FFFF00"/>
                </a:solidFill>
              </a:rPr>
              <a:t>Reducing consumer sovereignty.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8DCD51E7-05EC-48D6-9567-452D63C606D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0733780">
            <a:off x="6290265" y="4774836"/>
            <a:ext cx="1778246" cy="1723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252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2D57DA7742724A92483AA72EC72DBF" ma:contentTypeVersion="16" ma:contentTypeDescription="Create a new document." ma:contentTypeScope="" ma:versionID="bec966155ee6a15abd5b69263bc7274d">
  <xsd:schema xmlns:xsd="http://www.w3.org/2001/XMLSchema" xmlns:xs="http://www.w3.org/2001/XMLSchema" xmlns:p="http://schemas.microsoft.com/office/2006/metadata/properties" xmlns:ns3="30ca99cb-184a-4500-89ac-19b82e890a98" xmlns:ns4="01486b22-d2a3-4267-a70f-767b0303eeff" targetNamespace="http://schemas.microsoft.com/office/2006/metadata/properties" ma:root="true" ma:fieldsID="ca90bdf82df692cc602679318f967bfb" ns3:_="" ns4:_="">
    <xsd:import namespace="30ca99cb-184a-4500-89ac-19b82e890a98"/>
    <xsd:import namespace="01486b22-d2a3-4267-a70f-767b0303eef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OCR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ca99cb-184a-4500-89ac-19b82e890a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486b22-d2a3-4267-a70f-767b0303eeff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0ca99cb-184a-4500-89ac-19b82e890a98" xsi:nil="true"/>
  </documentManagement>
</p:properties>
</file>

<file path=customXml/itemProps1.xml><?xml version="1.0" encoding="utf-8"?>
<ds:datastoreItem xmlns:ds="http://schemas.openxmlformats.org/officeDocument/2006/customXml" ds:itemID="{0028D193-55E5-4807-898D-E135AB96414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B0E081-8F8B-4C00-AB38-89E0C8DD96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ca99cb-184a-4500-89ac-19b82e890a98"/>
    <ds:schemaRef ds:uri="01486b22-d2a3-4267-a70f-767b0303ee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14391C-1D77-4DD8-BE75-1F20CF0BE517}">
  <ds:schemaRefs>
    <ds:schemaRef ds:uri="30ca99cb-184a-4500-89ac-19b82e890a98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01486b22-d2a3-4267-a70f-767b0303eeff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338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Tiempos Text Regular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 Foster (BRI)</dc:creator>
  <cp:lastModifiedBy>D Ward (BRI)</cp:lastModifiedBy>
  <cp:revision>85</cp:revision>
  <dcterms:created xsi:type="dcterms:W3CDTF">2023-05-23T14:39:28Z</dcterms:created>
  <dcterms:modified xsi:type="dcterms:W3CDTF">2023-07-17T14:00:24Z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0x010100502D57DA7742724A92483AA72EC72DBF</vt:lpwstr>
  </property>
</Properties>
</file>