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6918"/>
    <a:srgbClr val="DF0BA7"/>
    <a:srgbClr val="1C2340"/>
    <a:srgbClr val="37B9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A833-577B-42D2-802D-66205B46B0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21A95DB-3065-49EE-94CB-CA03F3434E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4EBE592-D077-4055-BABE-AFFB849FAE67}"/>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76125E90-CDEE-419A-ABE5-8F2DCF3772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47D441-E2C4-4BC7-A0BB-26115E8566CC}"/>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085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F4185-BAFF-4F3C-9E39-5D0F89D0030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7893E36-0C60-4719-84C4-DADC0F67901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3C485E-73F0-4AB2-B0B8-DCEB700D39DF}"/>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C653A172-241C-4ED7-AB10-29C174ABC1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58F181-CACC-4267-A69A-3489464D35E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2871949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D76124-61F8-4216-BBDF-FA4BE59761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959F58-9372-44F7-ACAC-020E3F51B2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CE936-774D-47D3-A11C-08DBD62F695C}"/>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B95A1E1B-E39A-45AF-89D8-5610E31B6B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06DA21-407A-44BF-85D8-37A58E266220}"/>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345158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94C3E-C22F-4F70-81CA-7B1BA4E10B6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8DBF4CD-90F8-49A1-8591-E17EEA9819A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138E4F-E441-44E6-ADC5-029E0549A072}"/>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A8491135-8689-4A53-B17C-827115E951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A5774B-124A-4995-8FA0-2644D8253DFD}"/>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54733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9B17-E9A4-4556-8A08-282D4B7D4F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8EFDE49-D038-4EB8-AABC-DF512B7AAA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92AD0E5-C6EC-40F3-B676-9EAF43B7B17B}"/>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4D6DD369-67AE-41F9-A012-5F25B3808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C80807-D926-4D16-A249-E40457251285}"/>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824534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1D88F-96F0-470E-A924-D46057CDA12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FFC736-5376-40E8-B43C-DF9BFAA063A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708752B-2B64-460F-A63B-9880F3E3EF2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C8453A-A8DF-498C-BED7-F257C6912A31}"/>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6" name="Footer Placeholder 5">
            <a:extLst>
              <a:ext uri="{FF2B5EF4-FFF2-40B4-BE49-F238E27FC236}">
                <a16:creationId xmlns:a16="http://schemas.microsoft.com/office/drawing/2014/main" id="{19AE57FF-A8D9-47C0-84DA-9DA710FAF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0E57F7-94FC-471E-B001-F1EA0568F99F}"/>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259754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A39BC-7B3E-4EAA-85B7-F655F38B641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83DEDD-8BCE-40AB-91DF-01C9C1E7A27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61E68F-FA0C-4FEF-B220-F3D1AD24096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70C334-46CF-49C2-9B9F-044D9958D6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B4AA981-8AAD-487D-9DB4-323545DDEE4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E1733C7-12B1-4DEC-91BF-31B68D1A4C8C}"/>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8" name="Footer Placeholder 7">
            <a:extLst>
              <a:ext uri="{FF2B5EF4-FFF2-40B4-BE49-F238E27FC236}">
                <a16:creationId xmlns:a16="http://schemas.microsoft.com/office/drawing/2014/main" id="{4949D389-62F4-4BA6-B621-5C6F209EA1D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843CFDB-4515-4561-AE92-72E35D6F067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738485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8746-EE91-4C41-96E9-436CE1EAD4C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4694B48-D1D8-4A21-92E1-5B50C4795EF6}"/>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4" name="Footer Placeholder 3">
            <a:extLst>
              <a:ext uri="{FF2B5EF4-FFF2-40B4-BE49-F238E27FC236}">
                <a16:creationId xmlns:a16="http://schemas.microsoft.com/office/drawing/2014/main" id="{BC1C5DC1-A0C4-4C7A-9E81-84F64245DA9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3EB147-B3D6-48E8-82B2-3C28CC696124}"/>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4001670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1CF69A-2204-4155-B219-CCDF31433282}"/>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3" name="Footer Placeholder 2">
            <a:extLst>
              <a:ext uri="{FF2B5EF4-FFF2-40B4-BE49-F238E27FC236}">
                <a16:creationId xmlns:a16="http://schemas.microsoft.com/office/drawing/2014/main" id="{E319F5C2-DE71-4681-81E2-A903B93D7B4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8F36D98-3F7C-4707-94BA-E016F83E4782}"/>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433700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DBB6-6FE2-45B1-A205-83AE20402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DB8D32B-2916-477D-AA59-02E88BDA9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C9AE347-94B1-4541-AD3A-6B3114D097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916D8B-6465-4649-BFCA-6C7FCF452D21}"/>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6" name="Footer Placeholder 5">
            <a:extLst>
              <a:ext uri="{FF2B5EF4-FFF2-40B4-BE49-F238E27FC236}">
                <a16:creationId xmlns:a16="http://schemas.microsoft.com/office/drawing/2014/main" id="{E7867673-FD6E-47A6-8994-81E216F942A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F9DA7A-E6A7-4C70-9CD0-326D4C16FF0E}"/>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3541840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5E47F-0D37-4D63-B9E1-2E26A87A81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EB53D6-6E39-4AA7-8535-E20D958575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BA9623E-F2A4-4AD8-9740-6FBFDCC9C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23CAED5-3EE6-4D80-80F2-8C91A46399F2}"/>
              </a:ext>
            </a:extLst>
          </p:cNvPr>
          <p:cNvSpPr>
            <a:spLocks noGrp="1"/>
          </p:cNvSpPr>
          <p:nvPr>
            <p:ph type="dt" sz="half" idx="10"/>
          </p:nvPr>
        </p:nvSpPr>
        <p:spPr/>
        <p:txBody>
          <a:bodyPr/>
          <a:lstStyle/>
          <a:p>
            <a:fld id="{69457205-9C7A-469B-9B3A-FD6001283253}" type="datetimeFigureOut">
              <a:rPr lang="en-GB" smtClean="0"/>
              <a:t>18/07/2023</a:t>
            </a:fld>
            <a:endParaRPr lang="en-GB"/>
          </a:p>
        </p:txBody>
      </p:sp>
      <p:sp>
        <p:nvSpPr>
          <p:cNvPr id="6" name="Footer Placeholder 5">
            <a:extLst>
              <a:ext uri="{FF2B5EF4-FFF2-40B4-BE49-F238E27FC236}">
                <a16:creationId xmlns:a16="http://schemas.microsoft.com/office/drawing/2014/main" id="{9E229FF3-F45D-4D8F-87CE-256E0B7432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3C0B4A8-61AE-4326-9CDF-B51DC8334701}"/>
              </a:ext>
            </a:extLst>
          </p:cNvPr>
          <p:cNvSpPr>
            <a:spLocks noGrp="1"/>
          </p:cNvSpPr>
          <p:nvPr>
            <p:ph type="sldNum" sz="quarter" idx="12"/>
          </p:nvPr>
        </p:nvSpPr>
        <p:spPr/>
        <p:txBody>
          <a:bodyPr/>
          <a:lstStyle/>
          <a:p>
            <a:fld id="{BC9A58CF-A148-43B7-A3AB-086CCAACED96}" type="slidenum">
              <a:rPr lang="en-GB" smtClean="0"/>
              <a:t>‹#›</a:t>
            </a:fld>
            <a:endParaRPr lang="en-GB"/>
          </a:p>
        </p:txBody>
      </p:sp>
    </p:spTree>
    <p:extLst>
      <p:ext uri="{BB962C8B-B14F-4D97-AF65-F5344CB8AC3E}">
        <p14:creationId xmlns:p14="http://schemas.microsoft.com/office/powerpoint/2010/main" val="1178170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41C1C9-3EDD-43B2-9D5C-5C18BB229F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F2DCCC-B9EB-4BA3-82EF-9169258615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8B1C7B-6BC4-4F75-A56A-55A1A273F4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457205-9C7A-469B-9B3A-FD6001283253}" type="datetimeFigureOut">
              <a:rPr lang="en-GB" smtClean="0"/>
              <a:t>18/07/2023</a:t>
            </a:fld>
            <a:endParaRPr lang="en-GB"/>
          </a:p>
        </p:txBody>
      </p:sp>
      <p:sp>
        <p:nvSpPr>
          <p:cNvPr id="5" name="Footer Placeholder 4">
            <a:extLst>
              <a:ext uri="{FF2B5EF4-FFF2-40B4-BE49-F238E27FC236}">
                <a16:creationId xmlns:a16="http://schemas.microsoft.com/office/drawing/2014/main" id="{2CCEC3DF-19D5-4C33-B556-F78E439C5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7CA1D3-D271-4D09-9F80-4DBDC27BC6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A58CF-A148-43B7-A3AB-086CCAACED96}" type="slidenum">
              <a:rPr lang="en-GB" smtClean="0"/>
              <a:t>‹#›</a:t>
            </a:fld>
            <a:endParaRPr lang="en-GB"/>
          </a:p>
        </p:txBody>
      </p:sp>
    </p:spTree>
    <p:extLst>
      <p:ext uri="{BB962C8B-B14F-4D97-AF65-F5344CB8AC3E}">
        <p14:creationId xmlns:p14="http://schemas.microsoft.com/office/powerpoint/2010/main" val="3263908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 change to transport arrangements - Brinsworth Academy">
            <a:extLst>
              <a:ext uri="{FF2B5EF4-FFF2-40B4-BE49-F238E27FC236}">
                <a16:creationId xmlns:a16="http://schemas.microsoft.com/office/drawing/2014/main" id="{BC38D797-0DDE-4D6C-9CA1-8FE91D5BF96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4613" b="12329"/>
          <a:stretch/>
        </p:blipFill>
        <p:spPr bwMode="auto">
          <a:xfrm>
            <a:off x="8353155" y="5378116"/>
            <a:ext cx="2018066" cy="1479884"/>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a:extLst>
              <a:ext uri="{FF2B5EF4-FFF2-40B4-BE49-F238E27FC236}">
                <a16:creationId xmlns:a16="http://schemas.microsoft.com/office/drawing/2014/main" id="{DE2E16DB-40D8-401B-86E1-AA84416A71F2}"/>
              </a:ext>
            </a:extLst>
          </p:cNvPr>
          <p:cNvPicPr>
            <a:picLocks noChangeAspect="1"/>
          </p:cNvPicPr>
          <p:nvPr/>
        </p:nvPicPr>
        <p:blipFill>
          <a:blip r:embed="rId3"/>
          <a:stretch>
            <a:fillRect/>
          </a:stretch>
        </p:blipFill>
        <p:spPr>
          <a:xfrm>
            <a:off x="10911" y="0"/>
            <a:ext cx="2064970" cy="1564105"/>
          </a:xfrm>
          <a:prstGeom prst="rect">
            <a:avLst/>
          </a:prstGeom>
        </p:spPr>
      </p:pic>
      <p:sp>
        <p:nvSpPr>
          <p:cNvPr id="2" name="Rectangle 1">
            <a:extLst>
              <a:ext uri="{FF2B5EF4-FFF2-40B4-BE49-F238E27FC236}">
                <a16:creationId xmlns:a16="http://schemas.microsoft.com/office/drawing/2014/main" id="{1938572B-9FF0-45A3-813E-DFDD061D839B}"/>
              </a:ext>
            </a:extLst>
          </p:cNvPr>
          <p:cNvSpPr/>
          <p:nvPr/>
        </p:nvSpPr>
        <p:spPr>
          <a:xfrm>
            <a:off x="4312894" y="0"/>
            <a:ext cx="2044152" cy="6858000"/>
          </a:xfrm>
          <a:prstGeom prst="rect">
            <a:avLst/>
          </a:prstGeom>
          <a:solidFill>
            <a:srgbClr val="37B99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82FBDB48-B741-4335-8371-F36BA6CEF3E9}"/>
              </a:ext>
            </a:extLst>
          </p:cNvPr>
          <p:cNvSpPr/>
          <p:nvPr/>
        </p:nvSpPr>
        <p:spPr>
          <a:xfrm>
            <a:off x="8353155" y="0"/>
            <a:ext cx="2168050" cy="5378116"/>
          </a:xfrm>
          <a:prstGeom prst="rect">
            <a:avLst/>
          </a:prstGeom>
          <a:solidFill>
            <a:srgbClr val="1C23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96E6B5E1-DCF0-4610-A296-FDDE6B42D404}"/>
              </a:ext>
            </a:extLst>
          </p:cNvPr>
          <p:cNvSpPr/>
          <p:nvPr/>
        </p:nvSpPr>
        <p:spPr>
          <a:xfrm>
            <a:off x="2278958" y="0"/>
            <a:ext cx="2023721" cy="6858000"/>
          </a:xfrm>
          <a:prstGeom prst="rect">
            <a:avLst/>
          </a:prstGeom>
          <a:solidFill>
            <a:srgbClr val="DF0B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5400" dirty="0"/>
          </a:p>
        </p:txBody>
      </p:sp>
      <p:sp>
        <p:nvSpPr>
          <p:cNvPr id="8" name="Rectangle 7">
            <a:extLst>
              <a:ext uri="{FF2B5EF4-FFF2-40B4-BE49-F238E27FC236}">
                <a16:creationId xmlns:a16="http://schemas.microsoft.com/office/drawing/2014/main" id="{BC682D76-4299-483E-BF16-61923D32228A}"/>
              </a:ext>
            </a:extLst>
          </p:cNvPr>
          <p:cNvSpPr/>
          <p:nvPr/>
        </p:nvSpPr>
        <p:spPr>
          <a:xfrm>
            <a:off x="10371221" y="0"/>
            <a:ext cx="1809868" cy="6858000"/>
          </a:xfrm>
          <a:prstGeom prst="rect">
            <a:avLst/>
          </a:prstGeom>
          <a:solidFill>
            <a:srgbClr val="EC69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2AC46CA6-23AE-4D3D-9C54-9DFC2AFF0452}"/>
              </a:ext>
            </a:extLst>
          </p:cNvPr>
          <p:cNvSpPr/>
          <p:nvPr/>
        </p:nvSpPr>
        <p:spPr>
          <a:xfrm>
            <a:off x="6317601" y="0"/>
            <a:ext cx="2023721"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a:extLst>
              <a:ext uri="{FF2B5EF4-FFF2-40B4-BE49-F238E27FC236}">
                <a16:creationId xmlns:a16="http://schemas.microsoft.com/office/drawing/2014/main" id="{491DFB3B-FC86-438B-9F2A-CDEAB0989CA7}"/>
              </a:ext>
            </a:extLst>
          </p:cNvPr>
          <p:cNvSpPr/>
          <p:nvPr/>
        </p:nvSpPr>
        <p:spPr>
          <a:xfrm>
            <a:off x="2653010" y="796936"/>
            <a:ext cx="914400" cy="914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B4C7EC95-8668-47E6-95AF-CFAAF470128B}"/>
              </a:ext>
            </a:extLst>
          </p:cNvPr>
          <p:cNvSpPr/>
          <p:nvPr/>
        </p:nvSpPr>
        <p:spPr>
          <a:xfrm>
            <a:off x="10371220" y="154635"/>
            <a:ext cx="1809869" cy="2823850"/>
          </a:xfrm>
          <a:prstGeom prst="rect">
            <a:avLst/>
          </a:prstGeom>
        </p:spPr>
        <p:txBody>
          <a:bodyPr wrap="square">
            <a:spAutoFit/>
          </a:bodyPr>
          <a:lstStyle/>
          <a:p>
            <a:pPr algn="ctr"/>
            <a:r>
              <a:rPr lang="en-GB" sz="2000" dirty="0">
                <a:solidFill>
                  <a:srgbClr val="FFFF00"/>
                </a:solidFill>
              </a:rPr>
              <a:t>Regulation</a:t>
            </a:r>
          </a:p>
          <a:p>
            <a:endParaRPr lang="en-GB" sz="1050" dirty="0">
              <a:solidFill>
                <a:srgbClr val="FFFF00"/>
              </a:solidFill>
            </a:endParaRPr>
          </a:p>
          <a:p>
            <a:r>
              <a:rPr lang="en-GB" sz="1050" dirty="0">
                <a:solidFill>
                  <a:srgbClr val="FFFF00"/>
                </a:solidFill>
              </a:rPr>
              <a:t>The government could use laws to ban consumers from consuming a good. They </a:t>
            </a:r>
          </a:p>
          <a:p>
            <a:r>
              <a:rPr lang="en-GB" sz="1050" dirty="0">
                <a:solidFill>
                  <a:srgbClr val="FFFF00"/>
                </a:solidFill>
              </a:rPr>
              <a:t>could also make it illegal not to do something. For example, the minimum school leaving age means young people have to be in school until the age of 16, and  education or training until they turn 18.</a:t>
            </a:r>
          </a:p>
          <a:p>
            <a:endParaRPr lang="en-GB" sz="1050" dirty="0">
              <a:solidFill>
                <a:srgbClr val="FFFF00"/>
              </a:solidFill>
            </a:endParaRPr>
          </a:p>
          <a:p>
            <a:r>
              <a:rPr lang="en-GB" sz="1050" dirty="0">
                <a:solidFill>
                  <a:srgbClr val="FFFF00"/>
                </a:solidFill>
              </a:rPr>
              <a:t>Other forms of regulation include:</a:t>
            </a:r>
          </a:p>
        </p:txBody>
      </p:sp>
      <p:sp>
        <p:nvSpPr>
          <p:cNvPr id="15" name="Rectangle 14">
            <a:extLst>
              <a:ext uri="{FF2B5EF4-FFF2-40B4-BE49-F238E27FC236}">
                <a16:creationId xmlns:a16="http://schemas.microsoft.com/office/drawing/2014/main" id="{36582976-0263-4517-8E7A-60E7A86F581A}"/>
              </a:ext>
            </a:extLst>
          </p:cNvPr>
          <p:cNvSpPr/>
          <p:nvPr/>
        </p:nvSpPr>
        <p:spPr>
          <a:xfrm>
            <a:off x="87386" y="1692101"/>
            <a:ext cx="1985894" cy="2862322"/>
          </a:xfrm>
          <a:prstGeom prst="rect">
            <a:avLst/>
          </a:prstGeom>
        </p:spPr>
        <p:txBody>
          <a:bodyPr wrap="square">
            <a:spAutoFit/>
          </a:bodyPr>
          <a:lstStyle/>
          <a:p>
            <a:r>
              <a:rPr lang="en-GB" sz="1200" dirty="0"/>
              <a:t>Government</a:t>
            </a:r>
          </a:p>
          <a:p>
            <a:r>
              <a:rPr lang="en-GB" sz="1200" dirty="0"/>
              <a:t>The organisation regulating consumers and producers.</a:t>
            </a:r>
          </a:p>
          <a:p>
            <a:endParaRPr lang="en-GB" sz="1200" dirty="0"/>
          </a:p>
          <a:p>
            <a:r>
              <a:rPr lang="en-GB" sz="1200" dirty="0"/>
              <a:t>Market failure</a:t>
            </a:r>
          </a:p>
          <a:p>
            <a:r>
              <a:rPr lang="en-GB" sz="1200" dirty="0"/>
              <a:t>Where the market system fails to allocate resources efficiently.</a:t>
            </a:r>
          </a:p>
          <a:p>
            <a:endParaRPr lang="en-GB" sz="1200" dirty="0"/>
          </a:p>
          <a:p>
            <a:r>
              <a:rPr lang="en-GB" sz="1200" dirty="0"/>
              <a:t>Misallocation of resources</a:t>
            </a:r>
          </a:p>
          <a:p>
            <a:r>
              <a:rPr lang="en-GB" sz="1200" dirty="0"/>
              <a:t>When there is an incorrect resource allocation to the creation of a good or service that results in welfare loss to society.</a:t>
            </a:r>
          </a:p>
        </p:txBody>
      </p:sp>
      <p:sp>
        <p:nvSpPr>
          <p:cNvPr id="21" name="Rectangle 20">
            <a:extLst>
              <a:ext uri="{FF2B5EF4-FFF2-40B4-BE49-F238E27FC236}">
                <a16:creationId xmlns:a16="http://schemas.microsoft.com/office/drawing/2014/main" id="{F1EFAF13-CA3F-4A37-846D-8BA6BB45820D}"/>
              </a:ext>
            </a:extLst>
          </p:cNvPr>
          <p:cNvSpPr/>
          <p:nvPr/>
        </p:nvSpPr>
        <p:spPr>
          <a:xfrm>
            <a:off x="4505756" y="239169"/>
            <a:ext cx="1809869" cy="5378395"/>
          </a:xfrm>
          <a:prstGeom prst="rect">
            <a:avLst/>
          </a:prstGeom>
        </p:spPr>
        <p:txBody>
          <a:bodyPr wrap="square">
            <a:spAutoFit/>
          </a:bodyPr>
          <a:lstStyle/>
          <a:p>
            <a:pPr algn="ctr"/>
            <a:r>
              <a:rPr lang="en-GB" b="1" dirty="0">
                <a:solidFill>
                  <a:schemeClr val="bg1"/>
                </a:solidFill>
              </a:rPr>
              <a:t>State owned</a:t>
            </a:r>
          </a:p>
          <a:p>
            <a:endParaRPr lang="en-GB" sz="1050" dirty="0">
              <a:solidFill>
                <a:schemeClr val="bg1"/>
              </a:solidFill>
            </a:endParaRPr>
          </a:p>
          <a:p>
            <a:r>
              <a:rPr lang="en-GB" sz="1050" dirty="0">
                <a:solidFill>
                  <a:schemeClr val="bg1"/>
                </a:solidFill>
              </a:rPr>
              <a:t>The government can </a:t>
            </a:r>
            <a:r>
              <a:rPr lang="en-GB" sz="1050" dirty="0" err="1">
                <a:solidFill>
                  <a:schemeClr val="bg1"/>
                </a:solidFill>
              </a:rPr>
              <a:t>nationailise</a:t>
            </a:r>
            <a:r>
              <a:rPr lang="en-GB" sz="1050" dirty="0">
                <a:solidFill>
                  <a:schemeClr val="bg1"/>
                </a:solidFill>
              </a:rPr>
              <a:t> the industry and control it. This is then said to be in the public sector.</a:t>
            </a:r>
          </a:p>
          <a:p>
            <a:endParaRPr lang="en-GB" sz="1050" dirty="0">
              <a:solidFill>
                <a:schemeClr val="bg1"/>
              </a:solidFill>
            </a:endParaRPr>
          </a:p>
          <a:p>
            <a:r>
              <a:rPr lang="en-GB" sz="1050" dirty="0">
                <a:solidFill>
                  <a:schemeClr val="bg1"/>
                </a:solidFill>
              </a:rPr>
              <a:t>The government will prioritise welfare and those that need it rather than to maximise profits.</a:t>
            </a:r>
          </a:p>
          <a:p>
            <a:endParaRPr lang="en-GB" sz="1050" dirty="0">
              <a:solidFill>
                <a:schemeClr val="bg1"/>
              </a:solidFill>
            </a:endParaRPr>
          </a:p>
          <a:p>
            <a:r>
              <a:rPr lang="en-GB" sz="1050" dirty="0">
                <a:solidFill>
                  <a:schemeClr val="bg1"/>
                </a:solidFill>
              </a:rPr>
              <a:t>The government could generate large economies of scale. However, the government is not usually efficient due to the lack of competition</a:t>
            </a:r>
          </a:p>
          <a:p>
            <a:endParaRPr lang="en-GB" sz="1050" dirty="0">
              <a:solidFill>
                <a:schemeClr val="bg1"/>
              </a:solidFill>
            </a:endParaRPr>
          </a:p>
          <a:p>
            <a:endParaRPr lang="en-GB" sz="1050" dirty="0">
              <a:solidFill>
                <a:schemeClr val="bg1"/>
              </a:solidFill>
            </a:endParaRPr>
          </a:p>
          <a:p>
            <a:endParaRPr lang="en-GB" sz="1050" dirty="0">
              <a:solidFill>
                <a:schemeClr val="bg1"/>
              </a:solidFill>
            </a:endParaRPr>
          </a:p>
          <a:p>
            <a:r>
              <a:rPr lang="en-GB" sz="1050" dirty="0">
                <a:solidFill>
                  <a:schemeClr val="bg1"/>
                </a:solidFill>
              </a:rPr>
              <a:t>The NHS is state owned and the railway tracks are too.</a:t>
            </a:r>
          </a:p>
          <a:p>
            <a:endParaRPr lang="en-GB" sz="1050" dirty="0">
              <a:solidFill>
                <a:schemeClr val="bg1"/>
              </a:solidFill>
            </a:endParaRPr>
          </a:p>
          <a:p>
            <a:r>
              <a:rPr lang="en-GB" sz="1050" dirty="0">
                <a:solidFill>
                  <a:schemeClr val="bg1"/>
                </a:solidFill>
              </a:rPr>
              <a:t>Historically, lots of utilities were in the public sector such as Electricity, Gas and Water.</a:t>
            </a:r>
          </a:p>
          <a:p>
            <a:endParaRPr lang="en-GB" sz="1050" dirty="0">
              <a:solidFill>
                <a:schemeClr val="bg1"/>
              </a:solidFill>
            </a:endParaRPr>
          </a:p>
          <a:p>
            <a:r>
              <a:rPr lang="en-GB" sz="1050" dirty="0">
                <a:solidFill>
                  <a:schemeClr val="bg1"/>
                </a:solidFill>
              </a:rPr>
              <a:t>Further reading: Read about what is happening to Thames Water and whether it should be nationalised.</a:t>
            </a:r>
          </a:p>
        </p:txBody>
      </p:sp>
      <p:sp>
        <p:nvSpPr>
          <p:cNvPr id="22" name="Rectangle 21">
            <a:extLst>
              <a:ext uri="{FF2B5EF4-FFF2-40B4-BE49-F238E27FC236}">
                <a16:creationId xmlns:a16="http://schemas.microsoft.com/office/drawing/2014/main" id="{49082313-3411-49C2-9B10-9610929A1A18}"/>
              </a:ext>
            </a:extLst>
          </p:cNvPr>
          <p:cNvSpPr/>
          <p:nvPr/>
        </p:nvSpPr>
        <p:spPr>
          <a:xfrm>
            <a:off x="6367261" y="122969"/>
            <a:ext cx="2023721" cy="2985433"/>
          </a:xfrm>
          <a:prstGeom prst="rect">
            <a:avLst/>
          </a:prstGeom>
        </p:spPr>
        <p:txBody>
          <a:bodyPr wrap="square">
            <a:spAutoFit/>
          </a:bodyPr>
          <a:lstStyle/>
          <a:p>
            <a:pPr algn="ctr"/>
            <a:r>
              <a:rPr lang="en-GB" sz="2000" b="1" dirty="0">
                <a:solidFill>
                  <a:schemeClr val="bg2">
                    <a:lumMod val="50000"/>
                  </a:schemeClr>
                </a:solidFill>
              </a:rPr>
              <a:t>Information</a:t>
            </a:r>
          </a:p>
          <a:p>
            <a:endParaRPr lang="en-GB" sz="1050" dirty="0">
              <a:solidFill>
                <a:schemeClr val="bg2">
                  <a:lumMod val="50000"/>
                </a:schemeClr>
              </a:solidFill>
            </a:endParaRPr>
          </a:p>
          <a:p>
            <a:r>
              <a:rPr lang="en-GB" sz="1050" dirty="0">
                <a:solidFill>
                  <a:schemeClr val="bg2">
                    <a:lumMod val="50000"/>
                  </a:schemeClr>
                </a:solidFill>
              </a:rPr>
              <a:t>Information is one of the main causes of market failure: - ‘We don’t know how good are harmful some products are’ and therefore, we over consume or under consume.</a:t>
            </a:r>
          </a:p>
          <a:p>
            <a:endParaRPr lang="en-GB" sz="1050" dirty="0">
              <a:solidFill>
                <a:schemeClr val="bg2">
                  <a:lumMod val="50000"/>
                </a:schemeClr>
              </a:solidFill>
            </a:endParaRPr>
          </a:p>
          <a:p>
            <a:r>
              <a:rPr lang="en-GB" sz="1050" dirty="0">
                <a:solidFill>
                  <a:schemeClr val="bg2">
                    <a:lumMod val="50000"/>
                  </a:schemeClr>
                </a:solidFill>
              </a:rPr>
              <a:t>Information campaigns by the government:</a:t>
            </a:r>
          </a:p>
          <a:p>
            <a:r>
              <a:rPr lang="en-GB" sz="1050" dirty="0">
                <a:solidFill>
                  <a:schemeClr val="bg2">
                    <a:lumMod val="50000"/>
                  </a:schemeClr>
                </a:solidFill>
              </a:rPr>
              <a:t>Cigarettes – All packaging is white and has clear messages of health impact of smoking.</a:t>
            </a:r>
          </a:p>
          <a:p>
            <a:r>
              <a:rPr lang="en-GB" sz="1050" dirty="0">
                <a:solidFill>
                  <a:schemeClr val="bg2">
                    <a:lumMod val="50000"/>
                  </a:schemeClr>
                </a:solidFill>
              </a:rPr>
              <a:t>Gambling – Some countries have banned the companies sponsoring football teams etc.</a:t>
            </a:r>
          </a:p>
        </p:txBody>
      </p:sp>
      <p:sp>
        <p:nvSpPr>
          <p:cNvPr id="25" name="Rectangle 24">
            <a:extLst>
              <a:ext uri="{FF2B5EF4-FFF2-40B4-BE49-F238E27FC236}">
                <a16:creationId xmlns:a16="http://schemas.microsoft.com/office/drawing/2014/main" id="{F9F56E19-0D0B-4560-A9C8-D6A4CE49021F}"/>
              </a:ext>
            </a:extLst>
          </p:cNvPr>
          <p:cNvSpPr/>
          <p:nvPr/>
        </p:nvSpPr>
        <p:spPr>
          <a:xfrm>
            <a:off x="8487692" y="214855"/>
            <a:ext cx="1809869" cy="2292935"/>
          </a:xfrm>
          <a:prstGeom prst="rect">
            <a:avLst/>
          </a:prstGeom>
        </p:spPr>
        <p:txBody>
          <a:bodyPr wrap="square">
            <a:spAutoFit/>
          </a:bodyPr>
          <a:lstStyle/>
          <a:p>
            <a:pPr algn="ctr"/>
            <a:r>
              <a:rPr lang="en-GB" sz="2000" b="1" dirty="0">
                <a:solidFill>
                  <a:srgbClr val="FFFF00"/>
                </a:solidFill>
              </a:rPr>
              <a:t>SUBSIDY</a:t>
            </a:r>
          </a:p>
          <a:p>
            <a:endParaRPr lang="en-GB" sz="1400" dirty="0">
              <a:solidFill>
                <a:srgbClr val="FFFF00"/>
              </a:solidFill>
            </a:endParaRPr>
          </a:p>
          <a:p>
            <a:r>
              <a:rPr lang="en-GB" sz="1050" dirty="0">
                <a:solidFill>
                  <a:srgbClr val="FFFF00"/>
                </a:solidFill>
              </a:rPr>
              <a:t>A subsidy means the government pays part of the cost. For example, the government may give farmers a subsidy of £10 for every kilo of potatoes. The effect is to shift the supply curve to the right, leading to lower price and higher quantity demanded</a:t>
            </a:r>
          </a:p>
        </p:txBody>
      </p:sp>
      <p:sp>
        <p:nvSpPr>
          <p:cNvPr id="27" name="Rectangle 26">
            <a:extLst>
              <a:ext uri="{FF2B5EF4-FFF2-40B4-BE49-F238E27FC236}">
                <a16:creationId xmlns:a16="http://schemas.microsoft.com/office/drawing/2014/main" id="{08692EB6-A176-45E9-83CB-C5E07B65BD13}"/>
              </a:ext>
            </a:extLst>
          </p:cNvPr>
          <p:cNvSpPr/>
          <p:nvPr/>
        </p:nvSpPr>
        <p:spPr>
          <a:xfrm>
            <a:off x="11003102" y="3200832"/>
            <a:ext cx="1214094" cy="1061829"/>
          </a:xfrm>
          <a:prstGeom prst="rect">
            <a:avLst/>
          </a:prstGeom>
        </p:spPr>
        <p:txBody>
          <a:bodyPr wrap="square">
            <a:spAutoFit/>
          </a:bodyPr>
          <a:lstStyle/>
          <a:p>
            <a:r>
              <a:rPr lang="en-GB" sz="1050" dirty="0">
                <a:solidFill>
                  <a:srgbClr val="FFFF00"/>
                </a:solidFill>
              </a:rPr>
              <a:t>Laws on recycling</a:t>
            </a:r>
          </a:p>
          <a:p>
            <a:r>
              <a:rPr lang="en-GB" sz="1050" dirty="0">
                <a:solidFill>
                  <a:srgbClr val="FFFF00"/>
                </a:solidFill>
              </a:rPr>
              <a:t>Bus lane usage</a:t>
            </a:r>
          </a:p>
          <a:p>
            <a:r>
              <a:rPr lang="en-GB" sz="1050" dirty="0">
                <a:solidFill>
                  <a:srgbClr val="FFFF00"/>
                </a:solidFill>
              </a:rPr>
              <a:t>Working hours</a:t>
            </a:r>
          </a:p>
          <a:p>
            <a:r>
              <a:rPr lang="en-GB" sz="1050" dirty="0">
                <a:solidFill>
                  <a:srgbClr val="FFFF00"/>
                </a:solidFill>
              </a:rPr>
              <a:t>Competitive behaviour</a:t>
            </a:r>
          </a:p>
          <a:p>
            <a:r>
              <a:rPr lang="en-GB" sz="1050" dirty="0">
                <a:solidFill>
                  <a:srgbClr val="FFFF00"/>
                </a:solidFill>
              </a:rPr>
              <a:t>Quotas</a:t>
            </a:r>
          </a:p>
        </p:txBody>
      </p:sp>
      <p:sp>
        <p:nvSpPr>
          <p:cNvPr id="28" name="Rectangle 27">
            <a:extLst>
              <a:ext uri="{FF2B5EF4-FFF2-40B4-BE49-F238E27FC236}">
                <a16:creationId xmlns:a16="http://schemas.microsoft.com/office/drawing/2014/main" id="{DBAE41F3-B24E-478B-B8D8-034BC764CAE0}"/>
              </a:ext>
            </a:extLst>
          </p:cNvPr>
          <p:cNvSpPr/>
          <p:nvPr/>
        </p:nvSpPr>
        <p:spPr>
          <a:xfrm>
            <a:off x="2423710" y="171661"/>
            <a:ext cx="1809869" cy="400110"/>
          </a:xfrm>
          <a:prstGeom prst="rect">
            <a:avLst/>
          </a:prstGeom>
        </p:spPr>
        <p:txBody>
          <a:bodyPr wrap="square">
            <a:spAutoFit/>
          </a:bodyPr>
          <a:lstStyle/>
          <a:p>
            <a:pPr algn="ctr"/>
            <a:r>
              <a:rPr lang="en-GB" sz="2000" b="1" dirty="0">
                <a:solidFill>
                  <a:srgbClr val="FFFF00"/>
                </a:solidFill>
              </a:rPr>
              <a:t>TAX</a:t>
            </a:r>
          </a:p>
        </p:txBody>
      </p:sp>
      <p:sp>
        <p:nvSpPr>
          <p:cNvPr id="29" name="Rectangle 28">
            <a:extLst>
              <a:ext uri="{FF2B5EF4-FFF2-40B4-BE49-F238E27FC236}">
                <a16:creationId xmlns:a16="http://schemas.microsoft.com/office/drawing/2014/main" id="{18E6A1B7-3F0E-4630-B76E-B0D2D8BA2B00}"/>
              </a:ext>
            </a:extLst>
          </p:cNvPr>
          <p:cNvSpPr/>
          <p:nvPr/>
        </p:nvSpPr>
        <p:spPr>
          <a:xfrm>
            <a:off x="2297871" y="578898"/>
            <a:ext cx="1985894" cy="3808735"/>
          </a:xfrm>
          <a:prstGeom prst="rect">
            <a:avLst/>
          </a:prstGeom>
        </p:spPr>
        <p:txBody>
          <a:bodyPr wrap="square">
            <a:spAutoFit/>
          </a:bodyPr>
          <a:lstStyle/>
          <a:p>
            <a:r>
              <a:rPr lang="en-GB" sz="1050" dirty="0">
                <a:solidFill>
                  <a:srgbClr val="FFFF00"/>
                </a:solidFill>
              </a:rPr>
              <a:t>Direct taxation</a:t>
            </a:r>
          </a:p>
          <a:p>
            <a:r>
              <a:rPr lang="en-GB" sz="1050" dirty="0">
                <a:solidFill>
                  <a:srgbClr val="FFFF00"/>
                </a:solidFill>
              </a:rPr>
              <a:t>Taxes based on income such as income tax or national insurance contributions.</a:t>
            </a:r>
          </a:p>
          <a:p>
            <a:r>
              <a:rPr lang="en-GB" sz="1050" dirty="0">
                <a:solidFill>
                  <a:srgbClr val="FFFF00"/>
                </a:solidFill>
              </a:rPr>
              <a:t>Indirect taxation</a:t>
            </a:r>
          </a:p>
          <a:p>
            <a:r>
              <a:rPr lang="en-GB" sz="1050" dirty="0">
                <a:solidFill>
                  <a:srgbClr val="FFFF00"/>
                </a:solidFill>
              </a:rPr>
              <a:t>Taxes on spending, examples of these would be excise duty and value added tax.</a:t>
            </a:r>
          </a:p>
          <a:p>
            <a:endParaRPr lang="en-GB" sz="1050" dirty="0">
              <a:solidFill>
                <a:srgbClr val="FFFF00"/>
              </a:solidFill>
            </a:endParaRPr>
          </a:p>
          <a:p>
            <a:r>
              <a:rPr lang="en-GB" sz="1050" dirty="0">
                <a:solidFill>
                  <a:srgbClr val="FFFF00"/>
                </a:solidFill>
              </a:rPr>
              <a:t>Taxes shift the supply curved to the left. This is because it increases the costs of production.</a:t>
            </a:r>
          </a:p>
          <a:p>
            <a:endParaRPr lang="en-GB" sz="1050" dirty="0">
              <a:solidFill>
                <a:srgbClr val="FFFF00"/>
              </a:solidFill>
            </a:endParaRPr>
          </a:p>
          <a:p>
            <a:r>
              <a:rPr lang="en-GB" sz="1050" dirty="0">
                <a:solidFill>
                  <a:srgbClr val="FFFF00"/>
                </a:solidFill>
              </a:rPr>
              <a:t>You can also see that it creates a loss of welfare – some people now have to go without the good.</a:t>
            </a:r>
          </a:p>
          <a:p>
            <a:endParaRPr lang="en-GB" sz="1050" dirty="0">
              <a:solidFill>
                <a:srgbClr val="FFFF00"/>
              </a:solidFill>
            </a:endParaRPr>
          </a:p>
          <a:p>
            <a:r>
              <a:rPr lang="en-GB" sz="1050" dirty="0">
                <a:solidFill>
                  <a:srgbClr val="FFFF00"/>
                </a:solidFill>
              </a:rPr>
              <a:t>The government generally place an indirect tax on products and services that we overconsume – to reduce our use.</a:t>
            </a:r>
          </a:p>
        </p:txBody>
      </p:sp>
      <p:pic>
        <p:nvPicPr>
          <p:cNvPr id="13" name="Picture 12">
            <a:extLst>
              <a:ext uri="{FF2B5EF4-FFF2-40B4-BE49-F238E27FC236}">
                <a16:creationId xmlns:a16="http://schemas.microsoft.com/office/drawing/2014/main" id="{E67327D3-8E4F-4022-AD8E-E7D7B10C434D}"/>
              </a:ext>
            </a:extLst>
          </p:cNvPr>
          <p:cNvPicPr>
            <a:picLocks noChangeAspect="1"/>
          </p:cNvPicPr>
          <p:nvPr/>
        </p:nvPicPr>
        <p:blipFill rotWithShape="1">
          <a:blip r:embed="rId4"/>
          <a:srcRect r="15205"/>
          <a:stretch/>
        </p:blipFill>
        <p:spPr>
          <a:xfrm>
            <a:off x="1642654" y="4627305"/>
            <a:ext cx="2434768" cy="2112498"/>
          </a:xfrm>
          <a:prstGeom prst="rect">
            <a:avLst/>
          </a:prstGeom>
        </p:spPr>
      </p:pic>
      <p:pic>
        <p:nvPicPr>
          <p:cNvPr id="30" name="Picture 29">
            <a:extLst>
              <a:ext uri="{FF2B5EF4-FFF2-40B4-BE49-F238E27FC236}">
                <a16:creationId xmlns:a16="http://schemas.microsoft.com/office/drawing/2014/main" id="{7BB3283F-5711-467B-A0AA-7E164398AEB1}"/>
              </a:ext>
            </a:extLst>
          </p:cNvPr>
          <p:cNvPicPr>
            <a:picLocks noChangeAspect="1"/>
          </p:cNvPicPr>
          <p:nvPr/>
        </p:nvPicPr>
        <p:blipFill rotWithShape="1">
          <a:blip r:embed="rId5"/>
          <a:srcRect l="87054" t="93540" b="3160"/>
          <a:stretch/>
        </p:blipFill>
        <p:spPr>
          <a:xfrm>
            <a:off x="3617615" y="6660551"/>
            <a:ext cx="422604" cy="79252"/>
          </a:xfrm>
          <a:prstGeom prst="rect">
            <a:avLst/>
          </a:prstGeom>
        </p:spPr>
      </p:pic>
      <p:pic>
        <p:nvPicPr>
          <p:cNvPr id="16" name="Picture 15">
            <a:extLst>
              <a:ext uri="{FF2B5EF4-FFF2-40B4-BE49-F238E27FC236}">
                <a16:creationId xmlns:a16="http://schemas.microsoft.com/office/drawing/2014/main" id="{DDB83F8F-7E99-49CA-A130-164ECDAB9DC7}"/>
              </a:ext>
            </a:extLst>
          </p:cNvPr>
          <p:cNvPicPr>
            <a:picLocks noChangeAspect="1"/>
          </p:cNvPicPr>
          <p:nvPr/>
        </p:nvPicPr>
        <p:blipFill>
          <a:blip r:embed="rId6"/>
          <a:stretch>
            <a:fillRect/>
          </a:stretch>
        </p:blipFill>
        <p:spPr>
          <a:xfrm>
            <a:off x="8273840" y="2962208"/>
            <a:ext cx="2717429" cy="2170820"/>
          </a:xfrm>
          <a:prstGeom prst="rect">
            <a:avLst/>
          </a:prstGeom>
        </p:spPr>
      </p:pic>
      <p:pic>
        <p:nvPicPr>
          <p:cNvPr id="24" name="Picture 23">
            <a:extLst>
              <a:ext uri="{FF2B5EF4-FFF2-40B4-BE49-F238E27FC236}">
                <a16:creationId xmlns:a16="http://schemas.microsoft.com/office/drawing/2014/main" id="{9E9E58AF-14B6-4F05-AEF1-EED64788332A}"/>
              </a:ext>
            </a:extLst>
          </p:cNvPr>
          <p:cNvPicPr>
            <a:picLocks noChangeAspect="1"/>
          </p:cNvPicPr>
          <p:nvPr/>
        </p:nvPicPr>
        <p:blipFill rotWithShape="1">
          <a:blip r:embed="rId7">
            <a:extLst>
              <a:ext uri="{BEBA8EAE-BF5A-486C-A8C5-ECC9F3942E4B}">
                <a14:imgProps xmlns:a14="http://schemas.microsoft.com/office/drawing/2010/main">
                  <a14:imgLayer r:embed="rId8">
                    <a14:imgEffect>
                      <a14:backgroundRemoval t="4000" b="98750" l="10000" r="90000">
                        <a14:foregroundMark x1="54462" y1="8750" x2="54923" y2="55750"/>
                        <a14:foregroundMark x1="72462" y1="91750" x2="72462" y2="91750"/>
                        <a14:foregroundMark x1="46154" y1="97000" x2="46154" y2="97000"/>
                        <a14:foregroundMark x1="53538" y1="30500" x2="52154" y2="30500"/>
                        <a14:foregroundMark x1="43077" y1="96750" x2="43077" y2="96750"/>
                        <a14:foregroundMark x1="71231" y1="98250" x2="71231" y2="98250"/>
                        <a14:foregroundMark x1="69231" y1="98750" x2="69231" y2="98750"/>
                        <a14:foregroundMark x1="57385" y1="7250" x2="57385" y2="7250"/>
                        <a14:foregroundMark x1="57231" y1="9000" x2="55846" y2="19000"/>
                        <a14:foregroundMark x1="54923" y1="4750" x2="54923" y2="4750"/>
                        <a14:foregroundMark x1="57846" y1="6250" x2="57846" y2="6250"/>
                        <a14:foregroundMark x1="56769" y1="4750" x2="56769" y2="4750"/>
                        <a14:foregroundMark x1="57692" y1="5250" x2="57692" y2="5250"/>
                        <a14:foregroundMark x1="58308" y1="5500" x2="58308" y2="5500"/>
                        <a14:foregroundMark x1="58769" y1="6500" x2="58769" y2="6500"/>
                        <a14:foregroundMark x1="58769" y1="6500" x2="58769" y2="6500"/>
                        <a14:foregroundMark x1="58923" y1="8500" x2="58923" y2="8500"/>
                        <a14:foregroundMark x1="58923" y1="9250" x2="58923" y2="9250"/>
                        <a14:foregroundMark x1="53538" y1="5250" x2="53538" y2="5250"/>
                        <a14:foregroundMark x1="53846" y1="4500" x2="53846" y2="4500"/>
                        <a14:foregroundMark x1="54000" y1="4250" x2="54000" y2="4250"/>
                        <a14:foregroundMark x1="54615" y1="4000" x2="54615" y2="4000"/>
                        <a14:foregroundMark x1="69846" y1="97500" x2="69846" y2="97500"/>
                        <a14:foregroundMark x1="45385" y1="95250" x2="45385" y2="95250"/>
                        <a14:foregroundMark x1="44000" y1="96250" x2="44000" y2="96250"/>
                        <a14:foregroundMark x1="42154" y1="96250" x2="42154" y2="96250"/>
                        <a14:foregroundMark x1="52308" y1="26500" x2="52308" y2="26500"/>
                        <a14:backgroundMark x1="40923" y1="84000" x2="21692" y2="76750"/>
                        <a14:backgroundMark x1="36769" y1="52750" x2="35846" y2="92750"/>
                        <a14:backgroundMark x1="35846" y1="92750" x2="35692" y2="93000"/>
                        <a14:backgroundMark x1="57538" y1="80750" x2="60923" y2="92750"/>
                        <a14:backgroundMark x1="74923" y1="74250" x2="80462" y2="83250"/>
                        <a14:backgroundMark x1="80462" y1="83250" x2="85385" y2="87750"/>
                        <a14:backgroundMark x1="57077" y1="66250" x2="57077" y2="78750"/>
                        <a14:backgroundMark x1="68923" y1="66500" x2="73231" y2="74250"/>
                        <a14:backgroundMark x1="47077" y1="71250" x2="47231" y2="71500"/>
                      </a14:backgroundRemoval>
                    </a14:imgEffect>
                  </a14:imgLayer>
                </a14:imgProps>
              </a:ext>
            </a:extLst>
          </a:blip>
          <a:srcRect l="38248" r="20067"/>
          <a:stretch/>
        </p:blipFill>
        <p:spPr>
          <a:xfrm>
            <a:off x="6357046" y="3636203"/>
            <a:ext cx="2119130" cy="3128415"/>
          </a:xfrm>
          <a:prstGeom prst="rect">
            <a:avLst/>
          </a:prstGeom>
        </p:spPr>
      </p:pic>
      <p:sp>
        <p:nvSpPr>
          <p:cNvPr id="19" name="Rectangle 18">
            <a:extLst>
              <a:ext uri="{FF2B5EF4-FFF2-40B4-BE49-F238E27FC236}">
                <a16:creationId xmlns:a16="http://schemas.microsoft.com/office/drawing/2014/main" id="{D2F85DFA-7F46-49E9-8624-1C0709912F0C}"/>
              </a:ext>
            </a:extLst>
          </p:cNvPr>
          <p:cNvSpPr/>
          <p:nvPr/>
        </p:nvSpPr>
        <p:spPr>
          <a:xfrm>
            <a:off x="4587778" y="3207856"/>
            <a:ext cx="3343461" cy="461665"/>
          </a:xfrm>
          <a:prstGeom prst="rect">
            <a:avLst/>
          </a:prstGeom>
        </p:spPr>
        <p:txBody>
          <a:bodyPr wrap="square">
            <a:spAutoFit/>
          </a:bodyPr>
          <a:lstStyle/>
          <a:p>
            <a:pPr algn="ctr"/>
            <a:r>
              <a:rPr lang="en-GB" sz="2400" i="1" dirty="0"/>
              <a:t>Government intervention</a:t>
            </a:r>
          </a:p>
        </p:txBody>
      </p:sp>
      <p:pic>
        <p:nvPicPr>
          <p:cNvPr id="31" name="Picture 30">
            <a:extLst>
              <a:ext uri="{FF2B5EF4-FFF2-40B4-BE49-F238E27FC236}">
                <a16:creationId xmlns:a16="http://schemas.microsoft.com/office/drawing/2014/main" id="{562129A1-CCC9-4977-A1F5-D3CA8DFC2FA6}"/>
              </a:ext>
            </a:extLst>
          </p:cNvPr>
          <p:cNvPicPr>
            <a:picLocks noChangeAspect="1"/>
          </p:cNvPicPr>
          <p:nvPr/>
        </p:nvPicPr>
        <p:blipFill>
          <a:blip r:embed="rId9"/>
          <a:stretch>
            <a:fillRect/>
          </a:stretch>
        </p:blipFill>
        <p:spPr>
          <a:xfrm>
            <a:off x="4875110" y="5606328"/>
            <a:ext cx="1133475" cy="1133475"/>
          </a:xfrm>
          <a:prstGeom prst="rect">
            <a:avLst/>
          </a:prstGeom>
        </p:spPr>
      </p:pic>
      <p:sp>
        <p:nvSpPr>
          <p:cNvPr id="33" name="Rectangle 32">
            <a:extLst>
              <a:ext uri="{FF2B5EF4-FFF2-40B4-BE49-F238E27FC236}">
                <a16:creationId xmlns:a16="http://schemas.microsoft.com/office/drawing/2014/main" id="{D9A57F0A-5DFA-4A7C-A92A-A9174E41F83B}"/>
              </a:ext>
            </a:extLst>
          </p:cNvPr>
          <p:cNvSpPr/>
          <p:nvPr/>
        </p:nvSpPr>
        <p:spPr>
          <a:xfrm>
            <a:off x="10359063" y="5093560"/>
            <a:ext cx="1809869" cy="1708160"/>
          </a:xfrm>
          <a:prstGeom prst="rect">
            <a:avLst/>
          </a:prstGeom>
        </p:spPr>
        <p:txBody>
          <a:bodyPr wrap="square">
            <a:spAutoFit/>
          </a:bodyPr>
          <a:lstStyle/>
          <a:p>
            <a:pPr algn="ctr"/>
            <a:r>
              <a:rPr lang="en-GB" sz="1050" dirty="0">
                <a:solidFill>
                  <a:srgbClr val="FFFF00"/>
                </a:solidFill>
              </a:rPr>
              <a:t>Regulation can be expensive for the government to maintain and control. If they put rules in place, they need to create a way policing these.</a:t>
            </a:r>
          </a:p>
          <a:p>
            <a:pPr algn="ctr"/>
            <a:endParaRPr lang="en-GB" sz="1050" dirty="0">
              <a:solidFill>
                <a:srgbClr val="FFFF00"/>
              </a:solidFill>
            </a:endParaRPr>
          </a:p>
          <a:p>
            <a:pPr algn="ctr"/>
            <a:r>
              <a:rPr lang="en-GB" sz="1050" dirty="0">
                <a:solidFill>
                  <a:srgbClr val="FFFF00"/>
                </a:solidFill>
              </a:rPr>
              <a:t>Oppositely, regulation can force firms to pay fines if they do not conform to </a:t>
            </a:r>
            <a:r>
              <a:rPr lang="en-GB" sz="1050">
                <a:solidFill>
                  <a:srgbClr val="FFFF00"/>
                </a:solidFill>
              </a:rPr>
              <a:t>the rules.</a:t>
            </a:r>
            <a:endParaRPr lang="en-GB" sz="1050" dirty="0">
              <a:solidFill>
                <a:srgbClr val="FFFF00"/>
              </a:solidFill>
            </a:endParaRPr>
          </a:p>
        </p:txBody>
      </p:sp>
    </p:spTree>
    <p:extLst>
      <p:ext uri="{BB962C8B-B14F-4D97-AF65-F5344CB8AC3E}">
        <p14:creationId xmlns:p14="http://schemas.microsoft.com/office/powerpoint/2010/main" val="9722522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30ca99cb-184a-4500-89ac-19b82e890a9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02D57DA7742724A92483AA72EC72DBF" ma:contentTypeVersion="16" ma:contentTypeDescription="Create a new document." ma:contentTypeScope="" ma:versionID="bec966155ee6a15abd5b69263bc7274d">
  <xsd:schema xmlns:xsd="http://www.w3.org/2001/XMLSchema" xmlns:xs="http://www.w3.org/2001/XMLSchema" xmlns:p="http://schemas.microsoft.com/office/2006/metadata/properties" xmlns:ns3="30ca99cb-184a-4500-89ac-19b82e890a98" xmlns:ns4="01486b22-d2a3-4267-a70f-767b0303eeff" targetNamespace="http://schemas.microsoft.com/office/2006/metadata/properties" ma:root="true" ma:fieldsID="ca90bdf82df692cc602679318f967bfb" ns3:_="" ns4:_="">
    <xsd:import namespace="30ca99cb-184a-4500-89ac-19b82e890a98"/>
    <xsd:import namespace="01486b22-d2a3-4267-a70f-767b0303eeff"/>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LengthInSeconds" minOccurs="0"/>
                <xsd:element ref="ns4:SharedWithUsers" minOccurs="0"/>
                <xsd:element ref="ns4:SharedWithDetails" minOccurs="0"/>
                <xsd:element ref="ns4:SharingHintHash" minOccurs="0"/>
                <xsd:element ref="ns3:MediaServiceLocation" minOccurs="0"/>
                <xsd:element ref="ns3:MediaServiceOCR"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ca99cb-184a-4500-89ac-19b82e890a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486b22-d2a3-4267-a70f-767b0303eeff"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028D193-55E5-4807-898D-E135AB964143}">
  <ds:schemaRefs>
    <ds:schemaRef ds:uri="http://schemas.microsoft.com/sharepoint/v3/contenttype/forms"/>
  </ds:schemaRefs>
</ds:datastoreItem>
</file>

<file path=customXml/itemProps2.xml><?xml version="1.0" encoding="utf-8"?>
<ds:datastoreItem xmlns:ds="http://schemas.openxmlformats.org/officeDocument/2006/customXml" ds:itemID="{F714391C-1D77-4DD8-BE75-1F20CF0BE517}">
  <ds:schemaRefs>
    <ds:schemaRef ds:uri="http://purl.org/dc/dcmitype/"/>
    <ds:schemaRef ds:uri="http://schemas.microsoft.com/office/2006/documentManagement/types"/>
    <ds:schemaRef ds:uri="http://purl.org/dc/terms/"/>
    <ds:schemaRef ds:uri="http://purl.org/dc/elements/1.1/"/>
    <ds:schemaRef ds:uri="30ca99cb-184a-4500-89ac-19b82e890a98"/>
    <ds:schemaRef ds:uri="http://schemas.microsoft.com/office/2006/metadata/properties"/>
    <ds:schemaRef ds:uri="http://schemas.microsoft.com/office/infopath/2007/PartnerControls"/>
    <ds:schemaRef ds:uri="http://schemas.openxmlformats.org/package/2006/metadata/core-properties"/>
    <ds:schemaRef ds:uri="01486b22-d2a3-4267-a70f-767b0303eeff"/>
    <ds:schemaRef ds:uri="http://www.w3.org/XML/1998/namespace"/>
  </ds:schemaRefs>
</ds:datastoreItem>
</file>

<file path=customXml/itemProps3.xml><?xml version="1.0" encoding="utf-8"?>
<ds:datastoreItem xmlns:ds="http://schemas.openxmlformats.org/officeDocument/2006/customXml" ds:itemID="{7CB0E081-8F8B-4C00-AB38-89E0C8DD96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ca99cb-184a-4500-89ac-19b82e890a98"/>
    <ds:schemaRef ds:uri="01486b22-d2a3-4267-a70f-767b0303eef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406</TotalTime>
  <Words>493</Words>
  <Application>Microsoft Office PowerPoint</Application>
  <PresentationFormat>Widescreen</PresentationFormat>
  <Paragraphs>59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Foster (BRI)</dc:creator>
  <cp:lastModifiedBy>D Ward (BRI)</cp:lastModifiedBy>
  <cp:revision>89</cp:revision>
  <dcterms:created xsi:type="dcterms:W3CDTF">2023-05-23T14:39:28Z</dcterms:created>
  <dcterms:modified xsi:type="dcterms:W3CDTF">2023-07-18T08:42:36Z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0x010100502D57DA7742724A92483AA72EC72DBF</vt:lpwstr>
  </property>
</Properties>
</file>