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A833-577B-42D2-802D-66205B46B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A95DB-3065-49EE-94CB-CA03F3434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BE592-D077-4055-BABE-AFFB849F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25E90-CDEE-419A-ABE5-8F2DCF377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7D441-E2C4-4BC7-A0BB-26115E85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5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4185-BAFF-4F3C-9E39-5D0F89D0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93E36-0C60-4719-84C4-DADC0F67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C485E-73F0-4AB2-B0B8-DCEB700D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A172-241C-4ED7-AB10-29C174A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F181-CACC-4267-A69A-3489464D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4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D76124-61F8-4216-BBDF-FA4BE5976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59F58-9372-44F7-ACAC-020E3F51B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CE936-774D-47D3-A11C-08DBD62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A1E1B-E39A-45AF-89D8-5610E31B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6DA21-407A-44BF-85D8-37A58E26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5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C3E-C22F-4F70-81CA-7B1BA4E10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BF4CD-90F8-49A1-8591-E17EEA981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38E4F-E441-44E6-ADC5-029E0549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91135-8689-4A53-B17C-827115E9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774B-124A-4995-8FA0-2644D825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3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9B17-E9A4-4556-8A08-282D4B7D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FDE49-D038-4EB8-AABC-DF512B7AA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D0E5-C6EC-40F3-B676-9EAF43B7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DD369-67AE-41F9-A012-5F25B380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80807-D926-4D16-A249-E4045725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3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D88F-96F0-470E-A924-D46057CDA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FC736-5376-40E8-B43C-DF9BFAA06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8752B-2B64-460F-A63B-9880F3E3E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8453A-A8DF-498C-BED7-F257C691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E57FF-A8D9-47C0-84DA-9DA710FA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E57F7-94FC-471E-B001-F1EA0568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7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A39BC-7B3E-4EAA-85B7-F655F38B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3DEDD-8BCE-40AB-91DF-01C9C1E7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1E68F-FA0C-4FEF-B220-F3D1AD24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70C334-46CF-49C2-9B9F-044D9958D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AA981-8AAD-487D-9DB4-323545DDE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733C7-12B1-4DEC-91BF-31B68D1A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9D389-62F4-4BA6-B621-5C6F209E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3CFDB-4515-4561-AE92-72E35D6F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48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8746-EE91-4C41-96E9-436CE1EA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94B48-D1D8-4A21-92E1-5B50C479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C5DC1-A0C4-4C7A-9E81-84F64245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EB147-B3D6-48E8-82B2-3C28CC69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CF69A-2204-4155-B219-CCDF3143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9F5C2-DE71-4681-81E2-A903B93D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36D98-3F7C-4707-94BA-E016F83E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0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DBB6-6FE2-45B1-A205-83AE20402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D32B-2916-477D-AA59-02E88BDA9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AE347-94B1-4541-AD3A-6B3114D09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16D8B-6465-4649-BFCA-6C7FCF4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7673-FD6E-47A6-8994-81E216F9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9DA7A-E6A7-4C70-9CD0-326D4C16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4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E47F-0D37-4D63-B9E1-2E26A87A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B53D6-6E39-4AA7-8535-E20D95857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9623E-F2A4-4AD8-9740-6FBFDCC9C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CAED5-3EE6-4D80-80F2-8C91A463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29FF3-F45D-4D8F-87CE-256E0B74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0B4A8-61AE-4326-9CDF-B51DC833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1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1C1C9-3EDD-43B2-9D5C-5C18BB229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2DCCC-B9EB-4BA3-82EF-916925861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1C7B-6BC4-4F75-A56A-55A1A273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7205-9C7A-469B-9B3A-FD6001283253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C3DF-19D5-4C33-B556-F78E439C5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1D3-D271-4D09-9F80-4DBDC27BC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90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94495" y="2972645"/>
            <a:ext cx="4160940" cy="12059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/>
              <a:t>3.2.4.3 Free-trade agreements including the European Union </a:t>
            </a:r>
            <a:r>
              <a:rPr lang="en-GB" sz="1200" dirty="0"/>
              <a:t>• Free-trade and agreements such as the EU </a:t>
            </a:r>
          </a:p>
          <a:p>
            <a:r>
              <a:rPr lang="en-GB" sz="1200" dirty="0"/>
              <a:t>• The arguments for and against free-trade </a:t>
            </a:r>
          </a:p>
          <a:p>
            <a:r>
              <a:rPr lang="en-GB" sz="1200" dirty="0"/>
              <a:t>•The significance and benefits of free-trade agreements, such as the EU</a:t>
            </a:r>
          </a:p>
          <a:p>
            <a:r>
              <a:rPr lang="en-GB" sz="1200" b="1" dirty="0"/>
              <a:t>Appears in Paper 2 - Macroeconomics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D658AE-DC02-4600-9C04-8DC84A274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268966"/>
              </p:ext>
            </p:extLst>
          </p:nvPr>
        </p:nvGraphicFramePr>
        <p:xfrm>
          <a:off x="320646" y="258272"/>
          <a:ext cx="5232866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433">
                  <a:extLst>
                    <a:ext uri="{9D8B030D-6E8A-4147-A177-3AD203B41FA5}">
                      <a16:colId xmlns:a16="http://schemas.microsoft.com/office/drawing/2014/main" val="974767180"/>
                    </a:ext>
                  </a:extLst>
                </a:gridCol>
                <a:gridCol w="2616433">
                  <a:extLst>
                    <a:ext uri="{9D8B030D-6E8A-4147-A177-3AD203B41FA5}">
                      <a16:colId xmlns:a16="http://schemas.microsoft.com/office/drawing/2014/main" val="36754648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Trade balance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Exports (X) = Imports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929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Trade deficit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X &lt; M 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Countries such as the USA, UK and India import more than they export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447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0" dirty="0"/>
                        <a:t>Trade surplus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/>
                        <a:t>X &gt; M</a:t>
                      </a:r>
                    </a:p>
                    <a:p>
                      <a:r>
                        <a:rPr lang="en-GB" sz="1200" b="0" dirty="0"/>
                        <a:t>Countries such as China, Japan and German export more than they import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699833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6096000" y="258272"/>
            <a:ext cx="5539531" cy="25257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>
                <a:solidFill>
                  <a:schemeClr val="tx1"/>
                </a:solidFill>
              </a:rPr>
              <a:t>What is free trade?</a:t>
            </a:r>
          </a:p>
          <a:p>
            <a:r>
              <a:rPr lang="en-GB" sz="1200" dirty="0">
                <a:solidFill>
                  <a:schemeClr val="tx1"/>
                </a:solidFill>
              </a:rPr>
              <a:t>Free trade describes a situation when countries do not impose protectionist policies on one another’s imports/exports.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Protectionist policies are tariffs (taxes which make imported goods more expensive); quotas (a limit on the number of specific goods that can be imported into a country); subsidies (government support which reduces the costs of production for domestic firms so that they are more competitive and people choose domestic products instead of imports).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It is significant because it enables countries to specialise in producing certain goods. Therefore, they can produce a higher output and benefit from lower average costs. This is important for industries with high fixed costs. This benefits </a:t>
            </a:r>
            <a:r>
              <a:rPr lang="en-GB" sz="1200">
                <a:solidFill>
                  <a:schemeClr val="tx1"/>
                </a:solidFill>
              </a:rPr>
              <a:t>consumers too.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10E455-3B63-4F39-9E12-C553D7DD397D}"/>
              </a:ext>
            </a:extLst>
          </p:cNvPr>
          <p:cNvSpPr/>
          <p:nvPr/>
        </p:nvSpPr>
        <p:spPr>
          <a:xfrm>
            <a:off x="320646" y="2135481"/>
            <a:ext cx="3126298" cy="1938992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GB" sz="1200" dirty="0"/>
              <a:t>Your own economic knowledge for the 15 mark questions: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 had a trade deficit (X&lt;M) of £94bn in 2019.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 has a persistent trade deficit: it does not fluctuate with the business cycle.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 has a trade surplus in services but a (larger) trade deficit in goods.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The UK’s main trading partners are the USA, Germany, China, the Netherlands and France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192947" y="4429387"/>
            <a:ext cx="5360565" cy="2170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Advantages of free trade: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Cheaper prices (benefits consumers and producers)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Greater choice for consumers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Specialisation resulting from comparative advantage leads to increased welfare for both countries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Greater competition leads to efficiency gains in markets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Increases revenue and possibility of economies of scale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Producers have access to a larger (export) market to sell goods/services.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6274965" y="4439876"/>
            <a:ext cx="5360565" cy="2170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u="sng" dirty="0">
                <a:solidFill>
                  <a:schemeClr val="tx1"/>
                </a:solidFill>
              </a:rPr>
              <a:t>Disadvantages of free trade:</a:t>
            </a:r>
          </a:p>
          <a:p>
            <a:endParaRPr lang="en-GB" sz="1200" b="1" u="sng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Leads to dependency on other countries exports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Loss of domestic producer surplus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If firms are uncompetitive then this may result in a trade deficit and AD shifts left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If AD falls then this can lead to unemployment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Loss of tax revenue and increased Government spending on retraining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Cultural erosion</a:t>
            </a: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5247" y="3046831"/>
            <a:ext cx="1130285" cy="113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789" y="3048898"/>
            <a:ext cx="1390741" cy="105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410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Foster (BRI)</dc:creator>
  <cp:lastModifiedBy>D Ward (BRI)</cp:lastModifiedBy>
  <cp:revision>11</cp:revision>
  <dcterms:created xsi:type="dcterms:W3CDTF">2023-05-23T14:39:28Z</dcterms:created>
  <dcterms:modified xsi:type="dcterms:W3CDTF">2023-07-18T06:25:03Z</dcterms:modified>
</cp:coreProperties>
</file>