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0" d="100"/>
          <a:sy n="80" d="100"/>
        </p:scale>
        <p:origin x="120"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3A833-577B-42D2-802D-66205B46B0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21A95DB-3065-49EE-94CB-CA03F3434E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4EBE592-D077-4055-BABE-AFFB849FAE67}"/>
              </a:ext>
            </a:extLst>
          </p:cNvPr>
          <p:cNvSpPr>
            <a:spLocks noGrp="1"/>
          </p:cNvSpPr>
          <p:nvPr>
            <p:ph type="dt" sz="half" idx="10"/>
          </p:nvPr>
        </p:nvSpPr>
        <p:spPr/>
        <p:txBody>
          <a:bodyPr/>
          <a:lstStyle/>
          <a:p>
            <a:fld id="{69457205-9C7A-469B-9B3A-FD6001283253}" type="datetimeFigureOut">
              <a:rPr lang="en-GB" smtClean="0"/>
              <a:t>17/07/2023</a:t>
            </a:fld>
            <a:endParaRPr lang="en-GB"/>
          </a:p>
        </p:txBody>
      </p:sp>
      <p:sp>
        <p:nvSpPr>
          <p:cNvPr id="5" name="Footer Placeholder 4">
            <a:extLst>
              <a:ext uri="{FF2B5EF4-FFF2-40B4-BE49-F238E27FC236}">
                <a16:creationId xmlns:a16="http://schemas.microsoft.com/office/drawing/2014/main" id="{76125E90-CDEE-419A-ABE5-8F2DCF3772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47D441-E2C4-4BC7-A0BB-26115E8566CC}"/>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3540858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F4185-BAFF-4F3C-9E39-5D0F89D0030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7893E36-0C60-4719-84C4-DADC0F67901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3C485E-73F0-4AB2-B0B8-DCEB700D39DF}"/>
              </a:ext>
            </a:extLst>
          </p:cNvPr>
          <p:cNvSpPr>
            <a:spLocks noGrp="1"/>
          </p:cNvSpPr>
          <p:nvPr>
            <p:ph type="dt" sz="half" idx="10"/>
          </p:nvPr>
        </p:nvSpPr>
        <p:spPr/>
        <p:txBody>
          <a:bodyPr/>
          <a:lstStyle/>
          <a:p>
            <a:fld id="{69457205-9C7A-469B-9B3A-FD6001283253}" type="datetimeFigureOut">
              <a:rPr lang="en-GB" smtClean="0"/>
              <a:t>17/07/2023</a:t>
            </a:fld>
            <a:endParaRPr lang="en-GB"/>
          </a:p>
        </p:txBody>
      </p:sp>
      <p:sp>
        <p:nvSpPr>
          <p:cNvPr id="5" name="Footer Placeholder 4">
            <a:extLst>
              <a:ext uri="{FF2B5EF4-FFF2-40B4-BE49-F238E27FC236}">
                <a16:creationId xmlns:a16="http://schemas.microsoft.com/office/drawing/2014/main" id="{C653A172-241C-4ED7-AB10-29C174ABC1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58F181-CACC-4267-A69A-3489464D35E4}"/>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2871949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D76124-61F8-4216-BBDF-FA4BE59761D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959F58-9372-44F7-ACAC-020E3F51B26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3CE936-774D-47D3-A11C-08DBD62F695C}"/>
              </a:ext>
            </a:extLst>
          </p:cNvPr>
          <p:cNvSpPr>
            <a:spLocks noGrp="1"/>
          </p:cNvSpPr>
          <p:nvPr>
            <p:ph type="dt" sz="half" idx="10"/>
          </p:nvPr>
        </p:nvSpPr>
        <p:spPr/>
        <p:txBody>
          <a:bodyPr/>
          <a:lstStyle/>
          <a:p>
            <a:fld id="{69457205-9C7A-469B-9B3A-FD6001283253}" type="datetimeFigureOut">
              <a:rPr lang="en-GB" smtClean="0"/>
              <a:t>17/07/2023</a:t>
            </a:fld>
            <a:endParaRPr lang="en-GB"/>
          </a:p>
        </p:txBody>
      </p:sp>
      <p:sp>
        <p:nvSpPr>
          <p:cNvPr id="5" name="Footer Placeholder 4">
            <a:extLst>
              <a:ext uri="{FF2B5EF4-FFF2-40B4-BE49-F238E27FC236}">
                <a16:creationId xmlns:a16="http://schemas.microsoft.com/office/drawing/2014/main" id="{B95A1E1B-E39A-45AF-89D8-5610E31B6B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06DA21-407A-44BF-85D8-37A58E266220}"/>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3345158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94C3E-C22F-4F70-81CA-7B1BA4E10B6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8DBF4CD-90F8-49A1-8591-E17EEA9819A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138E4F-E441-44E6-ADC5-029E0549A072}"/>
              </a:ext>
            </a:extLst>
          </p:cNvPr>
          <p:cNvSpPr>
            <a:spLocks noGrp="1"/>
          </p:cNvSpPr>
          <p:nvPr>
            <p:ph type="dt" sz="half" idx="10"/>
          </p:nvPr>
        </p:nvSpPr>
        <p:spPr/>
        <p:txBody>
          <a:bodyPr/>
          <a:lstStyle/>
          <a:p>
            <a:fld id="{69457205-9C7A-469B-9B3A-FD6001283253}" type="datetimeFigureOut">
              <a:rPr lang="en-GB" smtClean="0"/>
              <a:t>17/07/2023</a:t>
            </a:fld>
            <a:endParaRPr lang="en-GB"/>
          </a:p>
        </p:txBody>
      </p:sp>
      <p:sp>
        <p:nvSpPr>
          <p:cNvPr id="5" name="Footer Placeholder 4">
            <a:extLst>
              <a:ext uri="{FF2B5EF4-FFF2-40B4-BE49-F238E27FC236}">
                <a16:creationId xmlns:a16="http://schemas.microsoft.com/office/drawing/2014/main" id="{A8491135-8689-4A53-B17C-827115E951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A5774B-124A-4995-8FA0-2644D8253DFD}"/>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547336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99B17-E9A4-4556-8A08-282D4B7D4F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8EFDE49-D038-4EB8-AABC-DF512B7AAA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2AD0E5-C6EC-40F3-B676-9EAF43B7B17B}"/>
              </a:ext>
            </a:extLst>
          </p:cNvPr>
          <p:cNvSpPr>
            <a:spLocks noGrp="1"/>
          </p:cNvSpPr>
          <p:nvPr>
            <p:ph type="dt" sz="half" idx="10"/>
          </p:nvPr>
        </p:nvSpPr>
        <p:spPr/>
        <p:txBody>
          <a:bodyPr/>
          <a:lstStyle/>
          <a:p>
            <a:fld id="{69457205-9C7A-469B-9B3A-FD6001283253}" type="datetimeFigureOut">
              <a:rPr lang="en-GB" smtClean="0"/>
              <a:t>17/07/2023</a:t>
            </a:fld>
            <a:endParaRPr lang="en-GB"/>
          </a:p>
        </p:txBody>
      </p:sp>
      <p:sp>
        <p:nvSpPr>
          <p:cNvPr id="5" name="Footer Placeholder 4">
            <a:extLst>
              <a:ext uri="{FF2B5EF4-FFF2-40B4-BE49-F238E27FC236}">
                <a16:creationId xmlns:a16="http://schemas.microsoft.com/office/drawing/2014/main" id="{4D6DD369-67AE-41F9-A012-5F25B38086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C80807-D926-4D16-A249-E40457251285}"/>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824534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1D88F-96F0-470E-A924-D46057CDA12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5FFC736-5376-40E8-B43C-DF9BFAA063A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708752B-2B64-460F-A63B-9880F3E3EF2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BC8453A-A8DF-498C-BED7-F257C6912A31}"/>
              </a:ext>
            </a:extLst>
          </p:cNvPr>
          <p:cNvSpPr>
            <a:spLocks noGrp="1"/>
          </p:cNvSpPr>
          <p:nvPr>
            <p:ph type="dt" sz="half" idx="10"/>
          </p:nvPr>
        </p:nvSpPr>
        <p:spPr/>
        <p:txBody>
          <a:bodyPr/>
          <a:lstStyle/>
          <a:p>
            <a:fld id="{69457205-9C7A-469B-9B3A-FD6001283253}" type="datetimeFigureOut">
              <a:rPr lang="en-GB" smtClean="0"/>
              <a:t>17/07/2023</a:t>
            </a:fld>
            <a:endParaRPr lang="en-GB"/>
          </a:p>
        </p:txBody>
      </p:sp>
      <p:sp>
        <p:nvSpPr>
          <p:cNvPr id="6" name="Footer Placeholder 5">
            <a:extLst>
              <a:ext uri="{FF2B5EF4-FFF2-40B4-BE49-F238E27FC236}">
                <a16:creationId xmlns:a16="http://schemas.microsoft.com/office/drawing/2014/main" id="{19AE57FF-A8D9-47C0-84DA-9DA710FAF5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C0E57F7-94FC-471E-B001-F1EA0568F99F}"/>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3259754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A39BC-7B3E-4EAA-85B7-F655F38B641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883DEDD-8BCE-40AB-91DF-01C9C1E7A2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461E68F-FA0C-4FEF-B220-F3D1AD24096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570C334-46CF-49C2-9B9F-044D9958D6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4AA981-8AAD-487D-9DB4-323545DDEE4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E1733C7-12B1-4DEC-91BF-31B68D1A4C8C}"/>
              </a:ext>
            </a:extLst>
          </p:cNvPr>
          <p:cNvSpPr>
            <a:spLocks noGrp="1"/>
          </p:cNvSpPr>
          <p:nvPr>
            <p:ph type="dt" sz="half" idx="10"/>
          </p:nvPr>
        </p:nvSpPr>
        <p:spPr/>
        <p:txBody>
          <a:bodyPr/>
          <a:lstStyle/>
          <a:p>
            <a:fld id="{69457205-9C7A-469B-9B3A-FD6001283253}" type="datetimeFigureOut">
              <a:rPr lang="en-GB" smtClean="0"/>
              <a:t>17/07/2023</a:t>
            </a:fld>
            <a:endParaRPr lang="en-GB"/>
          </a:p>
        </p:txBody>
      </p:sp>
      <p:sp>
        <p:nvSpPr>
          <p:cNvPr id="8" name="Footer Placeholder 7">
            <a:extLst>
              <a:ext uri="{FF2B5EF4-FFF2-40B4-BE49-F238E27FC236}">
                <a16:creationId xmlns:a16="http://schemas.microsoft.com/office/drawing/2014/main" id="{4949D389-62F4-4BA6-B621-5C6F209EA1D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843CFDB-4515-4561-AE92-72E35D6F0671}"/>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1738485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08746-EE91-4C41-96E9-436CE1EAD4C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4694B48-D1D8-4A21-92E1-5B50C4795EF6}"/>
              </a:ext>
            </a:extLst>
          </p:cNvPr>
          <p:cNvSpPr>
            <a:spLocks noGrp="1"/>
          </p:cNvSpPr>
          <p:nvPr>
            <p:ph type="dt" sz="half" idx="10"/>
          </p:nvPr>
        </p:nvSpPr>
        <p:spPr/>
        <p:txBody>
          <a:bodyPr/>
          <a:lstStyle/>
          <a:p>
            <a:fld id="{69457205-9C7A-469B-9B3A-FD6001283253}" type="datetimeFigureOut">
              <a:rPr lang="en-GB" smtClean="0"/>
              <a:t>17/07/2023</a:t>
            </a:fld>
            <a:endParaRPr lang="en-GB"/>
          </a:p>
        </p:txBody>
      </p:sp>
      <p:sp>
        <p:nvSpPr>
          <p:cNvPr id="4" name="Footer Placeholder 3">
            <a:extLst>
              <a:ext uri="{FF2B5EF4-FFF2-40B4-BE49-F238E27FC236}">
                <a16:creationId xmlns:a16="http://schemas.microsoft.com/office/drawing/2014/main" id="{BC1C5DC1-A0C4-4C7A-9E81-84F64245DA9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33EB147-B3D6-48E8-82B2-3C28CC696124}"/>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4001670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1CF69A-2204-4155-B219-CCDF31433282}"/>
              </a:ext>
            </a:extLst>
          </p:cNvPr>
          <p:cNvSpPr>
            <a:spLocks noGrp="1"/>
          </p:cNvSpPr>
          <p:nvPr>
            <p:ph type="dt" sz="half" idx="10"/>
          </p:nvPr>
        </p:nvSpPr>
        <p:spPr/>
        <p:txBody>
          <a:bodyPr/>
          <a:lstStyle/>
          <a:p>
            <a:fld id="{69457205-9C7A-469B-9B3A-FD6001283253}" type="datetimeFigureOut">
              <a:rPr lang="en-GB" smtClean="0"/>
              <a:t>17/07/2023</a:t>
            </a:fld>
            <a:endParaRPr lang="en-GB"/>
          </a:p>
        </p:txBody>
      </p:sp>
      <p:sp>
        <p:nvSpPr>
          <p:cNvPr id="3" name="Footer Placeholder 2">
            <a:extLst>
              <a:ext uri="{FF2B5EF4-FFF2-40B4-BE49-F238E27FC236}">
                <a16:creationId xmlns:a16="http://schemas.microsoft.com/office/drawing/2014/main" id="{E319F5C2-DE71-4681-81E2-A903B93D7B4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8F36D98-3F7C-4707-94BA-E016F83E4782}"/>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1433700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7DBB6-6FE2-45B1-A205-83AE204021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DB8D32B-2916-477D-AA59-02E88BDA91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C9AE347-94B1-4541-AD3A-6B3114D097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9916D8B-6465-4649-BFCA-6C7FCF452D21}"/>
              </a:ext>
            </a:extLst>
          </p:cNvPr>
          <p:cNvSpPr>
            <a:spLocks noGrp="1"/>
          </p:cNvSpPr>
          <p:nvPr>
            <p:ph type="dt" sz="half" idx="10"/>
          </p:nvPr>
        </p:nvSpPr>
        <p:spPr/>
        <p:txBody>
          <a:bodyPr/>
          <a:lstStyle/>
          <a:p>
            <a:fld id="{69457205-9C7A-469B-9B3A-FD6001283253}" type="datetimeFigureOut">
              <a:rPr lang="en-GB" smtClean="0"/>
              <a:t>17/07/2023</a:t>
            </a:fld>
            <a:endParaRPr lang="en-GB"/>
          </a:p>
        </p:txBody>
      </p:sp>
      <p:sp>
        <p:nvSpPr>
          <p:cNvPr id="6" name="Footer Placeholder 5">
            <a:extLst>
              <a:ext uri="{FF2B5EF4-FFF2-40B4-BE49-F238E27FC236}">
                <a16:creationId xmlns:a16="http://schemas.microsoft.com/office/drawing/2014/main" id="{E7867673-FD6E-47A6-8994-81E216F942A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F9DA7A-E6A7-4C70-9CD0-326D4C16FF0E}"/>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3541840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5E47F-0D37-4D63-B9E1-2E26A87A81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8EB53D6-6E39-4AA7-8535-E20D958575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BA9623E-F2A4-4AD8-9740-6FBFDCC9CB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23CAED5-3EE6-4D80-80F2-8C91A46399F2}"/>
              </a:ext>
            </a:extLst>
          </p:cNvPr>
          <p:cNvSpPr>
            <a:spLocks noGrp="1"/>
          </p:cNvSpPr>
          <p:nvPr>
            <p:ph type="dt" sz="half" idx="10"/>
          </p:nvPr>
        </p:nvSpPr>
        <p:spPr/>
        <p:txBody>
          <a:bodyPr/>
          <a:lstStyle/>
          <a:p>
            <a:fld id="{69457205-9C7A-469B-9B3A-FD6001283253}" type="datetimeFigureOut">
              <a:rPr lang="en-GB" smtClean="0"/>
              <a:t>17/07/2023</a:t>
            </a:fld>
            <a:endParaRPr lang="en-GB"/>
          </a:p>
        </p:txBody>
      </p:sp>
      <p:sp>
        <p:nvSpPr>
          <p:cNvPr id="6" name="Footer Placeholder 5">
            <a:extLst>
              <a:ext uri="{FF2B5EF4-FFF2-40B4-BE49-F238E27FC236}">
                <a16:creationId xmlns:a16="http://schemas.microsoft.com/office/drawing/2014/main" id="{9E229FF3-F45D-4D8F-87CE-256E0B7432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3C0B4A8-61AE-4326-9CDF-B51DC8334701}"/>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1178170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41C1C9-3EDD-43B2-9D5C-5C18BB229F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1F2DCCC-B9EB-4BA3-82EF-9169258615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F8B1C7B-6BC4-4F75-A56A-55A1A273F4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457205-9C7A-469B-9B3A-FD6001283253}" type="datetimeFigureOut">
              <a:rPr lang="en-GB" smtClean="0"/>
              <a:t>17/07/2023</a:t>
            </a:fld>
            <a:endParaRPr lang="en-GB"/>
          </a:p>
        </p:txBody>
      </p:sp>
      <p:sp>
        <p:nvSpPr>
          <p:cNvPr id="5" name="Footer Placeholder 4">
            <a:extLst>
              <a:ext uri="{FF2B5EF4-FFF2-40B4-BE49-F238E27FC236}">
                <a16:creationId xmlns:a16="http://schemas.microsoft.com/office/drawing/2014/main" id="{2CCEC3DF-19D5-4C33-B556-F78E439C58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97CA1D3-D271-4D09-9F80-4DBDC27BC6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9A58CF-A148-43B7-A3AB-086CCAACED96}" type="slidenum">
              <a:rPr lang="en-GB" smtClean="0"/>
              <a:t>‹#›</a:t>
            </a:fld>
            <a:endParaRPr lang="en-GB"/>
          </a:p>
        </p:txBody>
      </p:sp>
    </p:spTree>
    <p:extLst>
      <p:ext uri="{BB962C8B-B14F-4D97-AF65-F5344CB8AC3E}">
        <p14:creationId xmlns:p14="http://schemas.microsoft.com/office/powerpoint/2010/main" val="3263908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073C448C-B28D-41EA-96DB-47DE82562ECC}"/>
              </a:ext>
            </a:extLst>
          </p:cNvPr>
          <p:cNvSpPr/>
          <p:nvPr/>
        </p:nvSpPr>
        <p:spPr>
          <a:xfrm>
            <a:off x="4142100" y="544945"/>
            <a:ext cx="4160940" cy="34369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t>3.2.2.5 Balance of payments </a:t>
            </a:r>
          </a:p>
          <a:p>
            <a:endParaRPr lang="en-GB" sz="1200" dirty="0"/>
          </a:p>
          <a:p>
            <a:pPr marL="171450" indent="-171450">
              <a:buFont typeface="Arial" panose="020B0604020202020204" pitchFamily="34" charset="0"/>
              <a:buChar char="•"/>
            </a:pPr>
            <a:r>
              <a:rPr lang="en-GB" sz="1200" dirty="0"/>
              <a:t>Balance of trade and balance of payments</a:t>
            </a:r>
          </a:p>
          <a:p>
            <a:pPr marL="171450" indent="-171450">
              <a:buFont typeface="Arial" panose="020B0604020202020204" pitchFamily="34" charset="0"/>
              <a:buChar char="•"/>
            </a:pPr>
            <a:r>
              <a:rPr lang="en-GB" sz="1200" dirty="0"/>
              <a:t>Balance of payments surpluses and deficits on the current account </a:t>
            </a:r>
          </a:p>
          <a:p>
            <a:pPr marL="171450" indent="-171450">
              <a:buFont typeface="Arial" panose="020B0604020202020204" pitchFamily="34" charset="0"/>
              <a:buChar char="•"/>
            </a:pPr>
            <a:r>
              <a:rPr lang="en-GB" sz="1200" dirty="0"/>
              <a:t>How to perform simple calculations using current account balance of payments figures</a:t>
            </a:r>
          </a:p>
          <a:p>
            <a:pPr marL="171450" indent="-171450">
              <a:buFont typeface="Arial" panose="020B0604020202020204" pitchFamily="34" charset="0"/>
              <a:buChar char="•"/>
            </a:pPr>
            <a:r>
              <a:rPr lang="en-GB" sz="1200" dirty="0"/>
              <a:t>The meaning and significance of a balance of payments deficit and surplus on the current account </a:t>
            </a:r>
          </a:p>
          <a:p>
            <a:pPr marL="171450" indent="-171450">
              <a:buFont typeface="Arial" panose="020B0604020202020204" pitchFamily="34" charset="0"/>
              <a:buChar char="•"/>
            </a:pPr>
            <a:r>
              <a:rPr lang="en-GB" sz="1200" dirty="0"/>
              <a:t>The reasons for a balance of payments deficit or surplus on the current account</a:t>
            </a:r>
          </a:p>
          <a:p>
            <a:pPr marL="171450" indent="-171450">
              <a:buFont typeface="Arial" panose="020B0604020202020204" pitchFamily="34" charset="0"/>
              <a:buChar char="•"/>
            </a:pPr>
            <a:r>
              <a:rPr lang="en-GB" sz="1200" dirty="0"/>
              <a:t>Government policies to influence the balance of payments </a:t>
            </a:r>
          </a:p>
          <a:p>
            <a:endParaRPr lang="en-GB" sz="1200" dirty="0"/>
          </a:p>
          <a:p>
            <a:r>
              <a:rPr lang="en-GB" sz="1200" b="1" dirty="0"/>
              <a:t>Appears in Paper 2 - Macroeconomics</a:t>
            </a:r>
          </a:p>
        </p:txBody>
      </p:sp>
      <p:sp>
        <p:nvSpPr>
          <p:cNvPr id="7" name="Rectangle 6">
            <a:extLst>
              <a:ext uri="{FF2B5EF4-FFF2-40B4-BE49-F238E27FC236}">
                <a16:creationId xmlns:a16="http://schemas.microsoft.com/office/drawing/2014/main" id="{EBD6C4EC-43B3-49C6-AD0E-714F12491141}"/>
              </a:ext>
            </a:extLst>
          </p:cNvPr>
          <p:cNvSpPr/>
          <p:nvPr/>
        </p:nvSpPr>
        <p:spPr>
          <a:xfrm>
            <a:off x="8404231" y="125268"/>
            <a:ext cx="3681115" cy="66542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Significance of a current account deficit:</a:t>
            </a:r>
          </a:p>
          <a:p>
            <a:endParaRPr lang="en-GB" sz="1200" b="1" u="sng" dirty="0">
              <a:solidFill>
                <a:schemeClr val="tx1"/>
              </a:solidFill>
            </a:endParaRPr>
          </a:p>
          <a:p>
            <a:r>
              <a:rPr lang="en-GB" sz="1200" b="1" dirty="0">
                <a:solidFill>
                  <a:schemeClr val="tx1"/>
                </a:solidFill>
              </a:rPr>
              <a:t>Deficit means imports are higher than exports</a:t>
            </a:r>
          </a:p>
          <a:p>
            <a:endParaRPr lang="en-GB" sz="1200" b="1" dirty="0">
              <a:solidFill>
                <a:schemeClr val="tx1"/>
              </a:solidFill>
            </a:endParaRPr>
          </a:p>
          <a:p>
            <a:pPr marL="171450" indent="-171450">
              <a:buFont typeface="Arial" panose="020B0604020202020204" pitchFamily="34" charset="0"/>
              <a:buChar char="•"/>
            </a:pPr>
            <a:r>
              <a:rPr lang="en-GB" sz="1200" dirty="0">
                <a:solidFill>
                  <a:schemeClr val="tx1"/>
                </a:solidFill>
              </a:rPr>
              <a:t>May show an economy is not as competitive as other countries if they import more than they export.  Firms in that country may not be as productive or may be producing poorer quality goods. </a:t>
            </a:r>
          </a:p>
          <a:p>
            <a:pPr marL="171450" indent="-171450">
              <a:buFont typeface="Arial" panose="020B0604020202020204" pitchFamily="34" charset="0"/>
              <a:buChar char="•"/>
            </a:pPr>
            <a:r>
              <a:rPr lang="en-GB" sz="1200" dirty="0">
                <a:solidFill>
                  <a:schemeClr val="tx1"/>
                </a:solidFill>
              </a:rPr>
              <a:t>May be due to exchange rates – SPICED. This does however lower import costs and signals that there is confidence in the economy as there is demand for our currency</a:t>
            </a:r>
          </a:p>
          <a:p>
            <a:pPr marL="171450" indent="-171450">
              <a:buFont typeface="Arial" panose="020B0604020202020204" pitchFamily="34" charset="0"/>
              <a:buChar char="•"/>
            </a:pPr>
            <a:r>
              <a:rPr lang="en-GB" sz="1200" dirty="0">
                <a:solidFill>
                  <a:schemeClr val="tx1"/>
                </a:solidFill>
              </a:rPr>
              <a:t>When the economy is doing well, we import more so it may be a positive indicator</a:t>
            </a:r>
          </a:p>
          <a:p>
            <a:pPr marL="171450" indent="-171450">
              <a:buFont typeface="Arial" panose="020B0604020202020204" pitchFamily="34" charset="0"/>
              <a:buChar char="•"/>
            </a:pPr>
            <a:r>
              <a:rPr lang="en-GB" sz="1200" dirty="0">
                <a:solidFill>
                  <a:schemeClr val="tx1"/>
                </a:solidFill>
              </a:rPr>
              <a:t> In the short term, a deficit might occur as raw materials are imported in order to manufacture them and add value, so that in the long term, exports increase.</a:t>
            </a:r>
          </a:p>
          <a:p>
            <a:pPr marL="171450" indent="-171450">
              <a:buFont typeface="Arial" panose="020B0604020202020204" pitchFamily="34" charset="0"/>
              <a:buChar char="•"/>
            </a:pPr>
            <a:r>
              <a:rPr lang="en-GB" sz="1200" dirty="0">
                <a:solidFill>
                  <a:schemeClr val="tx1"/>
                </a:solidFill>
              </a:rPr>
              <a:t>If a country has a deficit on the current account, then it has to be paid for via borrowing</a:t>
            </a:r>
          </a:p>
          <a:p>
            <a:pPr marL="171450" indent="-171450">
              <a:buFont typeface="Arial" panose="020B0604020202020204" pitchFamily="34" charset="0"/>
              <a:buChar char="•"/>
            </a:pPr>
            <a:r>
              <a:rPr lang="en-GB" sz="1200" dirty="0">
                <a:solidFill>
                  <a:schemeClr val="tx1"/>
                </a:solidFill>
              </a:rPr>
              <a:t>A deficit could be due to foreign firms setting up in a country and sending profits back as primary income transfers.  Foreign investment will often bring jobs and increase growth for an economy and can increase competition within the country which can lead to lower prices and more choice for consumers. </a:t>
            </a:r>
          </a:p>
          <a:p>
            <a:pPr marL="171450" indent="-171450">
              <a:buFont typeface="Arial" panose="020B0604020202020204" pitchFamily="34" charset="0"/>
              <a:buChar char="•"/>
            </a:pPr>
            <a:r>
              <a:rPr lang="en-GB" sz="1200" dirty="0">
                <a:solidFill>
                  <a:schemeClr val="tx1"/>
                </a:solidFill>
              </a:rPr>
              <a:t>Theoretically, a deficit should weaken the exchange rate as there is excess supply of that currency on foreign exchange markets (WPIDEC) because our currency has to be sold to pay for imports so our exports become cheaper so may increase export sales.</a:t>
            </a:r>
          </a:p>
        </p:txBody>
      </p:sp>
      <p:sp>
        <p:nvSpPr>
          <p:cNvPr id="11" name="Rectangle 10">
            <a:extLst>
              <a:ext uri="{FF2B5EF4-FFF2-40B4-BE49-F238E27FC236}">
                <a16:creationId xmlns:a16="http://schemas.microsoft.com/office/drawing/2014/main" id="{8F760660-5660-4080-9675-1CD830E53A11}"/>
              </a:ext>
            </a:extLst>
          </p:cNvPr>
          <p:cNvSpPr/>
          <p:nvPr/>
        </p:nvSpPr>
        <p:spPr>
          <a:xfrm>
            <a:off x="359794" y="3254333"/>
            <a:ext cx="3681115" cy="15635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The Current Account:</a:t>
            </a:r>
          </a:p>
          <a:p>
            <a:r>
              <a:rPr lang="en-GB" sz="1200" dirty="0">
                <a:solidFill>
                  <a:schemeClr val="tx1"/>
                </a:solidFill>
              </a:rPr>
              <a:t>The current account comprises:</a:t>
            </a:r>
          </a:p>
          <a:p>
            <a:pPr marL="171450" indent="-171450">
              <a:buFont typeface="Arial" panose="020B0604020202020204" pitchFamily="34" charset="0"/>
              <a:buChar char="•"/>
            </a:pPr>
            <a:r>
              <a:rPr lang="en-GB" sz="1200" dirty="0">
                <a:solidFill>
                  <a:schemeClr val="tx1"/>
                </a:solidFill>
              </a:rPr>
              <a:t>Trade in goods</a:t>
            </a:r>
          </a:p>
          <a:p>
            <a:pPr marL="171450" indent="-171450">
              <a:buFont typeface="Arial" panose="020B0604020202020204" pitchFamily="34" charset="0"/>
              <a:buChar char="•"/>
            </a:pPr>
            <a:r>
              <a:rPr lang="en-GB" sz="1200" dirty="0">
                <a:solidFill>
                  <a:schemeClr val="tx1"/>
                </a:solidFill>
              </a:rPr>
              <a:t>Trade in services</a:t>
            </a:r>
          </a:p>
          <a:p>
            <a:pPr marL="171450" indent="-171450">
              <a:buFont typeface="Arial" panose="020B0604020202020204" pitchFamily="34" charset="0"/>
              <a:buChar char="•"/>
            </a:pPr>
            <a:r>
              <a:rPr lang="en-GB" sz="1200" dirty="0">
                <a:solidFill>
                  <a:schemeClr val="tx1"/>
                </a:solidFill>
              </a:rPr>
              <a:t>Primary income – investment incomes that include profit, dividends and interest</a:t>
            </a:r>
          </a:p>
          <a:p>
            <a:pPr marL="171450" indent="-171450">
              <a:buFont typeface="Arial" panose="020B0604020202020204" pitchFamily="34" charset="0"/>
              <a:buChar char="•"/>
            </a:pPr>
            <a:r>
              <a:rPr lang="en-GB" sz="1200" dirty="0">
                <a:solidFill>
                  <a:schemeClr val="tx1"/>
                </a:solidFill>
              </a:rPr>
              <a:t>Secondary income – transfer payments that include international aid</a:t>
            </a:r>
          </a:p>
        </p:txBody>
      </p:sp>
      <p:sp>
        <p:nvSpPr>
          <p:cNvPr id="12" name="Rectangle 11">
            <a:extLst>
              <a:ext uri="{FF2B5EF4-FFF2-40B4-BE49-F238E27FC236}">
                <a16:creationId xmlns:a16="http://schemas.microsoft.com/office/drawing/2014/main" id="{62848DD2-A801-40D8-A6BE-5383A7950B6F}"/>
              </a:ext>
            </a:extLst>
          </p:cNvPr>
          <p:cNvSpPr/>
          <p:nvPr/>
        </p:nvSpPr>
        <p:spPr>
          <a:xfrm>
            <a:off x="359794" y="4950296"/>
            <a:ext cx="5355206" cy="18291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How to calculate value of the current account:</a:t>
            </a:r>
          </a:p>
          <a:p>
            <a:r>
              <a:rPr lang="en-GB" sz="1200" dirty="0">
                <a:solidFill>
                  <a:schemeClr val="tx1"/>
                </a:solidFill>
              </a:rPr>
              <a:t>Trade in goods		£-135582m</a:t>
            </a:r>
          </a:p>
          <a:p>
            <a:r>
              <a:rPr lang="en-GB" sz="1200" dirty="0">
                <a:solidFill>
                  <a:schemeClr val="tx1"/>
                </a:solidFill>
              </a:rPr>
              <a:t>+ Trade in services	£106962m</a:t>
            </a:r>
          </a:p>
          <a:p>
            <a:r>
              <a:rPr lang="en-GB" sz="1200" dirty="0">
                <a:solidFill>
                  <a:schemeClr val="tx1"/>
                </a:solidFill>
              </a:rPr>
              <a:t>+ Primary income	£-33280m</a:t>
            </a:r>
          </a:p>
          <a:p>
            <a:r>
              <a:rPr lang="en-GB" sz="1200" dirty="0">
                <a:solidFill>
                  <a:schemeClr val="tx1"/>
                </a:solidFill>
              </a:rPr>
              <a:t>+ Secondary income	£-20974m</a:t>
            </a:r>
          </a:p>
          <a:p>
            <a:r>
              <a:rPr lang="en-GB" sz="1200" dirty="0">
                <a:solidFill>
                  <a:schemeClr val="tx1"/>
                </a:solidFill>
              </a:rPr>
              <a:t>= Current account balance	£-82874m</a:t>
            </a:r>
          </a:p>
          <a:p>
            <a:r>
              <a:rPr lang="en-GB" sz="1200" dirty="0">
                <a:solidFill>
                  <a:schemeClr val="tx1"/>
                </a:solidFill>
              </a:rPr>
              <a:t>So the country has a current account deficit</a:t>
            </a:r>
          </a:p>
          <a:p>
            <a:endParaRPr lang="en-GB" sz="1200" dirty="0">
              <a:solidFill>
                <a:schemeClr val="tx1"/>
              </a:solidFill>
            </a:endParaRPr>
          </a:p>
          <a:p>
            <a:r>
              <a:rPr lang="en-GB" sz="1200" dirty="0">
                <a:solidFill>
                  <a:schemeClr val="tx1"/>
                </a:solidFill>
              </a:rPr>
              <a:t>You may be given some of this data and have to rearrange the equation to find a missing figure e.g. value of secondary income</a:t>
            </a:r>
          </a:p>
        </p:txBody>
      </p:sp>
      <p:pic>
        <p:nvPicPr>
          <p:cNvPr id="1026" name="Picture 2" descr="A change to transport arrangements - Brinsworth Academy">
            <a:extLst>
              <a:ext uri="{FF2B5EF4-FFF2-40B4-BE49-F238E27FC236}">
                <a16:creationId xmlns:a16="http://schemas.microsoft.com/office/drawing/2014/main" id="{BC38D797-0DDE-4D6C-9CA1-8FE91D5BF9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7751" y="4055608"/>
            <a:ext cx="1130285" cy="113028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a:extLst>
              <a:ext uri="{FF2B5EF4-FFF2-40B4-BE49-F238E27FC236}">
                <a16:creationId xmlns:a16="http://schemas.microsoft.com/office/drawing/2014/main" id="{DE2E16DB-40D8-401B-86E1-AA84416A71F2}"/>
              </a:ext>
            </a:extLst>
          </p:cNvPr>
          <p:cNvPicPr>
            <a:picLocks noChangeAspect="1"/>
          </p:cNvPicPr>
          <p:nvPr/>
        </p:nvPicPr>
        <p:blipFill>
          <a:blip r:embed="rId3"/>
          <a:stretch>
            <a:fillRect/>
          </a:stretch>
        </p:blipFill>
        <p:spPr>
          <a:xfrm>
            <a:off x="6267524" y="5259643"/>
            <a:ext cx="1390741" cy="1053412"/>
          </a:xfrm>
          <a:prstGeom prst="rect">
            <a:avLst/>
          </a:prstGeom>
        </p:spPr>
      </p:pic>
      <p:sp>
        <p:nvSpPr>
          <p:cNvPr id="2" name="Rectangle 1">
            <a:extLst>
              <a:ext uri="{FF2B5EF4-FFF2-40B4-BE49-F238E27FC236}">
                <a16:creationId xmlns:a16="http://schemas.microsoft.com/office/drawing/2014/main" id="{4E0838ED-120E-452E-FB44-4ADFD541B4DD}"/>
              </a:ext>
            </a:extLst>
          </p:cNvPr>
          <p:cNvSpPr/>
          <p:nvPr/>
        </p:nvSpPr>
        <p:spPr>
          <a:xfrm>
            <a:off x="359794" y="276133"/>
            <a:ext cx="3681115" cy="28457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What is the Balance of Payments?</a:t>
            </a:r>
          </a:p>
          <a:p>
            <a:pPr algn="l"/>
            <a:r>
              <a:rPr lang="en-GB" sz="1200" b="1" dirty="0">
                <a:solidFill>
                  <a:schemeClr val="tx1"/>
                </a:solidFill>
              </a:rPr>
              <a:t>Balance of payments:</a:t>
            </a:r>
          </a:p>
          <a:p>
            <a:pPr algn="l"/>
            <a:r>
              <a:rPr lang="en-GB" sz="1200" dirty="0">
                <a:solidFill>
                  <a:schemeClr val="tx1"/>
                </a:solidFill>
              </a:rPr>
              <a:t>A record of all financial transactions between the UK and the rest of the world.</a:t>
            </a:r>
          </a:p>
          <a:p>
            <a:pPr algn="l"/>
            <a:r>
              <a:rPr lang="en-GB" sz="1200" b="1" dirty="0">
                <a:solidFill>
                  <a:schemeClr val="tx1"/>
                </a:solidFill>
              </a:rPr>
              <a:t>Balance of payments (current account) deficit:</a:t>
            </a:r>
          </a:p>
          <a:p>
            <a:pPr algn="l"/>
            <a:r>
              <a:rPr lang="en-GB" sz="1200" dirty="0">
                <a:solidFill>
                  <a:schemeClr val="tx1"/>
                </a:solidFill>
              </a:rPr>
              <a:t>When the value of the UK’s exports of goods and services are less than the value of imported goods and services. X &gt; M.</a:t>
            </a:r>
          </a:p>
          <a:p>
            <a:pPr algn="l"/>
            <a:r>
              <a:rPr lang="en-GB" sz="1200" b="1" dirty="0">
                <a:solidFill>
                  <a:schemeClr val="tx1"/>
                </a:solidFill>
              </a:rPr>
              <a:t>Balance of payments (current account) surplus:</a:t>
            </a:r>
          </a:p>
          <a:p>
            <a:pPr algn="l"/>
            <a:r>
              <a:rPr lang="en-GB" sz="1200" dirty="0">
                <a:solidFill>
                  <a:schemeClr val="tx1"/>
                </a:solidFill>
              </a:rPr>
              <a:t>When the UK’s exports of goods and services are greater than the values of imported goods and services. X &gt; M.</a:t>
            </a:r>
          </a:p>
          <a:p>
            <a:pPr algn="l"/>
            <a:r>
              <a:rPr lang="en-GB" sz="1200" b="1" dirty="0">
                <a:solidFill>
                  <a:schemeClr val="tx1"/>
                </a:solidFill>
              </a:rPr>
              <a:t>Balance of trade:</a:t>
            </a:r>
          </a:p>
          <a:p>
            <a:pPr algn="l"/>
            <a:r>
              <a:rPr lang="en-GB" sz="1200" dirty="0">
                <a:solidFill>
                  <a:schemeClr val="tx1"/>
                </a:solidFill>
              </a:rPr>
              <a:t>The part of the current account that records the sales and purchase of physical items between the UK and the rest of the </a:t>
            </a:r>
            <a:r>
              <a:rPr lang="en-GB" sz="1200" b="0" i="0" dirty="0">
                <a:solidFill>
                  <a:srgbClr val="4B4B4B"/>
                </a:solidFill>
                <a:effectLst/>
                <a:latin typeface="Verdana" panose="020B0604030504040204" pitchFamily="34" charset="0"/>
              </a:rPr>
              <a:t>world.</a:t>
            </a:r>
          </a:p>
        </p:txBody>
      </p:sp>
    </p:spTree>
    <p:extLst>
      <p:ext uri="{BB962C8B-B14F-4D97-AF65-F5344CB8AC3E}">
        <p14:creationId xmlns:p14="http://schemas.microsoft.com/office/powerpoint/2010/main" val="10584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BD6C4EC-43B3-49C6-AD0E-714F12491141}"/>
              </a:ext>
            </a:extLst>
          </p:cNvPr>
          <p:cNvSpPr/>
          <p:nvPr/>
        </p:nvSpPr>
        <p:spPr>
          <a:xfrm>
            <a:off x="8404231" y="273050"/>
            <a:ext cx="3681115" cy="47053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latin typeface="Calibri" panose="020F0502020204030204" pitchFamily="34" charset="0"/>
              </a:rPr>
              <a:t>Policies to tackle balance of payments position</a:t>
            </a:r>
            <a:endParaRPr lang="en-GB" sz="1200" u="sng" dirty="0">
              <a:solidFill>
                <a:schemeClr val="tx1"/>
              </a:solidFill>
              <a:latin typeface="Calibri" panose="020F0502020204030204" pitchFamily="34" charset="0"/>
            </a:endParaRPr>
          </a:p>
          <a:p>
            <a:endParaRPr lang="en-GB" sz="1200" b="1" dirty="0">
              <a:solidFill>
                <a:srgbClr val="FF0000"/>
              </a:solidFill>
              <a:latin typeface="Calibri" panose="020F0502020204030204" pitchFamily="34" charset="0"/>
            </a:endParaRPr>
          </a:p>
          <a:p>
            <a:pPr algn="l" rtl="0" fontAlgn="base">
              <a:buFont typeface="Arial" panose="020B0604020202020204" pitchFamily="34" charset="0"/>
              <a:buChar char="•"/>
            </a:pPr>
            <a:r>
              <a:rPr lang="en-GB" sz="1200" b="0" i="0" u="none" strike="noStrike" dirty="0">
                <a:solidFill>
                  <a:srgbClr val="000000"/>
                </a:solidFill>
                <a:effectLst/>
                <a:latin typeface="Calibri" panose="020F0502020204030204" pitchFamily="34" charset="0"/>
              </a:rPr>
              <a:t>There are a variety of ways that the government can influence the balance of payments, including:</a:t>
            </a:r>
            <a:r>
              <a:rPr lang="en-US" sz="1200" b="0" i="0" dirty="0">
                <a:solidFill>
                  <a:srgbClr val="000000"/>
                </a:solidFill>
                <a:effectLst/>
                <a:latin typeface="Calibri" panose="020F0502020204030204" pitchFamily="34" charset="0"/>
              </a:rPr>
              <a:t>​</a:t>
            </a:r>
          </a:p>
          <a:p>
            <a:pPr algn="l" rtl="0" fontAlgn="base">
              <a:buFont typeface="Arial" panose="020B0604020202020204" pitchFamily="34" charset="0"/>
              <a:buChar char="•"/>
            </a:pPr>
            <a:endParaRPr lang="en-US" sz="12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200" b="1" i="0" u="none" strike="noStrike" dirty="0">
                <a:solidFill>
                  <a:srgbClr val="FF0000"/>
                </a:solidFill>
                <a:effectLst/>
                <a:latin typeface="Calibri" panose="020F0502020204030204" pitchFamily="34" charset="0"/>
              </a:rPr>
              <a:t>Controlling consumer spending</a:t>
            </a:r>
            <a:r>
              <a:rPr lang="en-GB" sz="1200" b="0" i="0" u="none" strike="noStrike" dirty="0">
                <a:solidFill>
                  <a:srgbClr val="000000"/>
                </a:solidFill>
                <a:effectLst/>
                <a:latin typeface="Calibri" panose="020F0502020204030204" pitchFamily="34" charset="0"/>
              </a:rPr>
              <a:t> - increasing income tax will mean consumers have less disposable income therefore leading to a reduction in the demand for imports</a:t>
            </a:r>
            <a:r>
              <a:rPr lang="en-US" sz="1200" b="0" i="0" dirty="0">
                <a:solidFill>
                  <a:srgbClr val="000000"/>
                </a:solidFill>
                <a:effectLst/>
                <a:latin typeface="Calibri" panose="020F0502020204030204" pitchFamily="34" charset="0"/>
              </a:rPr>
              <a:t>​</a:t>
            </a:r>
          </a:p>
          <a:p>
            <a:pPr algn="l" rtl="0" fontAlgn="base">
              <a:buFont typeface="Arial" panose="020B0604020202020204" pitchFamily="34" charset="0"/>
              <a:buChar char="•"/>
            </a:pPr>
            <a:endParaRPr lang="en-US" sz="12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sz="1200" b="1" i="0" u="none" strike="noStrike" dirty="0">
                <a:solidFill>
                  <a:srgbClr val="FF0000"/>
                </a:solidFill>
                <a:effectLst/>
                <a:latin typeface="Calibri" panose="020F0502020204030204" pitchFamily="34" charset="0"/>
              </a:rPr>
              <a:t>Investing in the supply-side </a:t>
            </a:r>
            <a:r>
              <a:rPr lang="en-GB" sz="1200" b="0" i="0" u="none" strike="noStrike" dirty="0">
                <a:solidFill>
                  <a:srgbClr val="000000"/>
                </a:solidFill>
                <a:effectLst/>
                <a:latin typeface="Calibri" panose="020F0502020204030204" pitchFamily="34" charset="0"/>
              </a:rPr>
              <a:t>of the economy should improve the productivity of UK firms </a:t>
            </a:r>
            <a:r>
              <a:rPr lang="en-GB" sz="1200" dirty="0">
                <a:solidFill>
                  <a:srgbClr val="000000"/>
                </a:solidFill>
                <a:latin typeface="Calibri" panose="020F0502020204030204" pitchFamily="34" charset="0"/>
              </a:rPr>
              <a:t>in terms of quality and price competitiveness</a:t>
            </a:r>
            <a:r>
              <a:rPr lang="en-US" sz="1200" dirty="0">
                <a:solidFill>
                  <a:srgbClr val="000000"/>
                </a:solidFill>
                <a:latin typeface="Calibri" panose="020F0502020204030204" pitchFamily="34" charset="0"/>
              </a:rPr>
              <a:t>​.  This should mean UK firms export more</a:t>
            </a:r>
          </a:p>
          <a:p>
            <a:pPr algn="l" rtl="0" fontAlgn="base">
              <a:buFont typeface="Arial" panose="020B0604020202020204" pitchFamily="34" charset="0"/>
              <a:buChar char="•"/>
            </a:pPr>
            <a:r>
              <a:rPr lang="en-US" sz="1200" dirty="0">
                <a:solidFill>
                  <a:srgbClr val="000000"/>
                </a:solidFill>
                <a:latin typeface="Calibri" panose="020F0502020204030204" pitchFamily="34" charset="0"/>
              </a:rPr>
              <a:t>Remember supply side policies include: lower income tax and corporation tax, reduced trade union power, deregulation and </a:t>
            </a:r>
            <a:r>
              <a:rPr lang="en-US" sz="1200" dirty="0" err="1">
                <a:solidFill>
                  <a:srgbClr val="000000"/>
                </a:solidFill>
                <a:latin typeface="Calibri" panose="020F0502020204030204" pitchFamily="34" charset="0"/>
              </a:rPr>
              <a:t>privatisation</a:t>
            </a:r>
            <a:r>
              <a:rPr lang="en-US" sz="1200" dirty="0">
                <a:solidFill>
                  <a:srgbClr val="000000"/>
                </a:solidFill>
                <a:latin typeface="Calibri" panose="020F0502020204030204" pitchFamily="34" charset="0"/>
              </a:rPr>
              <a:t>​</a:t>
            </a:r>
          </a:p>
          <a:p>
            <a:pPr algn="l" rtl="0" fontAlgn="base">
              <a:buFont typeface="Arial" panose="020B0604020202020204" pitchFamily="34" charset="0"/>
              <a:buChar char="•"/>
            </a:pPr>
            <a:endParaRPr lang="en-US" sz="1200" dirty="0">
              <a:solidFill>
                <a:srgbClr val="000000"/>
              </a:solidFill>
              <a:latin typeface="Calibri" panose="020F0502020204030204" pitchFamily="34" charset="0"/>
            </a:endParaRPr>
          </a:p>
          <a:p>
            <a:pPr algn="l" rtl="0" fontAlgn="base">
              <a:buFont typeface="Arial" panose="020B0604020202020204" pitchFamily="34" charset="0"/>
              <a:buChar char="•"/>
            </a:pPr>
            <a:r>
              <a:rPr lang="en-GB" sz="1200" b="1" i="0" u="none" strike="noStrike" dirty="0">
                <a:solidFill>
                  <a:srgbClr val="FF0000"/>
                </a:solidFill>
                <a:effectLst/>
                <a:latin typeface="Calibri" panose="020F0502020204030204" pitchFamily="34" charset="0"/>
              </a:rPr>
              <a:t>Depreciation of the exchange rate</a:t>
            </a:r>
            <a:r>
              <a:rPr lang="en-GB" sz="1200" b="0" i="0" u="none" strike="noStrike" dirty="0">
                <a:solidFill>
                  <a:srgbClr val="000000"/>
                </a:solidFill>
                <a:effectLst/>
                <a:latin typeface="Calibri" panose="020F0502020204030204" pitchFamily="34" charset="0"/>
              </a:rPr>
              <a:t> - lowering interest rates means there is less demand for our currency so exports become cheaper, boosting export sales</a:t>
            </a:r>
            <a:endParaRPr lang="en-US" sz="1200" dirty="0">
              <a:solidFill>
                <a:schemeClr val="tx1"/>
              </a:solidFill>
              <a:latin typeface="Calibri" panose="020F0502020204030204" pitchFamily="34" charset="0"/>
            </a:endParaRPr>
          </a:p>
        </p:txBody>
      </p:sp>
      <p:pic>
        <p:nvPicPr>
          <p:cNvPr id="1026" name="Picture 2" descr="A change to transport arrangements - Brinsworth Academy">
            <a:extLst>
              <a:ext uri="{FF2B5EF4-FFF2-40B4-BE49-F238E27FC236}">
                <a16:creationId xmlns:a16="http://schemas.microsoft.com/office/drawing/2014/main" id="{BC38D797-0DDE-4D6C-9CA1-8FE91D5BF9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3532" y="5229463"/>
            <a:ext cx="1130285" cy="113028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a:extLst>
              <a:ext uri="{FF2B5EF4-FFF2-40B4-BE49-F238E27FC236}">
                <a16:creationId xmlns:a16="http://schemas.microsoft.com/office/drawing/2014/main" id="{DE2E16DB-40D8-401B-86E1-AA84416A71F2}"/>
              </a:ext>
            </a:extLst>
          </p:cNvPr>
          <p:cNvPicPr>
            <a:picLocks noChangeAspect="1"/>
          </p:cNvPicPr>
          <p:nvPr/>
        </p:nvPicPr>
        <p:blipFill>
          <a:blip r:embed="rId3"/>
          <a:stretch>
            <a:fillRect/>
          </a:stretch>
        </p:blipFill>
        <p:spPr>
          <a:xfrm>
            <a:off x="5441225" y="32736"/>
            <a:ext cx="1390741" cy="1053412"/>
          </a:xfrm>
          <a:prstGeom prst="rect">
            <a:avLst/>
          </a:prstGeom>
        </p:spPr>
      </p:pic>
      <p:sp>
        <p:nvSpPr>
          <p:cNvPr id="3" name="Rectangle 2">
            <a:extLst>
              <a:ext uri="{FF2B5EF4-FFF2-40B4-BE49-F238E27FC236}">
                <a16:creationId xmlns:a16="http://schemas.microsoft.com/office/drawing/2014/main" id="{D146EBC2-AC86-379A-F7E6-9B08432AC889}"/>
              </a:ext>
            </a:extLst>
          </p:cNvPr>
          <p:cNvSpPr/>
          <p:nvPr/>
        </p:nvSpPr>
        <p:spPr>
          <a:xfrm>
            <a:off x="3269672" y="5216146"/>
            <a:ext cx="7762727" cy="151658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dirty="0">
                <a:solidFill>
                  <a:schemeClr val="tx1"/>
                </a:solidFill>
              </a:rPr>
              <a:t>Economics knowledge for the 15 mark response:</a:t>
            </a:r>
          </a:p>
          <a:p>
            <a:endParaRPr lang="en-GB" sz="1200" dirty="0">
              <a:solidFill>
                <a:srgbClr val="000000"/>
              </a:solidFill>
              <a:latin typeface="Calibri" panose="020F0502020204030204" pitchFamily="34" charset="0"/>
            </a:endParaRPr>
          </a:p>
          <a:p>
            <a:pPr algn="l" rtl="0" fontAlgn="base"/>
            <a:r>
              <a:rPr lang="en-GB" sz="1200" dirty="0">
                <a:solidFill>
                  <a:srgbClr val="000000"/>
                </a:solidFill>
                <a:latin typeface="Calibri" panose="020F0502020204030204" pitchFamily="34" charset="0"/>
              </a:rPr>
              <a:t>The UK historically </a:t>
            </a:r>
            <a:r>
              <a:rPr lang="en-GB" sz="1200">
                <a:solidFill>
                  <a:srgbClr val="000000"/>
                </a:solidFill>
                <a:latin typeface="Calibri" panose="020F0502020204030204" pitchFamily="34" charset="0"/>
              </a:rPr>
              <a:t>has had </a:t>
            </a:r>
            <a:r>
              <a:rPr lang="en-GB" sz="1200" dirty="0">
                <a:solidFill>
                  <a:srgbClr val="000000"/>
                </a:solidFill>
                <a:latin typeface="Calibri" panose="020F0502020204030204" pitchFamily="34" charset="0"/>
              </a:rPr>
              <a:t>a deficit in trade in goods as we import more goods than we export</a:t>
            </a:r>
          </a:p>
          <a:p>
            <a:pPr algn="l" rtl="0" fontAlgn="base"/>
            <a:endParaRPr lang="en-GB" sz="1200" dirty="0">
              <a:solidFill>
                <a:srgbClr val="000000"/>
              </a:solidFill>
              <a:latin typeface="Calibri" panose="020F0502020204030204" pitchFamily="34" charset="0"/>
            </a:endParaRPr>
          </a:p>
          <a:p>
            <a:pPr algn="l" rtl="0" fontAlgn="base"/>
            <a:r>
              <a:rPr lang="en-GB" sz="1200" dirty="0">
                <a:solidFill>
                  <a:srgbClr val="000000"/>
                </a:solidFill>
                <a:latin typeface="Calibri" panose="020F0502020204030204" pitchFamily="34" charset="0"/>
              </a:rPr>
              <a:t>The UK typically has a surplus in trade of services because we export financial and insurance services</a:t>
            </a:r>
          </a:p>
          <a:p>
            <a:pPr algn="l" rtl="0" fontAlgn="base"/>
            <a:endParaRPr lang="en-GB" sz="1200" dirty="0">
              <a:solidFill>
                <a:srgbClr val="000000"/>
              </a:solidFill>
              <a:latin typeface="Calibri" panose="020F0502020204030204" pitchFamily="34" charset="0"/>
            </a:endParaRPr>
          </a:p>
          <a:p>
            <a:pPr algn="l" rtl="0" fontAlgn="base"/>
            <a:r>
              <a:rPr lang="en-GB" sz="1200" dirty="0">
                <a:solidFill>
                  <a:srgbClr val="000000"/>
                </a:solidFill>
                <a:latin typeface="Calibri" panose="020F0502020204030204" pitchFamily="34" charset="0"/>
              </a:rPr>
              <a:t>Countries such as China and Germany have trade surpluses due to the strength of their manufacturing industries</a:t>
            </a:r>
          </a:p>
        </p:txBody>
      </p:sp>
      <p:sp>
        <p:nvSpPr>
          <p:cNvPr id="13" name="Rectangle 12">
            <a:extLst>
              <a:ext uri="{FF2B5EF4-FFF2-40B4-BE49-F238E27FC236}">
                <a16:creationId xmlns:a16="http://schemas.microsoft.com/office/drawing/2014/main" id="{BACAA7E3-E858-4A74-A11D-3E53F23B1A9B}"/>
              </a:ext>
            </a:extLst>
          </p:cNvPr>
          <p:cNvSpPr/>
          <p:nvPr/>
        </p:nvSpPr>
        <p:spPr>
          <a:xfrm>
            <a:off x="192946" y="125267"/>
            <a:ext cx="3811459" cy="470535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Significance of a current account surplus:</a:t>
            </a:r>
          </a:p>
          <a:p>
            <a:endParaRPr lang="en-GB" sz="1200" b="1" u="sng" dirty="0">
              <a:solidFill>
                <a:schemeClr val="tx1"/>
              </a:solidFill>
            </a:endParaRPr>
          </a:p>
          <a:p>
            <a:r>
              <a:rPr lang="en-GB" sz="1200" b="1" dirty="0">
                <a:solidFill>
                  <a:schemeClr val="tx1"/>
                </a:solidFill>
              </a:rPr>
              <a:t>Surplus means exports are higher than imports</a:t>
            </a:r>
          </a:p>
          <a:p>
            <a:pPr marL="171450" indent="-171450" fontAlgn="base">
              <a:buFont typeface="Arial" panose="020B0604020202020204" pitchFamily="34" charset="0"/>
              <a:buChar char="•"/>
            </a:pPr>
            <a:endParaRPr lang="en-GB" sz="1200" b="1" dirty="0">
              <a:solidFill>
                <a:schemeClr val="tx1"/>
              </a:solidFill>
              <a:latin typeface="Arial" panose="020B0604020202020204" pitchFamily="34" charset="0"/>
            </a:endParaRPr>
          </a:p>
          <a:p>
            <a:pPr marL="171450" indent="-171450" fontAlgn="base">
              <a:buFont typeface="Arial" panose="020B0604020202020204" pitchFamily="34" charset="0"/>
              <a:buChar char="•"/>
            </a:pPr>
            <a:r>
              <a:rPr lang="en-GB" sz="1200" dirty="0">
                <a:solidFill>
                  <a:schemeClr val="tx1"/>
                </a:solidFill>
              </a:rPr>
              <a:t>Shows that the country is extremely competitive as it is exporting more in value than it is importing in value. </a:t>
            </a:r>
          </a:p>
          <a:p>
            <a:pPr marL="171450" indent="-171450" fontAlgn="base">
              <a:buFont typeface="Arial" panose="020B0604020202020204" pitchFamily="34" charset="0"/>
              <a:buChar char="•"/>
            </a:pPr>
            <a:endParaRPr lang="en-GB" sz="1200" dirty="0">
              <a:solidFill>
                <a:schemeClr val="tx1"/>
              </a:solidFill>
            </a:endParaRPr>
          </a:p>
          <a:p>
            <a:pPr marL="171450" indent="-171450" fontAlgn="base">
              <a:buFont typeface="Arial" panose="020B0604020202020204" pitchFamily="34" charset="0"/>
              <a:buChar char="•"/>
            </a:pPr>
            <a:r>
              <a:rPr lang="en-GB" sz="1200" dirty="0">
                <a:solidFill>
                  <a:schemeClr val="tx1"/>
                </a:solidFill>
              </a:rPr>
              <a:t>Growth which comes from exporting more can lead to rising employment and all the other benefits growth brings.</a:t>
            </a:r>
          </a:p>
          <a:p>
            <a:pPr marL="171450" indent="-171450" fontAlgn="base">
              <a:buFont typeface="Arial" panose="020B0604020202020204" pitchFamily="34" charset="0"/>
              <a:buChar char="•"/>
            </a:pPr>
            <a:endParaRPr lang="en-GB" sz="1200" dirty="0">
              <a:solidFill>
                <a:schemeClr val="tx1"/>
              </a:solidFill>
            </a:endParaRPr>
          </a:p>
          <a:p>
            <a:pPr marL="171450" indent="-171450" fontAlgn="base">
              <a:buFont typeface="Arial" panose="020B0604020202020204" pitchFamily="34" charset="0"/>
              <a:buChar char="•"/>
            </a:pPr>
            <a:r>
              <a:rPr lang="en-GB" sz="1200" dirty="0">
                <a:solidFill>
                  <a:schemeClr val="tx1"/>
                </a:solidFill>
              </a:rPr>
              <a:t>A surplus may mean the country exports more so there may not be enough goods to meet domestic demand. This could lead to a rise in domestic prices which can reduce real living standards and increase inflation.</a:t>
            </a:r>
          </a:p>
          <a:p>
            <a:pPr marL="171450" indent="-171450" fontAlgn="base">
              <a:buFont typeface="Arial" panose="020B0604020202020204" pitchFamily="34" charset="0"/>
              <a:buChar char="•"/>
            </a:pPr>
            <a:endParaRPr lang="en-GB" sz="1200" dirty="0">
              <a:solidFill>
                <a:schemeClr val="tx1"/>
              </a:solidFill>
            </a:endParaRPr>
          </a:p>
          <a:p>
            <a:pPr marL="171450" indent="-171450" fontAlgn="base">
              <a:buFont typeface="Arial" panose="020B0604020202020204" pitchFamily="34" charset="0"/>
              <a:buChar char="•"/>
            </a:pPr>
            <a:r>
              <a:rPr lang="en-GB" sz="1200" dirty="0">
                <a:solidFill>
                  <a:schemeClr val="tx1"/>
                </a:solidFill>
              </a:rPr>
              <a:t>It could mean the economy is not as strong and people are choosing to save money and not buy imports – luxuries, foreign holidays etc</a:t>
            </a:r>
          </a:p>
          <a:p>
            <a:pPr marL="171450" indent="-171450" fontAlgn="base">
              <a:buFont typeface="Arial" panose="020B0604020202020204" pitchFamily="34" charset="0"/>
              <a:buChar char="•"/>
            </a:pPr>
            <a:endParaRPr lang="en-GB" sz="1200" dirty="0">
              <a:solidFill>
                <a:schemeClr val="tx1"/>
              </a:solidFill>
            </a:endParaRPr>
          </a:p>
          <a:p>
            <a:pPr marL="171450" indent="-171450" fontAlgn="base">
              <a:buFont typeface="Arial" panose="020B0604020202020204" pitchFamily="34" charset="0"/>
              <a:buChar char="•"/>
            </a:pPr>
            <a:r>
              <a:rPr lang="en-GB" sz="1200" dirty="0">
                <a:solidFill>
                  <a:schemeClr val="tx1"/>
                </a:solidFill>
              </a:rPr>
              <a:t>More exports means there is more demand for the currency leading to SPICED – imports will rise but may then harm export sales as exchange rates rise and exports become less price competitive</a:t>
            </a:r>
          </a:p>
          <a:p>
            <a:endParaRPr lang="en-GB" sz="1200" b="1" u="sng" dirty="0">
              <a:solidFill>
                <a:schemeClr val="tx1"/>
              </a:solidFill>
            </a:endParaRPr>
          </a:p>
        </p:txBody>
      </p:sp>
      <p:sp>
        <p:nvSpPr>
          <p:cNvPr id="5" name="Rectangle: Rounded Corners 4">
            <a:extLst>
              <a:ext uri="{FF2B5EF4-FFF2-40B4-BE49-F238E27FC236}">
                <a16:creationId xmlns:a16="http://schemas.microsoft.com/office/drawing/2014/main" id="{CB719FA2-180A-C1B0-22F8-85CA0A95037E}"/>
              </a:ext>
            </a:extLst>
          </p:cNvPr>
          <p:cNvSpPr/>
          <p:nvPr/>
        </p:nvSpPr>
        <p:spPr>
          <a:xfrm>
            <a:off x="4157001" y="1471676"/>
            <a:ext cx="4160940" cy="34369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t>3.2.2.5 Balance of payments </a:t>
            </a:r>
          </a:p>
          <a:p>
            <a:endParaRPr lang="en-GB" sz="1200" dirty="0"/>
          </a:p>
          <a:p>
            <a:pPr marL="171450" indent="-171450">
              <a:buFont typeface="Arial" panose="020B0604020202020204" pitchFamily="34" charset="0"/>
              <a:buChar char="•"/>
            </a:pPr>
            <a:r>
              <a:rPr lang="en-GB" sz="1200" dirty="0"/>
              <a:t>Balance of trade and balance of payments</a:t>
            </a:r>
          </a:p>
          <a:p>
            <a:pPr marL="171450" indent="-171450">
              <a:buFont typeface="Arial" panose="020B0604020202020204" pitchFamily="34" charset="0"/>
              <a:buChar char="•"/>
            </a:pPr>
            <a:r>
              <a:rPr lang="en-GB" sz="1200" dirty="0"/>
              <a:t>Balance of payments surpluses and deficits on the current account </a:t>
            </a:r>
          </a:p>
          <a:p>
            <a:pPr marL="171450" indent="-171450">
              <a:buFont typeface="Arial" panose="020B0604020202020204" pitchFamily="34" charset="0"/>
              <a:buChar char="•"/>
            </a:pPr>
            <a:r>
              <a:rPr lang="en-GB" sz="1200" dirty="0"/>
              <a:t>How to perform simple calculations using current account balance of payments figures</a:t>
            </a:r>
          </a:p>
          <a:p>
            <a:pPr marL="171450" indent="-171450">
              <a:buFont typeface="Arial" panose="020B0604020202020204" pitchFamily="34" charset="0"/>
              <a:buChar char="•"/>
            </a:pPr>
            <a:r>
              <a:rPr lang="en-GB" sz="1200" dirty="0"/>
              <a:t>The meaning and significance of a balance of payments deficit and surplus on the current account </a:t>
            </a:r>
          </a:p>
          <a:p>
            <a:pPr marL="171450" indent="-171450">
              <a:buFont typeface="Arial" panose="020B0604020202020204" pitchFamily="34" charset="0"/>
              <a:buChar char="•"/>
            </a:pPr>
            <a:r>
              <a:rPr lang="en-GB" sz="1200" dirty="0"/>
              <a:t>The reasons for a balance of payments deficit or surplus on the current account</a:t>
            </a:r>
          </a:p>
          <a:p>
            <a:pPr marL="171450" indent="-171450">
              <a:buFont typeface="Arial" panose="020B0604020202020204" pitchFamily="34" charset="0"/>
              <a:buChar char="•"/>
            </a:pPr>
            <a:r>
              <a:rPr lang="en-GB" sz="1200" dirty="0"/>
              <a:t>Government policies to influence the balance of payments </a:t>
            </a:r>
          </a:p>
          <a:p>
            <a:endParaRPr lang="en-GB" sz="1200" dirty="0"/>
          </a:p>
          <a:p>
            <a:r>
              <a:rPr lang="en-GB" sz="1200" b="1" dirty="0"/>
              <a:t>Appears in Paper 2 - Macroeconomics</a:t>
            </a:r>
          </a:p>
        </p:txBody>
      </p:sp>
    </p:spTree>
    <p:extLst>
      <p:ext uri="{BB962C8B-B14F-4D97-AF65-F5344CB8AC3E}">
        <p14:creationId xmlns:p14="http://schemas.microsoft.com/office/powerpoint/2010/main" val="38219545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02D57DA7742724A92483AA72EC72DBF" ma:contentTypeVersion="16" ma:contentTypeDescription="Create a new document." ma:contentTypeScope="" ma:versionID="bec966155ee6a15abd5b69263bc7274d">
  <xsd:schema xmlns:xsd="http://www.w3.org/2001/XMLSchema" xmlns:xs="http://www.w3.org/2001/XMLSchema" xmlns:p="http://schemas.microsoft.com/office/2006/metadata/properties" xmlns:ns3="30ca99cb-184a-4500-89ac-19b82e890a98" xmlns:ns4="01486b22-d2a3-4267-a70f-767b0303eeff" targetNamespace="http://schemas.microsoft.com/office/2006/metadata/properties" ma:root="true" ma:fieldsID="ca90bdf82df692cc602679318f967bfb" ns3:_="" ns4:_="">
    <xsd:import namespace="30ca99cb-184a-4500-89ac-19b82e890a98"/>
    <xsd:import namespace="01486b22-d2a3-4267-a70f-767b0303eeff"/>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LengthInSeconds" minOccurs="0"/>
                <xsd:element ref="ns4:SharedWithUsers" minOccurs="0"/>
                <xsd:element ref="ns4:SharedWithDetails" minOccurs="0"/>
                <xsd:element ref="ns4:SharingHintHash" minOccurs="0"/>
                <xsd:element ref="ns3:MediaServiceLocation" minOccurs="0"/>
                <xsd:element ref="ns3:MediaServiceOCR"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ca99cb-184a-4500-89ac-19b82e890a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486b22-d2a3-4267-a70f-767b0303eeff"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30ca99cb-184a-4500-89ac-19b82e890a98"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B0E081-8F8B-4C00-AB38-89E0C8DD96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ca99cb-184a-4500-89ac-19b82e890a98"/>
    <ds:schemaRef ds:uri="01486b22-d2a3-4267-a70f-767b0303eef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714391C-1D77-4DD8-BE75-1F20CF0BE517}">
  <ds:schemaRefs>
    <ds:schemaRef ds:uri="http://schemas.microsoft.com/office/2006/metadata/properties"/>
    <ds:schemaRef ds:uri="http://schemas.microsoft.com/office/2006/documentManagement/types"/>
    <ds:schemaRef ds:uri="http://www.w3.org/XML/1998/namespace"/>
    <ds:schemaRef ds:uri="http://schemas.openxmlformats.org/package/2006/metadata/core-properties"/>
    <ds:schemaRef ds:uri="http://purl.org/dc/terms/"/>
    <ds:schemaRef ds:uri="http://schemas.microsoft.com/office/infopath/2007/PartnerControls"/>
    <ds:schemaRef ds:uri="http://purl.org/dc/dcmitype/"/>
    <ds:schemaRef ds:uri="01486b22-d2a3-4267-a70f-767b0303eeff"/>
    <ds:schemaRef ds:uri="30ca99cb-184a-4500-89ac-19b82e890a98"/>
    <ds:schemaRef ds:uri="http://purl.org/dc/elements/1.1/"/>
  </ds:schemaRefs>
</ds:datastoreItem>
</file>

<file path=customXml/itemProps3.xml><?xml version="1.0" encoding="utf-8"?>
<ds:datastoreItem xmlns:ds="http://schemas.openxmlformats.org/officeDocument/2006/customXml" ds:itemID="{0028D193-55E5-4807-898D-E135AB96414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184</TotalTime>
  <Words>988</Words>
  <Application>Microsoft Office PowerPoint</Application>
  <PresentationFormat>Widescreen</PresentationFormat>
  <Paragraphs>85</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Verdana</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 Foster (BRI)</dc:creator>
  <cp:lastModifiedBy>D Ward (BRI)</cp:lastModifiedBy>
  <cp:revision>72</cp:revision>
  <dcterms:created xsi:type="dcterms:W3CDTF">2023-05-23T14:39:28Z</dcterms:created>
  <dcterms:modified xsi:type="dcterms:W3CDTF">2023-07-17T12:07:06Z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0x010100502D57DA7742724A92483AA72EC72DBF</vt:lpwstr>
  </property>
</Properties>
</file>