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9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22F"/>
    <a:srgbClr val="2C2781"/>
    <a:srgbClr val="F9B300"/>
    <a:srgbClr val="FAB500"/>
    <a:srgbClr val="828282"/>
    <a:srgbClr val="32A7DF"/>
    <a:srgbClr val="33A7DF"/>
    <a:srgbClr val="FAB4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7999" cy="46799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BB0DF98F-7A9D-4B2C-8AB0-D3E0A44DD3ED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A3E7758-0C75-4EAE-8F32-C41FBD507B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92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8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41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68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21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65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80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21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73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7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37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35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45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58.png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4.png"/><Relationship Id="rId11" Type="http://schemas.openxmlformats.org/officeDocument/2006/relationships/image" Target="../media/image470.png"/><Relationship Id="rId15" Type="http://schemas.openxmlformats.org/officeDocument/2006/relationships/image" Target="../media/image8.png"/><Relationship Id="rId10" Type="http://schemas.openxmlformats.org/officeDocument/2006/relationships/image" Target="../media/image57.png"/><Relationship Id="rId4" Type="http://schemas.openxmlformats.org/officeDocument/2006/relationships/image" Target="../media/image3.png"/><Relationship Id="rId9" Type="http://schemas.openxmlformats.org/officeDocument/2006/relationships/image" Target="../media/image450.pn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6734" y="3618699"/>
            <a:ext cx="2019044" cy="1346029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6056" y="3858963"/>
            <a:ext cx="1523623" cy="116776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92158" y="-18637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PYTHAGORAS AND TRIGONOMETRY</a:t>
            </a:r>
            <a:endParaRPr lang="en-US" sz="3600" b="0" cap="none" spc="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9670" y="69669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820" y="5152184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69670" y="5185691"/>
            <a:ext cx="2194558" cy="936436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9669" y="1200329"/>
            <a:ext cx="2795451" cy="388879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363226" y="5185690"/>
            <a:ext cx="1678993" cy="1557557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000" b="1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99321" y="1162113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6823" y="5169379"/>
            <a:ext cx="17121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200" dirty="0">
                <a:latin typeface="Calibri" panose="020F0502020204030204" pitchFamily="34" charset="0"/>
              </a:rPr>
              <a:t>Right angled triangle</a:t>
            </a:r>
          </a:p>
          <a:p>
            <a:pPr algn="ctr"/>
            <a:r>
              <a:rPr lang="en-GB" sz="1200" dirty="0">
                <a:latin typeface="Calibri" panose="020F0502020204030204" pitchFamily="34" charset="0"/>
              </a:rPr>
              <a:t>Hypotenuse</a:t>
            </a:r>
          </a:p>
          <a:p>
            <a:pPr algn="ctr"/>
            <a:r>
              <a:rPr lang="en-GB" sz="1200" dirty="0">
                <a:latin typeface="Calibri" panose="020F0502020204030204" pitchFamily="34" charset="0"/>
              </a:rPr>
              <a:t>Opposite</a:t>
            </a:r>
          </a:p>
          <a:p>
            <a:pPr algn="ctr"/>
            <a:r>
              <a:rPr lang="en-GB" sz="1200" dirty="0">
                <a:latin typeface="Calibri" panose="020F0502020204030204" pitchFamily="34" charset="0"/>
              </a:rPr>
              <a:t>Adjacent</a:t>
            </a:r>
          </a:p>
          <a:p>
            <a:pPr algn="ctr"/>
            <a:r>
              <a:rPr lang="en-GB" sz="1200" dirty="0">
                <a:latin typeface="Calibri" panose="020F0502020204030204" pitchFamily="34" charset="0"/>
              </a:rPr>
              <a:t>Sine</a:t>
            </a:r>
          </a:p>
          <a:p>
            <a:pPr algn="ctr"/>
            <a:r>
              <a:rPr lang="en-GB" sz="1200" dirty="0">
                <a:latin typeface="Calibri" panose="020F0502020204030204" pitchFamily="34" charset="0"/>
              </a:rPr>
              <a:t>Cosine</a:t>
            </a:r>
          </a:p>
          <a:p>
            <a:pPr algn="ctr"/>
            <a:r>
              <a:rPr lang="en-GB" sz="1200" dirty="0">
                <a:latin typeface="Calibri" panose="020F0502020204030204" pitchFamily="34" charset="0"/>
              </a:rPr>
              <a:t>Tangent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4957" y="1198274"/>
                <a:ext cx="2863672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b="1" dirty="0"/>
                  <a:t>Key Concepts</a:t>
                </a:r>
              </a:p>
              <a:p>
                <a:pPr algn="ctr"/>
                <a:endParaRPr lang="en-GB" sz="1200" b="1" dirty="0"/>
              </a:p>
              <a:p>
                <a:r>
                  <a:rPr lang="en-GB" sz="1200" dirty="0"/>
                  <a:t>Pythagoras’ theorem and basic trigonometry both work with </a:t>
                </a:r>
                <a:r>
                  <a:rPr lang="en-GB" sz="1200" b="1" dirty="0"/>
                  <a:t>right angled triangles.</a:t>
                </a:r>
              </a:p>
              <a:p>
                <a:pPr algn="ctr"/>
                <a:endParaRPr lang="en-GB" sz="1200" b="1" dirty="0"/>
              </a:p>
              <a:p>
                <a:r>
                  <a:rPr lang="en-GB" sz="1200" b="1" dirty="0"/>
                  <a:t>Pythagoras’ Theorem – </a:t>
                </a:r>
                <a:r>
                  <a:rPr lang="en-GB" sz="1200" dirty="0"/>
                  <a:t>used to find a missing length when two sides are known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GB" sz="1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GB" sz="1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  <a:p>
                <a:r>
                  <a:rPr lang="en-GB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 </a:t>
                </a:r>
                <a:r>
                  <a:rPr lang="en-GB" sz="1200" dirty="0">
                    <a:latin typeface="+mj-lt"/>
                    <a:cs typeface="Times New Roman" panose="02020603050405020304" pitchFamily="18" charset="0"/>
                  </a:rPr>
                  <a:t>is always the hypotenuse (the longest side)</a:t>
                </a:r>
              </a:p>
              <a:p>
                <a:endParaRPr lang="en-GB" sz="1200" i="1" dirty="0">
                  <a:latin typeface="+mj-lt"/>
                  <a:cs typeface="Times New Roman" panose="02020603050405020304" pitchFamily="18" charset="0"/>
                </a:endParaRPr>
              </a:p>
              <a:p>
                <a:r>
                  <a:rPr lang="en-GB" sz="1200" b="1" dirty="0">
                    <a:cs typeface="Times New Roman" panose="02020603050405020304" pitchFamily="18" charset="0"/>
                  </a:rPr>
                  <a:t>Basic trigonometry SOHCAHTOA – </a:t>
                </a:r>
                <a:r>
                  <a:rPr lang="en-GB" sz="1200" dirty="0">
                    <a:cs typeface="Times New Roman" panose="02020603050405020304" pitchFamily="18" charset="0"/>
                  </a:rPr>
                  <a:t>used to find a missing side or an angle</a:t>
                </a:r>
              </a:p>
              <a:p>
                <a:endParaRPr lang="en-GB" sz="1200" b="1" dirty="0">
                  <a:cs typeface="Times New Roman" panose="02020603050405020304" pitchFamily="18" charset="0"/>
                </a:endParaRPr>
              </a:p>
              <a:p>
                <a:endParaRPr lang="en-GB" sz="1200" b="1" dirty="0">
                  <a:cs typeface="Times New Roman" panose="02020603050405020304" pitchFamily="18" charset="0"/>
                </a:endParaRPr>
              </a:p>
              <a:p>
                <a:endParaRPr lang="en-GB" sz="1200" b="1" dirty="0">
                  <a:cs typeface="Times New Roman" panose="02020603050405020304" pitchFamily="18" charset="0"/>
                </a:endParaRPr>
              </a:p>
              <a:p>
                <a:endParaRPr lang="en-GB" sz="1200" b="1" dirty="0">
                  <a:cs typeface="Times New Roman" panose="02020603050405020304" pitchFamily="18" charset="0"/>
                </a:endParaRPr>
              </a:p>
              <a:p>
                <a:r>
                  <a:rPr lang="en-GB" sz="1200" dirty="0">
                    <a:cs typeface="Times New Roman" panose="02020603050405020304" pitchFamily="18" charset="0"/>
                  </a:rPr>
                  <a:t>When finding the missing angle we must press </a:t>
                </a:r>
                <a:r>
                  <a:rPr lang="en-GB" sz="1200" b="1" dirty="0">
                    <a:cs typeface="Times New Roman" panose="02020603050405020304" pitchFamily="18" charset="0"/>
                  </a:rPr>
                  <a:t>SHIFT</a:t>
                </a:r>
                <a:r>
                  <a:rPr lang="en-GB" sz="1200" dirty="0">
                    <a:cs typeface="Times New Roman" panose="02020603050405020304" pitchFamily="18" charset="0"/>
                  </a:rPr>
                  <a:t> on our calculators first.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57" y="1198274"/>
                <a:ext cx="2863672" cy="3785652"/>
              </a:xfrm>
              <a:prstGeom prst="rect">
                <a:avLst/>
              </a:prstGeom>
              <a:blipFill>
                <a:blip r:embed="rId6"/>
                <a:stretch>
                  <a:fillRect l="-213" t="-161" r="-213" b="-3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2928629" y="1199239"/>
            <a:ext cx="6907715" cy="3860732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9433" y="5593269"/>
            <a:ext cx="2124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33A7DF"/>
                </a:solidFill>
              </a:rPr>
              <a:t>498-499, 509-515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1950718" y="3813390"/>
            <a:ext cx="812553" cy="657089"/>
            <a:chOff x="171516" y="3821213"/>
            <a:chExt cx="812553" cy="657089"/>
          </a:xfrm>
        </p:grpSpPr>
        <p:sp>
          <p:nvSpPr>
            <p:cNvPr id="56" name="Isosceles Triangle 55"/>
            <p:cNvSpPr/>
            <p:nvPr/>
          </p:nvSpPr>
          <p:spPr>
            <a:xfrm>
              <a:off x="171516" y="3821213"/>
              <a:ext cx="812553" cy="657089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7" name="Straight Connector 56"/>
            <p:cNvCxnSpPr>
              <a:stCxn id="56" idx="1"/>
              <a:endCxn id="56" idx="5"/>
            </p:cNvCxnSpPr>
            <p:nvPr/>
          </p:nvCxnSpPr>
          <p:spPr>
            <a:xfrm>
              <a:off x="374654" y="4149758"/>
              <a:ext cx="4062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endCxn id="56" idx="3"/>
            </p:cNvCxnSpPr>
            <p:nvPr/>
          </p:nvCxnSpPr>
          <p:spPr>
            <a:xfrm>
              <a:off x="577792" y="4149757"/>
              <a:ext cx="1" cy="32854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171516" y="3821213"/>
            <a:ext cx="812553" cy="688621"/>
            <a:chOff x="171516" y="3821213"/>
            <a:chExt cx="812553" cy="688621"/>
          </a:xfrm>
        </p:grpSpPr>
        <p:grpSp>
          <p:nvGrpSpPr>
            <p:cNvPr id="30" name="Group 29"/>
            <p:cNvGrpSpPr/>
            <p:nvPr/>
          </p:nvGrpSpPr>
          <p:grpSpPr>
            <a:xfrm>
              <a:off x="171516" y="3821213"/>
              <a:ext cx="812553" cy="657089"/>
              <a:chOff x="171516" y="3821213"/>
              <a:chExt cx="812553" cy="657089"/>
            </a:xfrm>
          </p:grpSpPr>
          <p:sp>
            <p:nvSpPr>
              <p:cNvPr id="5" name="Isosceles Triangle 4"/>
              <p:cNvSpPr/>
              <p:nvPr/>
            </p:nvSpPr>
            <p:spPr>
              <a:xfrm>
                <a:off x="171516" y="3821213"/>
                <a:ext cx="812553" cy="657089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3" name="Straight Connector 12"/>
              <p:cNvCxnSpPr>
                <a:stCxn id="5" idx="1"/>
                <a:endCxn id="5" idx="5"/>
              </p:cNvCxnSpPr>
              <p:nvPr/>
            </p:nvCxnSpPr>
            <p:spPr>
              <a:xfrm>
                <a:off x="374654" y="4149758"/>
                <a:ext cx="4062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endCxn id="5" idx="3"/>
              </p:cNvCxnSpPr>
              <p:nvPr/>
            </p:nvCxnSpPr>
            <p:spPr>
              <a:xfrm>
                <a:off x="577792" y="4149757"/>
                <a:ext cx="1" cy="3285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/>
            <p:cNvSpPr txBox="1"/>
            <p:nvPr/>
          </p:nvSpPr>
          <p:spPr>
            <a:xfrm>
              <a:off x="292158" y="4140502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11263" y="3865428"/>
              <a:ext cx="31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54530" y="4140501"/>
              <a:ext cx="3159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H</a:t>
              </a: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2189347" y="3830957"/>
            <a:ext cx="31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352739" y="4112654"/>
            <a:ext cx="31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</a:t>
            </a:r>
          </a:p>
        </p:txBody>
      </p:sp>
      <p:grpSp>
        <p:nvGrpSpPr>
          <p:cNvPr id="102" name="Group 101"/>
          <p:cNvGrpSpPr/>
          <p:nvPr/>
        </p:nvGrpSpPr>
        <p:grpSpPr>
          <a:xfrm>
            <a:off x="1061117" y="3824980"/>
            <a:ext cx="812553" cy="691655"/>
            <a:chOff x="1061117" y="3824980"/>
            <a:chExt cx="812553" cy="691655"/>
          </a:xfrm>
        </p:grpSpPr>
        <p:grpSp>
          <p:nvGrpSpPr>
            <p:cNvPr id="47" name="Group 46"/>
            <p:cNvGrpSpPr/>
            <p:nvPr/>
          </p:nvGrpSpPr>
          <p:grpSpPr>
            <a:xfrm>
              <a:off x="1061117" y="3824980"/>
              <a:ext cx="812553" cy="657089"/>
              <a:chOff x="171516" y="3821213"/>
              <a:chExt cx="812553" cy="657089"/>
            </a:xfrm>
          </p:grpSpPr>
          <p:sp>
            <p:nvSpPr>
              <p:cNvPr id="51" name="Isosceles Triangle 50"/>
              <p:cNvSpPr/>
              <p:nvPr/>
            </p:nvSpPr>
            <p:spPr>
              <a:xfrm>
                <a:off x="171516" y="3821213"/>
                <a:ext cx="812553" cy="657089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2" name="Straight Connector 51"/>
              <p:cNvCxnSpPr>
                <a:stCxn id="51" idx="1"/>
                <a:endCxn id="51" idx="5"/>
              </p:cNvCxnSpPr>
              <p:nvPr/>
            </p:nvCxnSpPr>
            <p:spPr>
              <a:xfrm>
                <a:off x="374654" y="4149758"/>
                <a:ext cx="4062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endCxn id="51" idx="3"/>
              </p:cNvCxnSpPr>
              <p:nvPr/>
            </p:nvCxnSpPr>
            <p:spPr>
              <a:xfrm>
                <a:off x="577792" y="4149757"/>
                <a:ext cx="1" cy="3285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" name="TextBox 62"/>
            <p:cNvSpPr txBox="1"/>
            <p:nvPr/>
          </p:nvSpPr>
          <p:spPr>
            <a:xfrm>
              <a:off x="1438339" y="4145248"/>
              <a:ext cx="3159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H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303547" y="3845907"/>
              <a:ext cx="31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A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164976" y="4147303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C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2083047" y="412634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2429" y="1561748"/>
            <a:ext cx="1445872" cy="1032766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92138" y="2055980"/>
            <a:ext cx="1858536" cy="110670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3811231" y="1561748"/>
                <a:ext cx="1368516" cy="11898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  <a:p>
                <a:r>
                  <a:rPr lang="en-GB" sz="1400" b="0" dirty="0"/>
                  <a:t>         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400" dirty="0"/>
              </a:p>
              <a:p>
                <a:r>
                  <a:rPr lang="en-GB" sz="1400" dirty="0"/>
                  <a:t>   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rad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1400" dirty="0"/>
              </a:p>
              <a:p>
                <a:r>
                  <a:rPr lang="en-GB" sz="1400" b="0" dirty="0"/>
                  <a:t>            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1231" y="1561748"/>
                <a:ext cx="1368516" cy="118981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/>
            </p:nvSpPr>
            <p:spPr>
              <a:xfrm>
                <a:off x="2817140" y="3317032"/>
                <a:ext cx="1564659" cy="14052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  <a:p>
                <a:r>
                  <a:rPr lang="en-GB" sz="1400" b="0" dirty="0"/>
                  <a:t>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12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400" dirty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400" dirty="0"/>
              </a:p>
              <a:p>
                <a:r>
                  <a:rPr lang="en-GB" sz="1400" dirty="0"/>
                  <a:t>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80</m:t>
                    </m:r>
                  </m:oMath>
                </a14:m>
                <a:endParaRPr lang="en-GB" sz="1400" dirty="0"/>
              </a:p>
              <a:p>
                <a:r>
                  <a:rPr lang="en-GB" sz="1400" dirty="0"/>
                  <a:t>           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1400" b="0" i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e>
                    </m:rad>
                  </m:oMath>
                </a14:m>
                <a:endParaRPr lang="en-GB" sz="1400" dirty="0"/>
              </a:p>
              <a:p>
                <a:r>
                  <a:rPr lang="en-GB" sz="1400" b="0" dirty="0"/>
                  <a:t>            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1400" b="0" i="1" smtClean="0">
                        <a:latin typeface="Cambria Math" panose="02040503050406030204" pitchFamily="18" charset="0"/>
                      </a:rPr>
                      <m:t>=8.9</m:t>
                    </m:r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7140" y="3317032"/>
                <a:ext cx="1564659" cy="140525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TextBox 69"/>
          <p:cNvSpPr txBox="1"/>
          <p:nvPr/>
        </p:nvSpPr>
        <p:spPr>
          <a:xfrm>
            <a:off x="2936360" y="1322095"/>
            <a:ext cx="19993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Pythagoras’ Theorem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35115" y="1544201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095986" y="1994793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O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7590880" y="1287834"/>
            <a:ext cx="812553" cy="688621"/>
            <a:chOff x="171516" y="3821213"/>
            <a:chExt cx="812553" cy="688621"/>
          </a:xfrm>
        </p:grpSpPr>
        <p:grpSp>
          <p:nvGrpSpPr>
            <p:cNvPr id="75" name="Group 74"/>
            <p:cNvGrpSpPr/>
            <p:nvPr/>
          </p:nvGrpSpPr>
          <p:grpSpPr>
            <a:xfrm>
              <a:off x="171516" y="3821213"/>
              <a:ext cx="812553" cy="657089"/>
              <a:chOff x="171516" y="3821213"/>
              <a:chExt cx="812553" cy="657089"/>
            </a:xfrm>
          </p:grpSpPr>
          <p:sp>
            <p:nvSpPr>
              <p:cNvPr id="80" name="Isosceles Triangle 79"/>
              <p:cNvSpPr/>
              <p:nvPr/>
            </p:nvSpPr>
            <p:spPr>
              <a:xfrm>
                <a:off x="171516" y="3821213"/>
                <a:ext cx="812553" cy="657089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1" name="Straight Connector 80"/>
              <p:cNvCxnSpPr>
                <a:stCxn id="80" idx="1"/>
                <a:endCxn id="80" idx="5"/>
              </p:cNvCxnSpPr>
              <p:nvPr/>
            </p:nvCxnSpPr>
            <p:spPr>
              <a:xfrm>
                <a:off x="374654" y="4149758"/>
                <a:ext cx="4062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endCxn id="80" idx="3"/>
              </p:cNvCxnSpPr>
              <p:nvPr/>
            </p:nvCxnSpPr>
            <p:spPr>
              <a:xfrm>
                <a:off x="577792" y="4149757"/>
                <a:ext cx="1" cy="3285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TextBox 75"/>
            <p:cNvSpPr txBox="1"/>
            <p:nvPr/>
          </p:nvSpPr>
          <p:spPr>
            <a:xfrm>
              <a:off x="292158" y="4140502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11263" y="3865428"/>
              <a:ext cx="31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54530" y="4140501"/>
              <a:ext cx="3159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H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8484627" y="1273064"/>
            <a:ext cx="812553" cy="705453"/>
            <a:chOff x="8650029" y="1310336"/>
            <a:chExt cx="812553" cy="705453"/>
          </a:xfrm>
        </p:grpSpPr>
        <p:grpSp>
          <p:nvGrpSpPr>
            <p:cNvPr id="84" name="Group 83"/>
            <p:cNvGrpSpPr/>
            <p:nvPr/>
          </p:nvGrpSpPr>
          <p:grpSpPr>
            <a:xfrm>
              <a:off x="8650029" y="1310336"/>
              <a:ext cx="812553" cy="657089"/>
              <a:chOff x="171516" y="3821213"/>
              <a:chExt cx="812553" cy="657089"/>
            </a:xfrm>
          </p:grpSpPr>
          <p:sp>
            <p:nvSpPr>
              <p:cNvPr id="88" name="Isosceles Triangle 87"/>
              <p:cNvSpPr/>
              <p:nvPr/>
            </p:nvSpPr>
            <p:spPr>
              <a:xfrm>
                <a:off x="171516" y="3821213"/>
                <a:ext cx="812553" cy="657089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/>
              </a:p>
            </p:txBody>
          </p:sp>
          <p:cxnSp>
            <p:nvCxnSpPr>
              <p:cNvPr id="89" name="Straight Connector 88"/>
              <p:cNvCxnSpPr>
                <a:stCxn id="88" idx="1"/>
                <a:endCxn id="88" idx="5"/>
              </p:cNvCxnSpPr>
              <p:nvPr/>
            </p:nvCxnSpPr>
            <p:spPr>
              <a:xfrm>
                <a:off x="374654" y="4149758"/>
                <a:ext cx="4062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endCxn id="88" idx="3"/>
              </p:cNvCxnSpPr>
              <p:nvPr/>
            </p:nvCxnSpPr>
            <p:spPr>
              <a:xfrm>
                <a:off x="577792" y="4149757"/>
                <a:ext cx="1" cy="3285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/>
            <p:cNvSpPr txBox="1"/>
            <p:nvPr/>
          </p:nvSpPr>
          <p:spPr>
            <a:xfrm>
              <a:off x="8663855" y="1708012"/>
              <a:ext cx="482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1400" dirty="0" err="1"/>
                <a:t>Sin</a:t>
              </a:r>
              <a:r>
                <a:rPr lang="en-GB" sz="14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sz="14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8889776" y="1389387"/>
              <a:ext cx="313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400" dirty="0"/>
                <a:t>8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8990684" y="1700436"/>
              <a:ext cx="3957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400" dirty="0"/>
                <a:t>10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7641579" y="1937513"/>
                <a:ext cx="1400447" cy="11965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4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1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sz="14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sz="1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53.1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en-GB" sz="1400" b="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1579" y="1937513"/>
                <a:ext cx="1400447" cy="11965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TextBox 99"/>
          <p:cNvSpPr txBox="1"/>
          <p:nvPr/>
        </p:nvSpPr>
        <p:spPr>
          <a:xfrm>
            <a:off x="8858685" y="380240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669455" y="417173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</a:t>
            </a:r>
          </a:p>
        </p:txBody>
      </p:sp>
      <p:grpSp>
        <p:nvGrpSpPr>
          <p:cNvPr id="103" name="Group 102"/>
          <p:cNvGrpSpPr/>
          <p:nvPr/>
        </p:nvGrpSpPr>
        <p:grpSpPr>
          <a:xfrm>
            <a:off x="5935483" y="3143125"/>
            <a:ext cx="812553" cy="691655"/>
            <a:chOff x="1061117" y="3824980"/>
            <a:chExt cx="812553" cy="691655"/>
          </a:xfrm>
        </p:grpSpPr>
        <p:grpSp>
          <p:nvGrpSpPr>
            <p:cNvPr id="104" name="Group 103"/>
            <p:cNvGrpSpPr/>
            <p:nvPr/>
          </p:nvGrpSpPr>
          <p:grpSpPr>
            <a:xfrm>
              <a:off x="1061117" y="3824980"/>
              <a:ext cx="812553" cy="657089"/>
              <a:chOff x="171516" y="3821213"/>
              <a:chExt cx="812553" cy="657089"/>
            </a:xfrm>
          </p:grpSpPr>
          <p:sp>
            <p:nvSpPr>
              <p:cNvPr id="108" name="Isosceles Triangle 107"/>
              <p:cNvSpPr/>
              <p:nvPr/>
            </p:nvSpPr>
            <p:spPr>
              <a:xfrm>
                <a:off x="171516" y="3821213"/>
                <a:ext cx="812553" cy="657089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09" name="Straight Connector 108"/>
              <p:cNvCxnSpPr>
                <a:stCxn id="108" idx="1"/>
                <a:endCxn id="108" idx="5"/>
              </p:cNvCxnSpPr>
              <p:nvPr/>
            </p:nvCxnSpPr>
            <p:spPr>
              <a:xfrm>
                <a:off x="374654" y="4149758"/>
                <a:ext cx="4062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>
                <a:endCxn id="108" idx="3"/>
              </p:cNvCxnSpPr>
              <p:nvPr/>
            </p:nvCxnSpPr>
            <p:spPr>
              <a:xfrm>
                <a:off x="577792" y="4149757"/>
                <a:ext cx="1" cy="3285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TextBox 104"/>
            <p:cNvSpPr txBox="1"/>
            <p:nvPr/>
          </p:nvSpPr>
          <p:spPr>
            <a:xfrm>
              <a:off x="1438339" y="4145248"/>
              <a:ext cx="3159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H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1303547" y="3845907"/>
              <a:ext cx="31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A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1164976" y="4147303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C</a:t>
              </a: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6807585" y="3143125"/>
            <a:ext cx="833994" cy="712555"/>
            <a:chOff x="8628588" y="1310336"/>
            <a:chExt cx="833994" cy="712555"/>
          </a:xfrm>
        </p:grpSpPr>
        <p:grpSp>
          <p:nvGrpSpPr>
            <p:cNvPr id="120" name="Group 119"/>
            <p:cNvGrpSpPr/>
            <p:nvPr/>
          </p:nvGrpSpPr>
          <p:grpSpPr>
            <a:xfrm>
              <a:off x="8650029" y="1310336"/>
              <a:ext cx="812553" cy="657089"/>
              <a:chOff x="171516" y="3821213"/>
              <a:chExt cx="812553" cy="657089"/>
            </a:xfrm>
          </p:grpSpPr>
          <p:sp>
            <p:nvSpPr>
              <p:cNvPr id="124" name="Isosceles Triangle 123"/>
              <p:cNvSpPr/>
              <p:nvPr/>
            </p:nvSpPr>
            <p:spPr>
              <a:xfrm>
                <a:off x="171516" y="3821213"/>
                <a:ext cx="812553" cy="657089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/>
              </a:p>
            </p:txBody>
          </p:sp>
          <p:cxnSp>
            <p:nvCxnSpPr>
              <p:cNvPr id="125" name="Straight Connector 124"/>
              <p:cNvCxnSpPr>
                <a:stCxn id="124" idx="1"/>
                <a:endCxn id="124" idx="5"/>
              </p:cNvCxnSpPr>
              <p:nvPr/>
            </p:nvCxnSpPr>
            <p:spPr>
              <a:xfrm>
                <a:off x="374654" y="4149758"/>
                <a:ext cx="4062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>
                <a:endCxn id="124" idx="3"/>
              </p:cNvCxnSpPr>
              <p:nvPr/>
            </p:nvCxnSpPr>
            <p:spPr>
              <a:xfrm>
                <a:off x="577792" y="4149757"/>
                <a:ext cx="1" cy="3285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1" name="TextBox 120"/>
            <p:cNvSpPr txBox="1"/>
            <p:nvPr/>
          </p:nvSpPr>
          <p:spPr>
            <a:xfrm>
              <a:off x="8628588" y="1768975"/>
              <a:ext cx="51809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1050" dirty="0"/>
                <a:t>Cos48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8998392" y="1700595"/>
              <a:ext cx="3814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400" dirty="0"/>
                <a:t>38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8799071" y="1351871"/>
              <a:ext cx="3957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6095986" y="3936395"/>
                <a:ext cx="1446358" cy="8921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48</m:t>
                          </m:r>
                        </m:e>
                      </m:func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38</m:t>
                          </m:r>
                        </m:den>
                      </m:f>
                    </m:oMath>
                  </m:oMathPara>
                </a14:m>
                <a:endParaRPr lang="en-GB" sz="1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38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48</m:t>
                          </m:r>
                        </m:e>
                      </m:func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=25.4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GB" sz="1400" b="0" dirty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86" y="3936395"/>
                <a:ext cx="1446358" cy="89216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2" name="Picture 9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32270" y="5442603"/>
            <a:ext cx="1460456" cy="706672"/>
          </a:xfrm>
          <a:prstGeom prst="rect">
            <a:avLst/>
          </a:prstGeom>
        </p:spPr>
      </p:pic>
      <p:sp>
        <p:nvSpPr>
          <p:cNvPr id="93" name="Oval 92"/>
          <p:cNvSpPr/>
          <p:nvPr/>
        </p:nvSpPr>
        <p:spPr>
          <a:xfrm>
            <a:off x="5371753" y="5513305"/>
            <a:ext cx="300829" cy="33401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ounded Rectangle 93"/>
          <p:cNvSpPr/>
          <p:nvPr/>
        </p:nvSpPr>
        <p:spPr>
          <a:xfrm>
            <a:off x="4141217" y="5190848"/>
            <a:ext cx="5695127" cy="1320713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tx1"/>
                </a:solidFill>
              </a:rPr>
              <a:t>a)                   b)                         c)                                          d)     </a:t>
            </a:r>
          </a:p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 rot="10800000">
            <a:off x="4103015" y="6556233"/>
            <a:ext cx="5733329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ANSWERS: a) 8.06m    b)  5.94m   c)  55.15</a:t>
            </a:r>
            <a:r>
              <a:rPr lang="en-GB" sz="1100" baseline="30000" dirty="0"/>
              <a:t>o</a:t>
            </a:r>
            <a:r>
              <a:rPr lang="en-GB" sz="1100" dirty="0"/>
              <a:t>   </a:t>
            </a:r>
            <a:r>
              <a:rPr lang="en-GB" sz="1100"/>
              <a:t>d) 2.34cm </a:t>
            </a:r>
            <a:endParaRPr lang="en-GB" sz="1100" dirty="0"/>
          </a:p>
        </p:txBody>
      </p:sp>
      <p:sp>
        <p:nvSpPr>
          <p:cNvPr id="96" name="TextBox 95"/>
          <p:cNvSpPr txBox="1"/>
          <p:nvPr/>
        </p:nvSpPr>
        <p:spPr>
          <a:xfrm>
            <a:off x="4161633" y="5252504"/>
            <a:ext cx="56429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Find the value of </a:t>
            </a:r>
            <a:r>
              <a:rPr lang="en-GB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x.</a:t>
            </a:r>
            <a:endParaRPr lang="en-GB" sz="1400" dirty="0"/>
          </a:p>
        </p:txBody>
      </p:sp>
      <p:pic>
        <p:nvPicPr>
          <p:cNvPr id="97" name="Picture 9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95489" y="5495296"/>
            <a:ext cx="606593" cy="899431"/>
          </a:xfrm>
          <a:prstGeom prst="rect">
            <a:avLst/>
          </a:prstGeom>
        </p:spPr>
      </p:pic>
      <p:sp>
        <p:nvSpPr>
          <p:cNvPr id="98" name="Rectangle 97"/>
          <p:cNvSpPr/>
          <p:nvPr/>
        </p:nvSpPr>
        <p:spPr>
          <a:xfrm>
            <a:off x="4868092" y="5752564"/>
            <a:ext cx="329073" cy="141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ectangle 110"/>
          <p:cNvSpPr/>
          <p:nvPr/>
        </p:nvSpPr>
        <p:spPr>
          <a:xfrm>
            <a:off x="4815061" y="5677115"/>
            <a:ext cx="2872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/>
          </a:p>
        </p:txBody>
      </p:sp>
      <p:sp>
        <p:nvSpPr>
          <p:cNvPr id="112" name="Rectangle 111"/>
          <p:cNvSpPr/>
          <p:nvPr/>
        </p:nvSpPr>
        <p:spPr>
          <a:xfrm>
            <a:off x="6264462" y="5298796"/>
            <a:ext cx="326980" cy="196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3" name="Picture 11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 rot="19381831">
            <a:off x="5331442" y="5535468"/>
            <a:ext cx="914297" cy="728201"/>
          </a:xfrm>
          <a:prstGeom prst="rect">
            <a:avLst/>
          </a:prstGeom>
        </p:spPr>
      </p:pic>
      <p:sp>
        <p:nvSpPr>
          <p:cNvPr id="114" name="Rectangle 113"/>
          <p:cNvSpPr/>
          <p:nvPr/>
        </p:nvSpPr>
        <p:spPr>
          <a:xfrm>
            <a:off x="5991689" y="5480860"/>
            <a:ext cx="199609" cy="2119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5" name="Picture 11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329202" y="5389633"/>
            <a:ext cx="1387902" cy="800430"/>
          </a:xfrm>
          <a:prstGeom prst="rect">
            <a:avLst/>
          </a:prstGeom>
        </p:spPr>
      </p:pic>
      <p:sp>
        <p:nvSpPr>
          <p:cNvPr id="116" name="Rectangle 115"/>
          <p:cNvSpPr/>
          <p:nvPr/>
        </p:nvSpPr>
        <p:spPr>
          <a:xfrm>
            <a:off x="5916660" y="5420286"/>
            <a:ext cx="2872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/>
          </a:p>
        </p:txBody>
      </p:sp>
      <p:cxnSp>
        <p:nvCxnSpPr>
          <p:cNvPr id="117" name="Straight Connector 116"/>
          <p:cNvCxnSpPr/>
          <p:nvPr/>
        </p:nvCxnSpPr>
        <p:spPr>
          <a:xfrm>
            <a:off x="5672582" y="1616378"/>
            <a:ext cx="0" cy="2969381"/>
          </a:xfrm>
          <a:prstGeom prst="line">
            <a:avLst/>
          </a:prstGeom>
          <a:ln w="28575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5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1373</TotalTime>
  <Words>219</Words>
  <Application>Microsoft Office PowerPoint</Application>
  <PresentationFormat>A4 Paper (210x297 mm)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PowerPoint Presentation</vt:lpstr>
    </vt:vector>
  </TitlesOfParts>
  <Company>Delta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Gray</dc:creator>
  <cp:lastModifiedBy>M Jones (BRI)</cp:lastModifiedBy>
  <cp:revision>140</cp:revision>
  <cp:lastPrinted>2019-07-09T10:14:53Z</cp:lastPrinted>
  <dcterms:created xsi:type="dcterms:W3CDTF">2018-11-29T08:55:46Z</dcterms:created>
  <dcterms:modified xsi:type="dcterms:W3CDTF">2023-05-25T09:32:27Z</dcterms:modified>
</cp:coreProperties>
</file>