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62" r:id="rId2"/>
    <p:sldId id="263" r:id="rId3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C2781"/>
    <a:srgbClr val="33A7DF"/>
    <a:srgbClr val="87022F"/>
    <a:srgbClr val="F9B300"/>
    <a:srgbClr val="FAB500"/>
    <a:srgbClr val="828282"/>
    <a:srgbClr val="32A7DF"/>
    <a:srgbClr val="FAB400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467999" cy="467999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/>
          <a:lstStyle>
            <a:lvl1pPr algn="r">
              <a:defRPr sz="1200"/>
            </a:lvl1pPr>
          </a:lstStyle>
          <a:p>
            <a:fld id="{BB0DF98F-7A9D-4B2C-8AB0-D3E0A44DD3ED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8" tIns="45719" rIns="91438" bIns="4571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1" y="4776789"/>
            <a:ext cx="5438775" cy="3908425"/>
          </a:xfrm>
          <a:prstGeom prst="rect">
            <a:avLst/>
          </a:prstGeom>
        </p:spPr>
        <p:txBody>
          <a:bodyPr vert="horz" lIns="91438" tIns="45719" rIns="91438" bIns="45719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38" tIns="45719" rIns="91438" bIns="45719" rtlCol="0" anchor="b"/>
          <a:lstStyle>
            <a:lvl1pPr algn="r">
              <a:defRPr sz="1200"/>
            </a:lvl1pPr>
          </a:lstStyle>
          <a:p>
            <a:fld id="{2A3E7758-0C75-4EAE-8F32-C41FBD507B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59282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590877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19417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076889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77216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4165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7809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2190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4735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171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9371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793520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6A9C53-6A91-48BB-A57D-3E789EF170F9}" type="datetimeFigureOut">
              <a:rPr lang="en-GB" smtClean="0"/>
              <a:t>25/05/2023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177CD8-BC89-4BCF-BF17-B8361C9AA9E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9452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0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7.png"/><Relationship Id="rId5" Type="http://schemas.openxmlformats.org/officeDocument/2006/relationships/image" Target="../media/image2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13" Type="http://schemas.openxmlformats.org/officeDocument/2006/relationships/image" Target="../media/image27.png"/><Relationship Id="rId18" Type="http://schemas.openxmlformats.org/officeDocument/2006/relationships/image" Target="../media/image16.png"/><Relationship Id="rId7" Type="http://schemas.openxmlformats.org/officeDocument/2006/relationships/image" Target="../media/image22.png"/><Relationship Id="rId12" Type="http://schemas.openxmlformats.org/officeDocument/2006/relationships/image" Target="../media/image26.png"/><Relationship Id="rId17" Type="http://schemas.openxmlformats.org/officeDocument/2006/relationships/image" Target="../media/image30.png"/><Relationship Id="rId2" Type="http://schemas.openxmlformats.org/officeDocument/2006/relationships/image" Target="../media/image1.png"/><Relationship Id="rId16" Type="http://schemas.openxmlformats.org/officeDocument/2006/relationships/image" Target="../media/image2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png"/><Relationship Id="rId11" Type="http://schemas.openxmlformats.org/officeDocument/2006/relationships/image" Target="../media/image25.png"/><Relationship Id="rId5" Type="http://schemas.openxmlformats.org/officeDocument/2006/relationships/image" Target="../media/image20.png"/><Relationship Id="rId15" Type="http://schemas.openxmlformats.org/officeDocument/2006/relationships/image" Target="../media/image10.png"/><Relationship Id="rId10" Type="http://schemas.openxmlformats.org/officeDocument/2006/relationships/image" Target="../media/image24.png"/><Relationship Id="rId19" Type="http://schemas.openxmlformats.org/officeDocument/2006/relationships/image" Target="../media/image32.png"/><Relationship Id="rId4" Type="http://schemas.openxmlformats.org/officeDocument/2006/relationships/image" Target="../media/image19.png"/><Relationship Id="rId9" Type="http://schemas.openxmlformats.org/officeDocument/2006/relationships/image" Target="../media/image7.png"/><Relationship Id="rId14" Type="http://schemas.openxmlformats.org/officeDocument/2006/relationships/image" Target="../media/image2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PERIMETER AND CIRCUMFERENCE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0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34971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Circle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Perimeter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Circumference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Diameter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Pi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Arc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77712" y="1202251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525486" y="1200330"/>
            <a:ext cx="729778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89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03690" y="6374447"/>
                <a:ext cx="5791235" cy="354521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200" dirty="0"/>
                  <a:t>ANSWERS: 	1) </a:t>
                </a:r>
                <a14:m>
                  <m:oMath xmlns:m="http://schemas.openxmlformats.org/officeDocument/2006/math">
                    <m:r>
                      <a:rPr lang="en-GB" sz="1200" b="0" i="1" smtClean="0">
                        <a:latin typeface="Cambria Math" panose="02040503050406030204" pitchFamily="18" charset="0"/>
                      </a:rPr>
                      <m:t>12</m:t>
                    </m:r>
                    <m:r>
                      <a:rPr lang="en-GB" sz="12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/>
                  <a:t> or 37.7cm  2)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30</m:t>
                        </m:r>
                      </m:num>
                      <m:den>
                        <m:r>
                          <a:rPr lang="en-GB" sz="12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</m:oMath>
                </a14:m>
                <a:r>
                  <a:rPr lang="en-GB" sz="1200" dirty="0"/>
                  <a:t> or 9.54cm  3) 38.56cm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16</m:t>
                        </m:r>
                      </m:num>
                      <m:den>
                        <m:r>
                          <a:rPr lang="en-GB" sz="12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200" dirty="0"/>
                  <a:t> or 5.59cm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03690" y="6374447"/>
                <a:ext cx="5791235" cy="354521"/>
              </a:xfrm>
              <a:prstGeom prst="rect">
                <a:avLst/>
              </a:prstGeom>
              <a:blipFill>
                <a:blip r:embed="rId4"/>
                <a:stretch>
                  <a:fillRect t="-344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132893" y="5393859"/>
            <a:ext cx="20841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b="1" dirty="0">
                <a:solidFill>
                  <a:srgbClr val="32A7DF"/>
                </a:solidFill>
              </a:rPr>
              <a:t>534, 535, 537, 538, 541, 544-545</a:t>
            </a:r>
          </a:p>
        </p:txBody>
      </p:sp>
      <p:sp>
        <p:nvSpPr>
          <p:cNvPr id="4" name="Rectangle 3"/>
          <p:cNvSpPr/>
          <p:nvPr/>
        </p:nvSpPr>
        <p:spPr>
          <a:xfrm>
            <a:off x="222472" y="1200886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4089665" y="5046417"/>
            <a:ext cx="57052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Calculate:</a:t>
            </a:r>
          </a:p>
          <a:p>
            <a:pPr marL="342900" indent="-342900">
              <a:buAutoNum type="arabicParenR"/>
            </a:pPr>
            <a:r>
              <a:rPr lang="en-GB" sz="1400" dirty="0"/>
              <a:t>The circumference of a circle with a diameter of 12cm</a:t>
            </a:r>
          </a:p>
          <a:p>
            <a:pPr marL="342900" indent="-342900">
              <a:buAutoNum type="arabicParenR"/>
            </a:pPr>
            <a:r>
              <a:rPr lang="en-GB" sz="1400" dirty="0"/>
              <a:t>The diameter of a circle with a circumference of 30cm</a:t>
            </a:r>
          </a:p>
          <a:p>
            <a:pPr marL="342900" indent="-342900">
              <a:buAutoNum type="arabicParenR"/>
            </a:pPr>
            <a:r>
              <a:rPr lang="en-GB" sz="1400" dirty="0"/>
              <a:t>The perimeter of a semicircle with diameter 15cm</a:t>
            </a:r>
          </a:p>
          <a:p>
            <a:pPr marL="342900" indent="-342900">
              <a:buAutoNum type="arabicParenR"/>
            </a:pPr>
            <a:r>
              <a:rPr lang="en-GB" sz="1400" dirty="0"/>
              <a:t>The arc length of the diagram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590" y="1368671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Calculate: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270887" y="1707225"/>
            <a:ext cx="1119615" cy="1299962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45855" y="1505125"/>
            <a:ext cx="13167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Parts of a circle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72678" y="1973549"/>
                <a:ext cx="2204572" cy="138499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Circumference </a:t>
                </a:r>
              </a:p>
              <a:p>
                <a:r>
                  <a:rPr lang="en-GB" sz="1400" dirty="0"/>
                  <a:t>of a circle is </a:t>
                </a:r>
              </a:p>
              <a:p>
                <a:r>
                  <a:rPr lang="en-GB" sz="1400" dirty="0"/>
                  <a:t>calculated </a:t>
                </a:r>
              </a:p>
              <a:p>
                <a:r>
                  <a:rPr lang="en-GB" sz="1400" dirty="0"/>
                  <a:t>by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GB" sz="1400" dirty="0"/>
                  <a:t> and is </a:t>
                </a:r>
              </a:p>
              <a:p>
                <a:r>
                  <a:rPr lang="en-GB" sz="1400" dirty="0"/>
                  <a:t>the distance </a:t>
                </a:r>
              </a:p>
              <a:p>
                <a:r>
                  <a:rPr lang="en-GB" sz="1400" dirty="0"/>
                  <a:t>around the circle.</a:t>
                </a:r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678" y="1973549"/>
                <a:ext cx="2204572" cy="1384995"/>
              </a:xfrm>
              <a:prstGeom prst="rect">
                <a:avLst/>
              </a:prstGeom>
              <a:blipFill>
                <a:blip r:embed="rId6"/>
                <a:stretch>
                  <a:fillRect l="-829" t="-881" b="-35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6606" y="3466823"/>
                <a:ext cx="2333896" cy="623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b="1" dirty="0"/>
                  <a:t>Arc length </a:t>
                </a:r>
                <a:r>
                  <a:rPr lang="en-GB" sz="1400" dirty="0"/>
                  <a:t>of a sector is calculated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  <m:r>
                      <a:rPr lang="en-GB" sz="14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.</m:t>
                    </m:r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6606" y="3466823"/>
                <a:ext cx="2333896" cy="623889"/>
              </a:xfrm>
              <a:prstGeom prst="rect">
                <a:avLst/>
              </a:prstGeom>
              <a:blipFill>
                <a:blip r:embed="rId7"/>
                <a:stretch>
                  <a:fillRect l="-783" t="-1961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" name="Picture 9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427057" y="3963491"/>
            <a:ext cx="863298" cy="838514"/>
          </a:xfrm>
          <a:prstGeom prst="rect">
            <a:avLst/>
          </a:prstGeom>
        </p:spPr>
      </p:pic>
      <p:sp>
        <p:nvSpPr>
          <p:cNvPr id="41" name="Rectangle 40"/>
          <p:cNvSpPr/>
          <p:nvPr/>
        </p:nvSpPr>
        <p:spPr>
          <a:xfrm>
            <a:off x="2507854" y="1650328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a) </a:t>
            </a:r>
            <a:r>
              <a:rPr lang="en-GB" sz="1600" b="1" dirty="0"/>
              <a:t>Circumference</a:t>
            </a:r>
          </a:p>
        </p:txBody>
      </p:sp>
      <p:sp>
        <p:nvSpPr>
          <p:cNvPr id="11" name="Oval 10"/>
          <p:cNvSpPr/>
          <p:nvPr/>
        </p:nvSpPr>
        <p:spPr>
          <a:xfrm>
            <a:off x="2677026" y="2057859"/>
            <a:ext cx="811538" cy="7690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cxnSp>
        <p:nvCxnSpPr>
          <p:cNvPr id="13" name="Straight Arrow Connector 12"/>
          <p:cNvCxnSpPr>
            <a:stCxn id="11" idx="2"/>
            <a:endCxn id="11" idx="6"/>
          </p:cNvCxnSpPr>
          <p:nvPr/>
        </p:nvCxnSpPr>
        <p:spPr>
          <a:xfrm>
            <a:off x="2677026" y="2442401"/>
            <a:ext cx="811538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849145" y="2198750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4cm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488564" y="1967748"/>
                <a:ext cx="1326004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   C = </a:t>
                </a: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×4</m:t>
                    </m:r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/>
                  <a:t>      </a:t>
                </a:r>
                <a:r>
                  <a:rPr lang="en-GB" sz="16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 = 12.57cm</a:t>
                </a: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564" y="1967748"/>
                <a:ext cx="1326004" cy="830997"/>
              </a:xfrm>
              <a:prstGeom prst="rect">
                <a:avLst/>
              </a:prstGeom>
              <a:blipFill>
                <a:blip r:embed="rId9"/>
                <a:stretch>
                  <a:fillRect l="-2294" t="-2206" r="-1376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2512381" y="2905857"/>
            <a:ext cx="41238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b) </a:t>
            </a:r>
            <a:r>
              <a:rPr lang="en-GB" sz="1600" b="1" dirty="0"/>
              <a:t>Diameter</a:t>
            </a:r>
            <a:r>
              <a:rPr lang="en-GB" sz="1600" dirty="0"/>
              <a:t> when the</a:t>
            </a:r>
          </a:p>
          <a:p>
            <a:r>
              <a:rPr lang="en-GB" sz="1600" dirty="0"/>
              <a:t>circumference is 20cm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849145" y="3481399"/>
                <a:ext cx="1356012" cy="118045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        C = </a:t>
                </a: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/>
                  <a:t>      20 =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60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6.37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sz="1600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49145" y="3481399"/>
                <a:ext cx="1356012" cy="1180451"/>
              </a:xfrm>
              <a:prstGeom prst="rect">
                <a:avLst/>
              </a:prstGeom>
              <a:blipFill>
                <a:blip r:embed="rId10"/>
                <a:stretch>
                  <a:fillRect l="-2242" t="-1546" b="-567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4733066" y="1669165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c) </a:t>
            </a:r>
            <a:r>
              <a:rPr lang="en-GB" sz="1600" b="1" dirty="0"/>
              <a:t>Perimeter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5168488" y="1969157"/>
            <a:ext cx="1261037" cy="696889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551983" y="2624200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6cm</a:t>
            </a:r>
          </a:p>
        </p:txBody>
      </p:sp>
      <p:cxnSp>
        <p:nvCxnSpPr>
          <p:cNvPr id="48" name="Straight Arrow Connector 47"/>
          <p:cNvCxnSpPr/>
          <p:nvPr/>
        </p:nvCxnSpPr>
        <p:spPr>
          <a:xfrm>
            <a:off x="5168488" y="2666046"/>
            <a:ext cx="1197478" cy="0"/>
          </a:xfrm>
          <a:prstGeom prst="straightConnector1">
            <a:avLst/>
          </a:prstGeom>
          <a:ln w="9525" cap="flat" cmpd="sng" algn="ctr">
            <a:solidFill>
              <a:schemeClr val="dk1"/>
            </a:solidFill>
            <a:prstDash val="solid"/>
            <a:round/>
            <a:headEnd type="arrow" w="med" len="med"/>
            <a:tailEnd type="arrow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962127" y="2790501"/>
                <a:ext cx="1534266" cy="558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𝑑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+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𝑑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127" y="2790501"/>
                <a:ext cx="1534266" cy="558230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976945" y="3322470"/>
                <a:ext cx="1511568" cy="55335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×6</m:t>
                          </m:r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945" y="3322470"/>
                <a:ext cx="1511568" cy="55335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974245" y="3867692"/>
                <a:ext cx="130676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=3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+6</m:t>
                      </m:r>
                    </m:oMath>
                  </m:oMathPara>
                </a14:m>
                <a:endParaRPr lang="en-GB" sz="1600" b="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= 15.42cm</a:t>
                </a: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245" y="3867692"/>
                <a:ext cx="1306768" cy="584775"/>
              </a:xfrm>
              <a:prstGeom prst="rect">
                <a:avLst/>
              </a:prstGeom>
              <a:blipFill>
                <a:blip r:embed="rId14"/>
                <a:stretch>
                  <a:fillRect l="-2804" r="-1402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>
            <a:off x="6866876" y="1694169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d) </a:t>
            </a:r>
            <a:r>
              <a:rPr lang="en-GB" sz="1600" b="1" dirty="0"/>
              <a:t>Arc length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767867" y="2065955"/>
                <a:ext cx="1746440" cy="453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𝑑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867" y="2065955"/>
                <a:ext cx="1746440" cy="453586"/>
              </a:xfrm>
              <a:prstGeom prst="rect">
                <a:avLst/>
              </a:prstGeom>
              <a:blipFill>
                <a:blip r:embed="rId15"/>
                <a:stretch>
                  <a:fillRect l="-1742" b="-67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759784" y="2522159"/>
                <a:ext cx="2199769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×2×10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9784" y="2522159"/>
                <a:ext cx="2199769" cy="442044"/>
              </a:xfrm>
              <a:prstGeom prst="rect">
                <a:avLst/>
              </a:prstGeom>
              <a:blipFill>
                <a:blip r:embed="rId16"/>
                <a:stretch>
                  <a:fillRect l="-1662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1" name="Arc 60"/>
          <p:cNvSpPr/>
          <p:nvPr/>
        </p:nvSpPr>
        <p:spPr>
          <a:xfrm rot="20763079">
            <a:off x="8524394" y="2332404"/>
            <a:ext cx="346970" cy="193197"/>
          </a:xfrm>
          <a:prstGeom prst="arc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4" name="Group 63"/>
          <p:cNvGrpSpPr/>
          <p:nvPr/>
        </p:nvGrpSpPr>
        <p:grpSpPr>
          <a:xfrm>
            <a:off x="8478026" y="1657690"/>
            <a:ext cx="2728010" cy="857599"/>
            <a:chOff x="8338682" y="1657690"/>
            <a:chExt cx="2728010" cy="857599"/>
          </a:xfrm>
        </p:grpSpPr>
        <p:grpSp>
          <p:nvGrpSpPr>
            <p:cNvPr id="60" name="Group 5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55" name="Straight Arrow Connector 54"/>
              <p:cNvCxnSpPr>
                <a:stCxn id="50" idx="2"/>
                <a:endCxn id="50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10cm</a:t>
                </a: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28</a:t>
              </a:r>
              <a:r>
                <a:rPr lang="en-GB" sz="1400" baseline="30000" dirty="0"/>
                <a:t>o</a:t>
              </a:r>
              <a:endParaRPr lang="en-GB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767867" y="2996752"/>
                <a:ext cx="1848904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×20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867" y="2996752"/>
                <a:ext cx="1848904" cy="442044"/>
              </a:xfrm>
              <a:prstGeom prst="rect">
                <a:avLst/>
              </a:prstGeom>
              <a:blipFill>
                <a:blip r:embed="rId18"/>
                <a:stretch>
                  <a:fillRect l="-1645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6779749" y="3472530"/>
                <a:ext cx="1295547" cy="68756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>
                    <a:solidFill>
                      <a:srgbClr val="FF0000"/>
                    </a:solidFill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14</m:t>
                        </m:r>
                      </m:num>
                      <m:den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  = 4.89cm</a:t>
                </a: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749" y="3472530"/>
                <a:ext cx="1295547" cy="687561"/>
              </a:xfrm>
              <a:prstGeom prst="rect">
                <a:avLst/>
              </a:prstGeom>
              <a:blipFill>
                <a:blip r:embed="rId19"/>
                <a:stretch>
                  <a:fillRect l="-2347" r="-1408" b="-1160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/>
          <p:cNvGrpSpPr/>
          <p:nvPr/>
        </p:nvGrpSpPr>
        <p:grpSpPr>
          <a:xfrm>
            <a:off x="8516895" y="5149128"/>
            <a:ext cx="2728010" cy="857599"/>
            <a:chOff x="8338682" y="1657690"/>
            <a:chExt cx="2728010" cy="857599"/>
          </a:xfrm>
        </p:grpSpPr>
        <p:grpSp>
          <p:nvGrpSpPr>
            <p:cNvPr id="70" name="Group 6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17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73" name="Straight Arrow Connector 72"/>
              <p:cNvCxnSpPr>
                <a:stCxn id="72" idx="2"/>
                <a:endCxn id="72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8cm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40</a:t>
              </a:r>
              <a:r>
                <a:rPr lang="en-GB" sz="1400" baseline="30000" dirty="0"/>
                <a:t>o</a:t>
              </a:r>
              <a:endParaRPr lang="en-GB" sz="1400" dirty="0"/>
            </a:p>
          </p:txBody>
        </p:sp>
      </p:grpSp>
    </p:spTree>
    <p:extLst>
      <p:ext uri="{BB962C8B-B14F-4D97-AF65-F5344CB8AC3E}">
        <p14:creationId xmlns:p14="http://schemas.microsoft.com/office/powerpoint/2010/main" val="268056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9670" y="0"/>
            <a:ext cx="950105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dirty="0">
                <a:ln w="0"/>
                <a:solidFill>
                  <a:srgbClr val="2C278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AREA OF CIRCLES AND PART CIRCLES</a:t>
            </a:r>
            <a:endParaRPr lang="en-GB" sz="3600" dirty="0">
              <a:ln w="0"/>
              <a:solidFill>
                <a:srgbClr val="2C278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3" name="Rounded Rectangle 2"/>
          <p:cNvSpPr/>
          <p:nvPr/>
        </p:nvSpPr>
        <p:spPr>
          <a:xfrm>
            <a:off x="69670" y="69669"/>
            <a:ext cx="9753600" cy="1062445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6345" y="4950024"/>
            <a:ext cx="1892481" cy="459793"/>
          </a:xfrm>
          <a:prstGeom prst="rect">
            <a:avLst/>
          </a:prstGeom>
        </p:spPr>
      </p:pic>
      <p:sp>
        <p:nvSpPr>
          <p:cNvPr id="23" name="Rounded Rectangle 22"/>
          <p:cNvSpPr/>
          <p:nvPr/>
        </p:nvSpPr>
        <p:spPr>
          <a:xfrm>
            <a:off x="69670" y="4950025"/>
            <a:ext cx="2194558" cy="1172102"/>
          </a:xfrm>
          <a:prstGeom prst="roundRect">
            <a:avLst/>
          </a:prstGeom>
          <a:noFill/>
          <a:ln w="38100">
            <a:solidFill>
              <a:srgbClr val="33A7D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endParaRPr lang="en-GB" sz="200" b="1" dirty="0">
              <a:solidFill>
                <a:schemeClr val="bg2">
                  <a:lumMod val="50000"/>
                </a:schemeClr>
              </a:solidFill>
            </a:endParaRPr>
          </a:p>
        </p:txBody>
      </p:sp>
      <p:sp>
        <p:nvSpPr>
          <p:cNvPr id="25" name="Rounded Rectangle 24"/>
          <p:cNvSpPr/>
          <p:nvPr/>
        </p:nvSpPr>
        <p:spPr>
          <a:xfrm>
            <a:off x="69670" y="1201783"/>
            <a:ext cx="2399205" cy="3686634"/>
          </a:xfrm>
          <a:prstGeom prst="roundRect">
            <a:avLst>
              <a:gd name="adj" fmla="val 13037"/>
            </a:avLst>
          </a:prstGeom>
          <a:noFill/>
          <a:ln w="38100">
            <a:solidFill>
              <a:srgbClr val="F9B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2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dirty="0">
              <a:solidFill>
                <a:schemeClr val="tx1"/>
              </a:solidFill>
              <a:latin typeface="Calibri" panose="020F0502020204030204" pitchFamily="34" charset="0"/>
            </a:endParaRPr>
          </a:p>
          <a:p>
            <a:endParaRPr lang="en-GB" sz="1300" b="1" dirty="0">
              <a:solidFill>
                <a:schemeClr val="tx1"/>
              </a:solidFill>
              <a:latin typeface="Calibri" panose="020F0502020204030204" pitchFamily="34" charset="0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2334971" y="4963484"/>
            <a:ext cx="1623075" cy="1819058"/>
          </a:xfrm>
          <a:prstGeom prst="roundRect">
            <a:avLst/>
          </a:prstGeom>
          <a:noFill/>
          <a:ln w="38100">
            <a:solidFill>
              <a:srgbClr val="2C278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rgbClr val="87022F"/>
                </a:solidFill>
                <a:latin typeface="Calibri" panose="020F0502020204030204" pitchFamily="34" charset="0"/>
              </a:rPr>
              <a:t>Key Words</a:t>
            </a:r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 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Circle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Area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Radius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Diameter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Pi</a:t>
            </a:r>
          </a:p>
          <a:p>
            <a:pPr algn="ctr"/>
            <a:r>
              <a:rPr lang="en-GB" sz="1400" b="1" dirty="0">
                <a:solidFill>
                  <a:schemeClr val="tx1"/>
                </a:solidFill>
                <a:latin typeface="Calibri" panose="020F0502020204030204" pitchFamily="34" charset="0"/>
              </a:rPr>
              <a:t>Sector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5477712" y="1202251"/>
            <a:ext cx="1393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400" b="1" dirty="0"/>
              <a:t>Examples</a:t>
            </a:r>
          </a:p>
        </p:txBody>
      </p:sp>
      <p:sp>
        <p:nvSpPr>
          <p:cNvPr id="34" name="Rounded Rectangle 33"/>
          <p:cNvSpPr/>
          <p:nvPr/>
        </p:nvSpPr>
        <p:spPr>
          <a:xfrm>
            <a:off x="2525486" y="1200330"/>
            <a:ext cx="7297783" cy="3688088"/>
          </a:xfrm>
          <a:prstGeom prst="roundRect">
            <a:avLst>
              <a:gd name="adj" fmla="val 7840"/>
            </a:avLst>
          </a:prstGeom>
          <a:noFill/>
          <a:ln w="38100">
            <a:solidFill>
              <a:srgbClr val="87022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GB" b="1" dirty="0">
              <a:solidFill>
                <a:schemeClr val="tx1"/>
              </a:solidFill>
            </a:endParaRPr>
          </a:p>
        </p:txBody>
      </p:sp>
      <p:sp>
        <p:nvSpPr>
          <p:cNvPr id="20" name="Rounded Rectangle 19"/>
          <p:cNvSpPr/>
          <p:nvPr/>
        </p:nvSpPr>
        <p:spPr>
          <a:xfrm>
            <a:off x="4089665" y="4963484"/>
            <a:ext cx="5705260" cy="1275680"/>
          </a:xfrm>
          <a:prstGeom prst="roundRect">
            <a:avLst/>
          </a:prstGeom>
          <a:noFill/>
          <a:ln w="38100">
            <a:solidFill>
              <a:srgbClr val="FAB5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400" b="1" dirty="0">
              <a:solidFill>
                <a:schemeClr val="tx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 rot="10800000">
                <a:off x="4089664" y="6333312"/>
                <a:ext cx="5746661" cy="436786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txBody>
              <a:bodyPr wrap="square" rtlCol="0">
                <a:spAutoFit/>
              </a:bodyPr>
              <a:lstStyle/>
              <a:p>
                <a:r>
                  <a:rPr lang="en-GB" sz="1100" dirty="0"/>
                  <a:t>ANSWERS: 1) </a:t>
                </a:r>
                <a14:m>
                  <m:oMath xmlns:m="http://schemas.openxmlformats.org/officeDocument/2006/math">
                    <m:r>
                      <a:rPr lang="en-GB" sz="1100" b="0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81</m:t>
                    </m:r>
                    <m:r>
                      <a:rPr lang="en-GB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/>
                  <a:t> or 254.47cm</a:t>
                </a:r>
                <a:r>
                  <a:rPr lang="en-GB" sz="1100" baseline="30000" dirty="0"/>
                  <a:t>2</a:t>
                </a:r>
                <a:r>
                  <a:rPr lang="en-GB" sz="1100" dirty="0"/>
                  <a:t>  2)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GB" sz="1100" i="1" smtClean="0"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GB" sz="110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1100" b="0" i="1" smtClean="0">
                                <a:latin typeface="Cambria Math" panose="02040503050406030204" pitchFamily="18" charset="0"/>
                              </a:rPr>
                              <m:t>45</m:t>
                            </m:r>
                          </m:num>
                          <m:den>
                            <m:r>
                              <a:rPr lang="en-GB" sz="11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𝜋</m:t>
                            </m:r>
                          </m:den>
                        </m:f>
                      </m:e>
                    </m:rad>
                  </m:oMath>
                </a14:m>
                <a:r>
                  <a:rPr lang="en-GB" sz="1100" dirty="0"/>
                  <a:t> or 3.78cm</a:t>
                </a:r>
                <a:r>
                  <a:rPr lang="en-GB" sz="1100" baseline="30000" dirty="0"/>
                  <a:t>2</a:t>
                </a:r>
                <a:r>
                  <a:rPr lang="en-GB" sz="1100" dirty="0"/>
                  <a:t>  3) </a:t>
                </a:r>
                <a14:m>
                  <m:oMath xmlns:m="http://schemas.openxmlformats.org/officeDocument/2006/math">
                    <m:r>
                      <a:rPr lang="en-GB" sz="1100" b="0" i="1" smtClean="0">
                        <a:latin typeface="Cambria Math" panose="02040503050406030204" pitchFamily="18" charset="0"/>
                      </a:rPr>
                      <m:t>32</m:t>
                    </m:r>
                    <m:r>
                      <a:rPr lang="en-GB" sz="11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/>
                  <a:t> or 100.53cm   4)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1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64</m:t>
                        </m:r>
                      </m:num>
                      <m:den>
                        <m:r>
                          <a:rPr lang="en-GB" sz="11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1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r>
                  <a:rPr lang="en-GB" sz="1100" dirty="0"/>
                  <a:t> or 22.34cm</a:t>
                </a:r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 rot="10800000">
                <a:off x="4089664" y="6333312"/>
                <a:ext cx="5746661" cy="43678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TextBox 23"/>
          <p:cNvSpPr txBox="1"/>
          <p:nvPr/>
        </p:nvSpPr>
        <p:spPr>
          <a:xfrm>
            <a:off x="225730" y="5401814"/>
            <a:ext cx="189846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rgbClr val="32A7DF"/>
                </a:solidFill>
              </a:rPr>
              <a:t>539, 540, 542-543, 546-547 </a:t>
            </a:r>
          </a:p>
        </p:txBody>
      </p:sp>
      <p:sp>
        <p:nvSpPr>
          <p:cNvPr id="4" name="Rectangle 3"/>
          <p:cNvSpPr/>
          <p:nvPr/>
        </p:nvSpPr>
        <p:spPr>
          <a:xfrm>
            <a:off x="222472" y="1200886"/>
            <a:ext cx="206788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b="1" dirty="0"/>
              <a:t>Key Concepts</a:t>
            </a:r>
          </a:p>
          <a:p>
            <a:pPr algn="ctr"/>
            <a:endParaRPr lang="en-GB" sz="1400" b="1" dirty="0"/>
          </a:p>
          <a:p>
            <a:pPr algn="ctr"/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4089665" y="5046417"/>
            <a:ext cx="570526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Calculate:</a:t>
            </a:r>
          </a:p>
          <a:p>
            <a:pPr marL="342900" indent="-342900">
              <a:buAutoNum type="arabicParenR"/>
            </a:pPr>
            <a:r>
              <a:rPr lang="en-GB" sz="1400" dirty="0"/>
              <a:t>The area of a circle with a radius of 9cm</a:t>
            </a:r>
          </a:p>
          <a:p>
            <a:pPr marL="342900" indent="-342900">
              <a:buAutoNum type="arabicParenR"/>
            </a:pPr>
            <a:r>
              <a:rPr lang="en-GB" sz="1400" dirty="0"/>
              <a:t>The radius of a circle with an area of 45cm</a:t>
            </a:r>
            <a:r>
              <a:rPr lang="en-GB" sz="1400" baseline="30000" dirty="0"/>
              <a:t>2</a:t>
            </a:r>
            <a:endParaRPr lang="en-GB" sz="1400" dirty="0"/>
          </a:p>
          <a:p>
            <a:pPr marL="342900" indent="-342900">
              <a:buAutoNum type="arabicParenR"/>
            </a:pPr>
            <a:r>
              <a:rPr lang="en-GB" sz="1400" dirty="0"/>
              <a:t>The area of a semicircle with diameter of 16cm</a:t>
            </a:r>
          </a:p>
          <a:p>
            <a:pPr marL="342900" indent="-342900">
              <a:buAutoNum type="arabicParenR"/>
            </a:pPr>
            <a:r>
              <a:rPr lang="en-GB" sz="1400" dirty="0"/>
              <a:t>The area of the sector in the diagram</a:t>
            </a:r>
          </a:p>
        </p:txBody>
      </p:sp>
      <p:sp>
        <p:nvSpPr>
          <p:cNvPr id="7" name="Rectangle 6"/>
          <p:cNvSpPr/>
          <p:nvPr/>
        </p:nvSpPr>
        <p:spPr>
          <a:xfrm>
            <a:off x="2515590" y="1368671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Calculate: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8" name="TextBox 27"/>
              <p:cNvSpPr txBox="1"/>
              <p:nvPr/>
            </p:nvSpPr>
            <p:spPr>
              <a:xfrm>
                <a:off x="80473" y="1659590"/>
                <a:ext cx="2321420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The </a:t>
                </a:r>
                <a:r>
                  <a:rPr lang="en-GB" sz="1400" b="1" dirty="0"/>
                  <a:t>area </a:t>
                </a:r>
                <a:r>
                  <a:rPr lang="en-GB" sz="1400" dirty="0"/>
                  <a:t>of a circle is </a:t>
                </a:r>
              </a:p>
              <a:p>
                <a:r>
                  <a:rPr lang="en-GB" sz="1400" dirty="0"/>
                  <a:t>calculated by </a:t>
                </a:r>
                <a14:m>
                  <m:oMath xmlns:m="http://schemas.openxmlformats.org/officeDocument/2006/math"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28" name="TextBox 2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473" y="1659590"/>
                <a:ext cx="2321420" cy="523220"/>
              </a:xfrm>
              <a:prstGeom prst="rect">
                <a:avLst/>
              </a:prstGeom>
              <a:blipFill>
                <a:blip r:embed="rId5"/>
                <a:stretch>
                  <a:fillRect l="-787" t="-2326" b="-1279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0" name="TextBox 39"/>
              <p:cNvSpPr txBox="1"/>
              <p:nvPr/>
            </p:nvSpPr>
            <p:spPr>
              <a:xfrm>
                <a:off x="53348" y="2455640"/>
                <a:ext cx="2333896" cy="6238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The</a:t>
                </a:r>
                <a:r>
                  <a:rPr lang="en-GB" sz="1400" b="1" dirty="0"/>
                  <a:t> area of a sector</a:t>
                </a:r>
                <a:r>
                  <a:rPr lang="en-GB" sz="1400" dirty="0"/>
                  <a:t> is calculated by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4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sSup>
                      <m:sSupPr>
                        <m:ctrlP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4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400" dirty="0"/>
              </a:p>
            </p:txBody>
          </p:sp>
        </mc:Choice>
        <mc:Fallback xmlns="">
          <p:sp>
            <p:nvSpPr>
              <p:cNvPr id="40" name="TextBox 3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8" y="2455640"/>
                <a:ext cx="2333896" cy="623889"/>
              </a:xfrm>
              <a:prstGeom prst="rect">
                <a:avLst/>
              </a:prstGeom>
              <a:blipFill>
                <a:blip r:embed="rId6"/>
                <a:stretch>
                  <a:fillRect l="-783" t="-1961" b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1" name="Rectangle 40"/>
          <p:cNvSpPr/>
          <p:nvPr/>
        </p:nvSpPr>
        <p:spPr>
          <a:xfrm>
            <a:off x="2507854" y="1650328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a) </a:t>
            </a:r>
            <a:r>
              <a:rPr lang="en-GB" sz="1600" b="1" dirty="0"/>
              <a:t>Area</a:t>
            </a:r>
          </a:p>
        </p:txBody>
      </p:sp>
      <p:sp>
        <p:nvSpPr>
          <p:cNvPr id="11" name="Oval 10"/>
          <p:cNvSpPr/>
          <p:nvPr/>
        </p:nvSpPr>
        <p:spPr>
          <a:xfrm>
            <a:off x="2677026" y="2057859"/>
            <a:ext cx="811538" cy="769084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Box 14"/>
          <p:cNvSpPr txBox="1"/>
          <p:nvPr/>
        </p:nvSpPr>
        <p:spPr>
          <a:xfrm>
            <a:off x="3024131" y="2201748"/>
            <a:ext cx="49404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3cm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3488564" y="1967748"/>
                <a:ext cx="1290738" cy="83099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   A = </a:t>
                </a: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3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/>
                  <a:t>      </a:t>
                </a:r>
                <a:r>
                  <a:rPr lang="en-GB" sz="1600" dirty="0">
                    <a:solidFill>
                      <a:srgbClr val="FF0000"/>
                    </a:solidFill>
                  </a:rPr>
                  <a:t>= </a:t>
                </a:r>
                <a14:m>
                  <m:oMath xmlns:m="http://schemas.openxmlformats.org/officeDocument/2006/math">
                    <m:r>
                      <a:rPr lang="en-GB" sz="1600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9</m:t>
                    </m:r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 = 28.3cm</a:t>
                </a:r>
                <a:r>
                  <a:rPr lang="en-GB" sz="1600" baseline="30000" dirty="0">
                    <a:solidFill>
                      <a:srgbClr val="FF0000"/>
                    </a:solidFill>
                  </a:rPr>
                  <a:t>2</a:t>
                </a:r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88564" y="1967748"/>
                <a:ext cx="1290738" cy="830997"/>
              </a:xfrm>
              <a:prstGeom prst="rect">
                <a:avLst/>
              </a:prstGeom>
              <a:blipFill>
                <a:blip r:embed="rId7"/>
                <a:stretch>
                  <a:fillRect l="-2358" t="-2206" b="-882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2" name="Rectangle 41"/>
          <p:cNvSpPr/>
          <p:nvPr/>
        </p:nvSpPr>
        <p:spPr>
          <a:xfrm>
            <a:off x="2512381" y="2905857"/>
            <a:ext cx="41238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b) </a:t>
            </a:r>
            <a:r>
              <a:rPr lang="en-GB" sz="1600" b="1" dirty="0"/>
              <a:t>Radius</a:t>
            </a:r>
            <a:r>
              <a:rPr lang="en-GB" sz="1600" dirty="0"/>
              <a:t> when the</a:t>
            </a:r>
          </a:p>
          <a:p>
            <a:r>
              <a:rPr lang="en-GB" sz="1600" dirty="0"/>
              <a:t>area is 20cm</a:t>
            </a:r>
            <a:r>
              <a:rPr lang="en-GB" sz="1600" baseline="30000" dirty="0"/>
              <a:t>2</a:t>
            </a:r>
            <a:r>
              <a:rPr lang="en-GB" sz="1600" dirty="0"/>
              <a:t>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2249145" y="3490632"/>
                <a:ext cx="1436932" cy="93423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dirty="0"/>
                  <a:t>        A = </a:t>
                </a:r>
                <a14:m>
                  <m:oMath xmlns:m="http://schemas.openxmlformats.org/officeDocument/2006/math"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/>
                  <a:t>      20 =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b="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b="0" dirty="0">
                  <a:ea typeface="Cambria Math" panose="02040503050406030204" pitchFamily="18" charset="0"/>
                </a:endParaRPr>
              </a:p>
              <a:p>
                <a:r>
                  <a:rPr lang="en-GB" sz="1600" dirty="0">
                    <a:solidFill>
                      <a:schemeClr val="tx1"/>
                    </a:solidFill>
                  </a:rPr>
                  <a:t> 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num>
                      <m:den>
                        <m:r>
                          <a:rPr lang="en-GB" sz="160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𝜋</m:t>
                        </m:r>
                      </m:den>
                    </m:f>
                    <m:r>
                      <a:rPr lang="en-GB" sz="16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49145" y="3490632"/>
                <a:ext cx="1436932" cy="934230"/>
              </a:xfrm>
              <a:prstGeom prst="rect">
                <a:avLst/>
              </a:prstGeom>
              <a:blipFill>
                <a:blip r:embed="rId8"/>
                <a:stretch>
                  <a:fillRect t="-196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4" name="Rectangle 43"/>
          <p:cNvSpPr/>
          <p:nvPr/>
        </p:nvSpPr>
        <p:spPr>
          <a:xfrm>
            <a:off x="4733066" y="1669165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c) </a:t>
            </a:r>
            <a:r>
              <a:rPr lang="en-GB" sz="1600" b="1" dirty="0"/>
              <a:t>Area</a:t>
            </a:r>
          </a:p>
        </p:txBody>
      </p:sp>
      <p:pic>
        <p:nvPicPr>
          <p:cNvPr id="26" name="Picture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168488" y="1925612"/>
            <a:ext cx="1261037" cy="696889"/>
          </a:xfrm>
          <a:prstGeom prst="rect">
            <a:avLst/>
          </a:prstGeom>
        </p:spPr>
      </p:pic>
      <p:sp>
        <p:nvSpPr>
          <p:cNvPr id="46" name="TextBox 45"/>
          <p:cNvSpPr txBox="1"/>
          <p:nvPr/>
        </p:nvSpPr>
        <p:spPr>
          <a:xfrm>
            <a:off x="5583002" y="2555142"/>
            <a:ext cx="5854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12cm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9" name="TextBox 48"/>
              <p:cNvSpPr txBox="1"/>
              <p:nvPr/>
            </p:nvSpPr>
            <p:spPr>
              <a:xfrm>
                <a:off x="4962127" y="2790501"/>
                <a:ext cx="1241750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𝑟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49" name="TextBox 4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62127" y="2790501"/>
                <a:ext cx="1241750" cy="584840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4976945" y="3322470"/>
                <a:ext cx="1247777" cy="5848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latin typeface="Cambria Math" panose="020405030504060302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16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𝜋</m:t>
                          </m:r>
                          <m:r>
                            <a:rPr lang="en-GB" sz="1600" b="0" i="1" smtClean="0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6</m:t>
                              </m:r>
                            </m:e>
                            <m:sup>
                              <m:r>
                                <a:rPr lang="en-GB" sz="1600" b="0" i="1" smtClean="0"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num>
                        <m:den>
                          <m:r>
                            <a:rPr lang="en-GB" sz="16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/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6945" y="3322470"/>
                <a:ext cx="1247777" cy="584840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2" name="TextBox 51"/>
              <p:cNvSpPr txBox="1"/>
              <p:nvPr/>
            </p:nvSpPr>
            <p:spPr>
              <a:xfrm>
                <a:off x="4974245" y="3867692"/>
                <a:ext cx="1375698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=18</m:t>
                      </m:r>
                      <m:r>
                        <a:rPr lang="en-GB" sz="1600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𝜋</m:t>
                      </m:r>
                    </m:oMath>
                  </m:oMathPara>
                </a14:m>
                <a:endParaRPr lang="en-GB" sz="1600" b="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= 56.55cm</a:t>
                </a:r>
                <a:r>
                  <a:rPr lang="en-GB" sz="1600" baseline="30000" dirty="0">
                    <a:solidFill>
                      <a:srgbClr val="FF0000"/>
                    </a:solidFill>
                  </a:rPr>
                  <a:t>2</a:t>
                </a:r>
                <a:endParaRPr lang="en-GB" sz="16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52" name="TextBox 5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245" y="3867692"/>
                <a:ext cx="1375698" cy="584775"/>
              </a:xfrm>
              <a:prstGeom prst="rect">
                <a:avLst/>
              </a:prstGeom>
              <a:blipFill>
                <a:blip r:embed="rId12"/>
                <a:stretch>
                  <a:fillRect l="-2655" b="-1250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3" name="Rectangle 52"/>
          <p:cNvSpPr/>
          <p:nvPr/>
        </p:nvSpPr>
        <p:spPr>
          <a:xfrm>
            <a:off x="6866876" y="1694169"/>
            <a:ext cx="4123891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600" dirty="0"/>
              <a:t>d) </a:t>
            </a:r>
            <a:r>
              <a:rPr lang="en-GB" sz="1600" b="1" dirty="0"/>
              <a:t>Area of a sector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2" name="TextBox 61"/>
              <p:cNvSpPr txBox="1"/>
              <p:nvPr/>
            </p:nvSpPr>
            <p:spPr>
              <a:xfrm>
                <a:off x="6767867" y="2065955"/>
                <a:ext cx="1875450" cy="45358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𝜃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𝑟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2" name="TextBox 6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867" y="2065955"/>
                <a:ext cx="1875450" cy="453586"/>
              </a:xfrm>
              <a:prstGeom prst="rect">
                <a:avLst/>
              </a:prstGeom>
              <a:blipFill>
                <a:blip r:embed="rId13"/>
                <a:stretch>
                  <a:fillRect l="-1623" b="-675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3" name="TextBox 62"/>
              <p:cNvSpPr txBox="1"/>
              <p:nvPr/>
            </p:nvSpPr>
            <p:spPr>
              <a:xfrm>
                <a:off x="6759784" y="2522159"/>
                <a:ext cx="1995290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sSup>
                      <m:sSupPr>
                        <m:ctrlPr>
                          <a:rPr lang="en-GB" sz="16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10</m:t>
                        </m:r>
                      </m:e>
                      <m:sup>
                        <m:r>
                          <a:rPr lang="en-GB" sz="16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59784" y="2522159"/>
                <a:ext cx="1995290" cy="442044"/>
              </a:xfrm>
              <a:prstGeom prst="rect">
                <a:avLst/>
              </a:prstGeom>
              <a:blipFill>
                <a:blip r:embed="rId14"/>
                <a:stretch>
                  <a:fillRect l="-1835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4" name="Group 63"/>
          <p:cNvGrpSpPr/>
          <p:nvPr/>
        </p:nvGrpSpPr>
        <p:grpSpPr>
          <a:xfrm>
            <a:off x="8334120" y="3471345"/>
            <a:ext cx="2728010" cy="857599"/>
            <a:chOff x="8338682" y="1657690"/>
            <a:chExt cx="2728010" cy="857599"/>
          </a:xfrm>
        </p:grpSpPr>
        <p:grpSp>
          <p:nvGrpSpPr>
            <p:cNvPr id="60" name="Group 5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50" name="Picture 49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55" name="Straight Arrow Connector 54"/>
              <p:cNvCxnSpPr>
                <a:stCxn id="50" idx="2"/>
                <a:endCxn id="50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58" name="TextBox 57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10cm</a:t>
                </a:r>
              </a:p>
            </p:txBody>
          </p:sp>
        </p:grpSp>
        <p:sp>
          <p:nvSpPr>
            <p:cNvPr id="65" name="TextBox 64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28</a:t>
              </a:r>
              <a:r>
                <a:rPr lang="en-GB" sz="1400" baseline="30000" dirty="0"/>
                <a:t>o</a:t>
              </a:r>
              <a:endParaRPr lang="en-GB" sz="1400" dirty="0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66" name="TextBox 65"/>
              <p:cNvSpPr txBox="1"/>
              <p:nvPr/>
            </p:nvSpPr>
            <p:spPr>
              <a:xfrm>
                <a:off x="6767867" y="2996752"/>
                <a:ext cx="1962717" cy="44204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/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28</m:t>
                        </m:r>
                      </m:num>
                      <m:den>
                        <m:r>
                          <a:rPr lang="en-GB" sz="1600" b="0" i="1" smtClean="0">
                            <a:latin typeface="Cambria Math" panose="02040503050406030204" pitchFamily="18" charset="0"/>
                          </a:rPr>
                          <m:t>360</m:t>
                        </m:r>
                      </m:den>
                    </m:f>
                    <m:r>
                      <a:rPr lang="en-GB" sz="1600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  <m:r>
                      <a:rPr lang="en-GB" sz="16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×100</m:t>
                    </m:r>
                  </m:oMath>
                </a14:m>
                <a:endParaRPr lang="en-GB" sz="1600" dirty="0"/>
              </a:p>
            </p:txBody>
          </p:sp>
        </mc:Choice>
        <mc:Fallback xmlns=""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67867" y="2996752"/>
                <a:ext cx="1962717" cy="442044"/>
              </a:xfrm>
              <a:prstGeom prst="rect">
                <a:avLst/>
              </a:prstGeom>
              <a:blipFill>
                <a:blip r:embed="rId16"/>
                <a:stretch>
                  <a:fillRect l="-1553" b="-6944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7" name="TextBox 66"/>
              <p:cNvSpPr txBox="1"/>
              <p:nvPr/>
            </p:nvSpPr>
            <p:spPr>
              <a:xfrm>
                <a:off x="6779749" y="3472530"/>
                <a:ext cx="1399742" cy="68807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1600" b="0" dirty="0">
                    <a:solidFill>
                      <a:srgbClr val="FF0000"/>
                    </a:solidFill>
                  </a:rPr>
                  <a:t>Arc </a:t>
                </a:r>
                <a14:m>
                  <m:oMath xmlns:m="http://schemas.openxmlformats.org/officeDocument/2006/math">
                    <m:r>
                      <a:rPr lang="en-GB" sz="1600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 </m:t>
                    </m:r>
                    <m:f>
                      <m:fPr>
                        <m:ctrlP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70</m:t>
                        </m:r>
                      </m:num>
                      <m:den>
                        <m:r>
                          <a:rPr lang="en-GB" sz="1600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  <m:r>
                      <a:rPr lang="en-GB" sz="160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𝜋</m:t>
                    </m:r>
                  </m:oMath>
                </a14:m>
                <a:endParaRPr lang="en-GB" sz="1600" dirty="0">
                  <a:solidFill>
                    <a:srgbClr val="FF0000"/>
                  </a:solidFill>
                </a:endParaRPr>
              </a:p>
              <a:p>
                <a:r>
                  <a:rPr lang="en-GB" sz="1600" dirty="0">
                    <a:solidFill>
                      <a:srgbClr val="FF0000"/>
                    </a:solidFill>
                  </a:rPr>
                  <a:t>Or   = 24.43cm</a:t>
                </a:r>
              </a:p>
            </p:txBody>
          </p:sp>
        </mc:Choice>
        <mc:Fallback xmlns="">
          <p:sp>
            <p:nvSpPr>
              <p:cNvPr id="67" name="TextBox 6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779749" y="3472530"/>
                <a:ext cx="1399742" cy="688073"/>
              </a:xfrm>
              <a:prstGeom prst="rect">
                <a:avLst/>
              </a:prstGeom>
              <a:blipFill>
                <a:blip r:embed="rId17"/>
                <a:stretch>
                  <a:fillRect l="-2174" r="-1304" b="-1061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69" name="Group 68"/>
          <p:cNvGrpSpPr/>
          <p:nvPr/>
        </p:nvGrpSpPr>
        <p:grpSpPr>
          <a:xfrm>
            <a:off x="8516895" y="5149128"/>
            <a:ext cx="2728010" cy="857599"/>
            <a:chOff x="8338682" y="1657690"/>
            <a:chExt cx="2728010" cy="857599"/>
          </a:xfrm>
        </p:grpSpPr>
        <p:grpSp>
          <p:nvGrpSpPr>
            <p:cNvPr id="70" name="Group 69"/>
            <p:cNvGrpSpPr/>
            <p:nvPr/>
          </p:nvGrpSpPr>
          <p:grpSpPr>
            <a:xfrm>
              <a:off x="8338682" y="1657690"/>
              <a:ext cx="2728010" cy="857599"/>
              <a:chOff x="7376604" y="2074378"/>
              <a:chExt cx="2728010" cy="857599"/>
            </a:xfrm>
          </p:grpSpPr>
          <p:pic>
            <p:nvPicPr>
              <p:cNvPr id="72" name="Picture 71"/>
              <p:cNvPicPr>
                <a:picLocks noChangeAspect="1"/>
              </p:cNvPicPr>
              <p:nvPr/>
            </p:nvPicPr>
            <p:blipFill>
              <a:blip r:embed="rId15"/>
              <a:stretch>
                <a:fillRect/>
              </a:stretch>
            </p:blipFill>
            <p:spPr>
              <a:xfrm>
                <a:off x="7376604" y="2074378"/>
                <a:ext cx="995604" cy="857599"/>
              </a:xfrm>
              <a:prstGeom prst="rect">
                <a:avLst/>
              </a:prstGeom>
            </p:spPr>
          </p:pic>
          <p:cxnSp>
            <p:nvCxnSpPr>
              <p:cNvPr id="73" name="Straight Arrow Connector 72"/>
              <p:cNvCxnSpPr>
                <a:stCxn id="72" idx="2"/>
                <a:endCxn id="72" idx="3"/>
              </p:cNvCxnSpPr>
              <p:nvPr/>
            </p:nvCxnSpPr>
            <p:spPr>
              <a:xfrm flipV="1">
                <a:off x="7874406" y="2503178"/>
                <a:ext cx="497802" cy="428799"/>
              </a:xfrm>
              <a:prstGeom prst="straightConnector1">
                <a:avLst/>
              </a:prstGeom>
              <a:ln w="9525" cap="flat" cmpd="sng" algn="ctr">
                <a:solidFill>
                  <a:schemeClr val="dk1"/>
                </a:solidFill>
                <a:prstDash val="solid"/>
                <a:round/>
                <a:headEnd type="arrow" w="med" len="med"/>
                <a:tailEnd type="arrow" w="med" len="med"/>
              </a:ln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</p:cxnSp>
          <p:sp>
            <p:nvSpPr>
              <p:cNvPr id="74" name="TextBox 73"/>
              <p:cNvSpPr txBox="1"/>
              <p:nvPr/>
            </p:nvSpPr>
            <p:spPr>
              <a:xfrm>
                <a:off x="8041212" y="2620241"/>
                <a:ext cx="206340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1400" dirty="0"/>
                  <a:t>8cm</a:t>
                </a:r>
              </a:p>
            </p:txBody>
          </p:sp>
        </p:grpSp>
        <p:sp>
          <p:nvSpPr>
            <p:cNvPr id="71" name="TextBox 70"/>
            <p:cNvSpPr txBox="1"/>
            <p:nvPr/>
          </p:nvSpPr>
          <p:spPr>
            <a:xfrm>
              <a:off x="8564489" y="2085777"/>
              <a:ext cx="438801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1400" dirty="0"/>
                <a:t>40</a:t>
              </a:r>
              <a:r>
                <a:rPr lang="en-GB" sz="1400" baseline="30000" dirty="0"/>
                <a:t>o</a:t>
              </a:r>
              <a:endParaRPr lang="en-GB" sz="1400" dirty="0"/>
            </a:p>
          </p:txBody>
        </p:sp>
      </p:grpSp>
      <p:pic>
        <p:nvPicPr>
          <p:cNvPr id="12" name="Picture 11"/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78736" y="3375341"/>
            <a:ext cx="1475959" cy="1447439"/>
          </a:xfrm>
          <a:prstGeom prst="rect">
            <a:avLst/>
          </a:prstGeom>
        </p:spPr>
      </p:pic>
      <p:cxnSp>
        <p:nvCxnSpPr>
          <p:cNvPr id="27" name="Straight Arrow Connector 26"/>
          <p:cNvCxnSpPr>
            <a:endCxn id="11" idx="6"/>
          </p:cNvCxnSpPr>
          <p:nvPr/>
        </p:nvCxnSpPr>
        <p:spPr>
          <a:xfrm>
            <a:off x="3071452" y="2438881"/>
            <a:ext cx="417112" cy="3520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0" name="Rectangle 29"/>
              <p:cNvSpPr/>
              <p:nvPr/>
            </p:nvSpPr>
            <p:spPr>
              <a:xfrm>
                <a:off x="3407489" y="3348731"/>
                <a:ext cx="1291247" cy="1187697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ad>
                        <m:radPr>
                          <m:degHide m:val="on"/>
                          <m:ctrlPr>
                            <a:rPr lang="en-GB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20</m:t>
                              </m:r>
                            </m:num>
                            <m:den>
                              <m:r>
                                <a:rPr lang="en-GB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</a:rPr>
                                <m:t>𝜋</m:t>
                              </m:r>
                            </m:den>
                          </m:f>
                        </m:e>
                      </m:rad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GB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𝑟</m:t>
                      </m:r>
                    </m:oMath>
                  </m:oMathPara>
                </a14:m>
                <a:endParaRPr lang="en-GB" dirty="0">
                  <a:solidFill>
                    <a:srgbClr val="FF0000"/>
                  </a:solidFill>
                </a:endParaRPr>
              </a:p>
              <a:p>
                <a:r>
                  <a:rPr lang="en-GB" dirty="0">
                    <a:solidFill>
                      <a:srgbClr val="FF0000"/>
                    </a:solidFill>
                  </a:rPr>
                  <a:t>Or  </a:t>
                </a:r>
                <a14:m>
                  <m:oMath xmlns:m="http://schemas.openxmlformats.org/officeDocument/2006/math">
                    <m:r>
                      <a:rPr lang="en-GB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  <m:r>
                      <a:rPr lang="en-GB" b="0" i="1" dirty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.52</m:t>
                    </m:r>
                    <m:r>
                      <a:rPr lang="en-GB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𝑐𝑚</m:t>
                    </m:r>
                  </m:oMath>
                </a14:m>
                <a:r>
                  <a:rPr lang="en-GB" dirty="0">
                    <a:solidFill>
                      <a:srgbClr val="FF0000"/>
                    </a:solidFill>
                  </a:rPr>
                  <a:t> </a:t>
                </a:r>
              </a:p>
            </p:txBody>
          </p:sp>
        </mc:Choice>
        <mc:Fallback xmlns="">
          <p:sp>
            <p:nvSpPr>
              <p:cNvPr id="30" name="Rectangle 2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07489" y="3348731"/>
                <a:ext cx="1291247" cy="1187697"/>
              </a:xfrm>
              <a:prstGeom prst="rect">
                <a:avLst/>
              </a:prstGeom>
              <a:blipFill>
                <a:blip r:embed="rId19"/>
                <a:stretch>
                  <a:fillRect l="-4245" b="-717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9" name="Straight Arrow Connector 8"/>
          <p:cNvCxnSpPr/>
          <p:nvPr/>
        </p:nvCxnSpPr>
        <p:spPr>
          <a:xfrm>
            <a:off x="5168488" y="2622501"/>
            <a:ext cx="1181455" cy="0"/>
          </a:xfrm>
          <a:prstGeom prst="straightConnector1">
            <a:avLst/>
          </a:prstGeom>
          <a:ln>
            <a:solidFill>
              <a:srgbClr val="2C2781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264632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1466</TotalTime>
  <Words>434</Words>
  <Application>Microsoft Office PowerPoint</Application>
  <PresentationFormat>A4 Paper (210x297 mm)</PresentationFormat>
  <Paragraphs>125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</vt:vector>
  </TitlesOfParts>
  <Company>Delta Academies Trust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Thomas Gray</dc:creator>
  <cp:lastModifiedBy>M Jones (BRI)</cp:lastModifiedBy>
  <cp:revision>165</cp:revision>
  <cp:lastPrinted>2019-07-15T08:16:03Z</cp:lastPrinted>
  <dcterms:created xsi:type="dcterms:W3CDTF">2018-11-29T08:55:46Z</dcterms:created>
  <dcterms:modified xsi:type="dcterms:W3CDTF">2023-05-25T09:25:50Z</dcterms:modified>
</cp:coreProperties>
</file>