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58" r:id="rId2"/>
    <p:sldId id="322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2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300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F3890-1775-479B-8CA9-6863621C799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10C302F-FEC0-4868-8D21-DD48F9292C6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B4D870C-F124-4318-879D-DD2B857559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25CB1-5A18-4F0F-A095-39C97DB49F8A}" type="datetimeFigureOut">
              <a:rPr lang="en-GB" smtClean="0"/>
              <a:t>29/03/2023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5B6299F-7D49-45FC-B8C5-F5F7A0E38F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22B6D09-BDED-47D8-ACCB-3F226D7C6E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B7FF1-6576-4059-915D-0851321D049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261414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6F05FB-A46E-4913-957E-35CB12F42C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D84C08E-1F0E-4E9D-836B-72E1D93AB63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EF5C2C4-2CCF-4C92-9D61-B3B05649BC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25CB1-5A18-4F0F-A095-39C97DB49F8A}" type="datetimeFigureOut">
              <a:rPr lang="en-GB" smtClean="0"/>
              <a:t>29/03/2023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6D08417-4A6B-454C-9E1D-F2B0CA92B4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F30612-C978-4C87-8834-F409DA9C6B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B7FF1-6576-4059-915D-0851321D049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314354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B58B5B8-BF41-4C60-B3D8-39EA631016F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59613FD-EE1A-4E58-A26A-BFDA16AC3DE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3E60CF2-F448-42EE-AA3F-9A26B20583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25CB1-5A18-4F0F-A095-39C97DB49F8A}" type="datetimeFigureOut">
              <a:rPr lang="en-GB" smtClean="0"/>
              <a:t>29/03/2023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BBAD048-FDA0-4E02-A0E9-2981BDB05E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AD989FA-E2A8-4442-B608-8421FC49AD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B7FF1-6576-4059-915D-0851321D049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22185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283B3C-9602-4E12-B409-A2312F1DAC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3511C3-3E7B-4FDF-8E24-2E8245AA5F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13E3C79-EB6B-46BC-B24B-3E50DAED10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25CB1-5A18-4F0F-A095-39C97DB49F8A}" type="datetimeFigureOut">
              <a:rPr lang="en-GB" smtClean="0"/>
              <a:t>29/03/2023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22874C-81D9-4820-B9D9-B06FB9B0F8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24BBF64-8942-4ABC-923C-562C3AB686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B7FF1-6576-4059-915D-0851321D049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049266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AB8BBA-55FF-4E74-A8B8-0A55A1EA8D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AE124EC-6F35-403B-B7BC-5A3FAEB72D0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FA65E6B-EBA0-456D-A1D4-179900C0CD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25CB1-5A18-4F0F-A095-39C97DB49F8A}" type="datetimeFigureOut">
              <a:rPr lang="en-GB" smtClean="0"/>
              <a:t>29/03/2023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A4D0B83-8874-4C04-A837-0C79ED1A1F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ECA07A-41EF-4EF5-9747-DE91D52C9C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B7FF1-6576-4059-915D-0851321D049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98162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736340-456E-4A2A-B3C3-2A9AAA26C4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BE7320-165F-48F2-BC92-05BC21A320D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21DFFAA-A0D6-426F-93F6-4DF6114D7DA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AFDF215-5BE4-4C87-B211-C3B6C06913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25CB1-5A18-4F0F-A095-39C97DB49F8A}" type="datetimeFigureOut">
              <a:rPr lang="en-GB" smtClean="0"/>
              <a:t>29/03/2023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49DE878-6154-44D3-A2BB-2DD9D3E360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FAAD88C-7A64-474A-9416-AA14937B47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B7FF1-6576-4059-915D-0851321D049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967840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2D06B2-A781-439B-A755-DF77627676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60366A6-287F-4A1F-BF58-4853CA80680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348B270-63F0-49B1-B698-4DB55D4C0BD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B926103-4242-46A2-BB69-21A42860A33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3AB7793-1E2F-405F-A884-B9E07C63500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EBAAE7E-C4D6-42A7-B4E0-7D54B88B89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25CB1-5A18-4F0F-A095-39C97DB49F8A}" type="datetimeFigureOut">
              <a:rPr lang="en-GB" smtClean="0"/>
              <a:t>29/03/2023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E7E7166-F419-46C0-A573-F2438D0737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B674D51-DFDF-47EF-9A47-0923A58159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B7FF1-6576-4059-915D-0851321D049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581927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89C84E-4E10-4AED-93D1-C8962FFAF6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6F46916-FDF0-4BC1-A5A2-CCF45F1AC2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25CB1-5A18-4F0F-A095-39C97DB49F8A}" type="datetimeFigureOut">
              <a:rPr lang="en-GB" smtClean="0"/>
              <a:t>29/03/2023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4BE20AF-6CC1-4264-9705-0FF7E9D698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DCFFD69-EE90-4341-8A72-165BB78B44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B7FF1-6576-4059-915D-0851321D049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913762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3E4D8E3-A68F-4631-928D-694D2DDE3B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25CB1-5A18-4F0F-A095-39C97DB49F8A}" type="datetimeFigureOut">
              <a:rPr lang="en-GB" smtClean="0"/>
              <a:t>29/03/2023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592A251-F964-4111-81B7-50AB8FF654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86F52FA-EDD2-4A9C-9125-E390F853F2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B7FF1-6576-4059-915D-0851321D049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209063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6449B4-7F45-403C-9D1F-30D97069DC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B86ECA-08D7-4B33-8153-EF75E1C077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6C0B377-5682-4824-913C-9CB37EBEB80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3E93C1B-95F9-48B6-879A-E6FED83540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25CB1-5A18-4F0F-A095-39C97DB49F8A}" type="datetimeFigureOut">
              <a:rPr lang="en-GB" smtClean="0"/>
              <a:t>29/03/2023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BEECE25-6FF9-40D6-BC7D-BD1C48A460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57C412A-9B9E-48D5-9F47-3BDC11FB32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B7FF1-6576-4059-915D-0851321D049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949898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56083B-8363-4541-A328-73D68EAE01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2DAB824-5A14-4871-A702-974F18DD6EE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30AF2CB-523B-43CF-9064-5B922F50723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6932C57-4D88-4B82-8F24-FF95DF9839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25CB1-5A18-4F0F-A095-39C97DB49F8A}" type="datetimeFigureOut">
              <a:rPr lang="en-GB" smtClean="0"/>
              <a:t>29/03/2023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37C3FAF-54EC-44DB-B7AA-473E578965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DB4E566-C850-489E-B56C-9D098E16A2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B7FF1-6576-4059-915D-0851321D049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75289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1099AA2-AFCF-48B1-8FC8-1461F818AA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3551FAE-CFF6-4066-883C-996216AF252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210A6F-011C-4E62-8A4E-89DDCA79D99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325CB1-5A18-4F0F-A095-39C97DB49F8A}" type="datetimeFigureOut">
              <a:rPr lang="en-GB" smtClean="0"/>
              <a:t>29/03/2023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653FA3F-17A4-4E62-99AE-8F2F1FC7B44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909576C-B0A9-4B55-927C-872760650B2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AB7FF1-6576-4059-915D-0851321D049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89226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png"/><Relationship Id="rId13" Type="http://schemas.openxmlformats.org/officeDocument/2006/relationships/image" Target="../media/image27.png"/><Relationship Id="rId3" Type="http://schemas.openxmlformats.org/officeDocument/2006/relationships/image" Target="../media/image17.png"/><Relationship Id="rId7" Type="http://schemas.openxmlformats.org/officeDocument/2006/relationships/image" Target="../media/image21.png"/><Relationship Id="rId12" Type="http://schemas.openxmlformats.org/officeDocument/2006/relationships/image" Target="../media/image26.png"/><Relationship Id="rId2" Type="http://schemas.openxmlformats.org/officeDocument/2006/relationships/image" Target="../media/image3.png"/><Relationship Id="rId16" Type="http://schemas.openxmlformats.org/officeDocument/2006/relationships/image" Target="../media/image30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0.png"/><Relationship Id="rId11" Type="http://schemas.openxmlformats.org/officeDocument/2006/relationships/image" Target="../media/image25.png"/><Relationship Id="rId5" Type="http://schemas.openxmlformats.org/officeDocument/2006/relationships/image" Target="../media/image19.png"/><Relationship Id="rId15" Type="http://schemas.openxmlformats.org/officeDocument/2006/relationships/image" Target="../media/image29.png"/><Relationship Id="rId10" Type="http://schemas.openxmlformats.org/officeDocument/2006/relationships/image" Target="../media/image24.png"/><Relationship Id="rId4" Type="http://schemas.openxmlformats.org/officeDocument/2006/relationships/image" Target="../media/image18.png"/><Relationship Id="rId9" Type="http://schemas.openxmlformats.org/officeDocument/2006/relationships/image" Target="../media/image23.png"/><Relationship Id="rId14" Type="http://schemas.openxmlformats.org/officeDocument/2006/relationships/image" Target="../media/image2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5" name="Picture 6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64839" y="5447708"/>
            <a:ext cx="1329001" cy="674418"/>
          </a:xfrm>
          <a:prstGeom prst="rect">
            <a:avLst/>
          </a:prstGeom>
        </p:spPr>
      </p:pic>
      <p:pic>
        <p:nvPicPr>
          <p:cNvPr id="63" name="Picture 6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83441" y="5492481"/>
            <a:ext cx="1176771" cy="730798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1212671" y="1"/>
            <a:ext cx="9501051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600" dirty="0">
                <a:ln w="0"/>
                <a:solidFill>
                  <a:srgbClr val="2C278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Year 10 </a:t>
            </a:r>
            <a:r>
              <a:rPr lang="en-GB" sz="3600" dirty="0">
                <a:ln w="0"/>
                <a:solidFill>
                  <a:srgbClr val="2C278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Foundation</a:t>
            </a:r>
          </a:p>
          <a:p>
            <a:pPr algn="ctr" defTabSz="457200">
              <a:defRPr/>
            </a:pPr>
            <a:r>
              <a:rPr lang="en-US" sz="3600" dirty="0">
                <a:ln w="0"/>
                <a:solidFill>
                  <a:srgbClr val="2C2781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/>
              </a:rPr>
              <a:t>VOLUME AND SURFACE AREA OF PRISMS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1212670" y="69670"/>
            <a:ext cx="9753600" cy="1062445"/>
          </a:xfrm>
          <a:prstGeom prst="roundRect">
            <a:avLst/>
          </a:prstGeom>
          <a:noFill/>
          <a:ln w="38100">
            <a:solidFill>
              <a:srgbClr val="2C278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>
              <a:defRPr/>
            </a:pPr>
            <a:endParaRPr lang="en-GB">
              <a:solidFill>
                <a:prstClr val="white"/>
              </a:solidFill>
              <a:latin typeface="Calibri" panose="020F0502020204030204"/>
            </a:endParaRPr>
          </a:p>
        </p:txBody>
      </p:sp>
      <p:pic>
        <p:nvPicPr>
          <p:cNvPr id="22" name="Picture 2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63709" y="5289482"/>
            <a:ext cx="1892481" cy="459793"/>
          </a:xfrm>
          <a:prstGeom prst="rect">
            <a:avLst/>
          </a:prstGeom>
        </p:spPr>
      </p:pic>
      <p:sp>
        <p:nvSpPr>
          <p:cNvPr id="23" name="Rounded Rectangle 22"/>
          <p:cNvSpPr/>
          <p:nvPr/>
        </p:nvSpPr>
        <p:spPr>
          <a:xfrm>
            <a:off x="1212670" y="5238750"/>
            <a:ext cx="2194558" cy="883377"/>
          </a:xfrm>
          <a:prstGeom prst="roundRect">
            <a:avLst/>
          </a:prstGeom>
          <a:noFill/>
          <a:ln w="38100">
            <a:solidFill>
              <a:srgbClr val="33A7D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 defTabSz="457200">
              <a:defRPr/>
            </a:pPr>
            <a:endParaRPr lang="en-GB" sz="200" b="1" dirty="0">
              <a:solidFill>
                <a:srgbClr val="E7E6E6">
                  <a:lumMod val="50000"/>
                </a:srgbClr>
              </a:solidFill>
              <a:latin typeface="Calibri" panose="020F0502020204030204"/>
            </a:endParaRPr>
          </a:p>
          <a:p>
            <a:pPr algn="ctr" defTabSz="457200">
              <a:defRPr/>
            </a:pPr>
            <a:r>
              <a:rPr lang="en-GB" sz="2000" b="1" dirty="0">
                <a:solidFill>
                  <a:srgbClr val="32A7DF"/>
                </a:solidFill>
                <a:latin typeface="Calibri" panose="020F0502020204030204"/>
              </a:rPr>
              <a:t>568-571, 584-586</a:t>
            </a:r>
          </a:p>
        </p:txBody>
      </p:sp>
      <p:sp>
        <p:nvSpPr>
          <p:cNvPr id="25" name="Rounded Rectangle 24"/>
          <p:cNvSpPr/>
          <p:nvPr/>
        </p:nvSpPr>
        <p:spPr>
          <a:xfrm>
            <a:off x="3493084" y="5238749"/>
            <a:ext cx="1286167" cy="1466816"/>
          </a:xfrm>
          <a:prstGeom prst="roundRect">
            <a:avLst/>
          </a:prstGeom>
          <a:noFill/>
          <a:ln w="38100">
            <a:solidFill>
              <a:srgbClr val="2C278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>
              <a:defRPr/>
            </a:pPr>
            <a:r>
              <a:rPr lang="en-GB" sz="1600" b="1" dirty="0">
                <a:solidFill>
                  <a:srgbClr val="87022F"/>
                </a:solidFill>
                <a:latin typeface="Calibri" panose="020F0502020204030204" pitchFamily="34" charset="0"/>
              </a:rPr>
              <a:t>Key Words</a:t>
            </a:r>
          </a:p>
          <a:p>
            <a:pPr algn="ctr" defTabSz="457200">
              <a:defRPr/>
            </a:pPr>
            <a:r>
              <a:rPr lang="en-GB" sz="1400" dirty="0">
                <a:solidFill>
                  <a:schemeClr val="tx1"/>
                </a:solidFill>
                <a:latin typeface="Calibri" panose="020F0502020204030204" pitchFamily="34" charset="0"/>
              </a:rPr>
              <a:t>Volume</a:t>
            </a:r>
          </a:p>
          <a:p>
            <a:pPr algn="ctr" defTabSz="457200">
              <a:defRPr/>
            </a:pPr>
            <a:r>
              <a:rPr lang="en-GB" sz="1400" dirty="0">
                <a:solidFill>
                  <a:schemeClr val="tx1"/>
                </a:solidFill>
                <a:latin typeface="Calibri" panose="020F0502020204030204" pitchFamily="34" charset="0"/>
              </a:rPr>
              <a:t>Capacity</a:t>
            </a:r>
          </a:p>
          <a:p>
            <a:pPr algn="ctr" defTabSz="457200">
              <a:defRPr/>
            </a:pPr>
            <a:r>
              <a:rPr lang="en-GB" sz="1400" dirty="0">
                <a:solidFill>
                  <a:schemeClr val="tx1"/>
                </a:solidFill>
                <a:latin typeface="Calibri" panose="020F0502020204030204" pitchFamily="34" charset="0"/>
              </a:rPr>
              <a:t>Prism</a:t>
            </a:r>
          </a:p>
          <a:p>
            <a:pPr algn="ctr" defTabSz="457200">
              <a:defRPr/>
            </a:pPr>
            <a:r>
              <a:rPr lang="en-GB" sz="1400" dirty="0">
                <a:solidFill>
                  <a:schemeClr val="tx1"/>
                </a:solidFill>
                <a:latin typeface="Calibri" panose="020F0502020204030204" pitchFamily="34" charset="0"/>
              </a:rPr>
              <a:t>Surface area</a:t>
            </a:r>
          </a:p>
          <a:p>
            <a:pPr algn="ctr" defTabSz="457200">
              <a:defRPr/>
            </a:pPr>
            <a:r>
              <a:rPr lang="en-GB" sz="1400" dirty="0">
                <a:solidFill>
                  <a:schemeClr val="tx1"/>
                </a:solidFill>
                <a:latin typeface="Calibri" panose="020F0502020204030204" pitchFamily="34" charset="0"/>
              </a:rPr>
              <a:t>Face</a:t>
            </a:r>
            <a:r>
              <a:rPr lang="en-GB" sz="1400" dirty="0">
                <a:solidFill>
                  <a:prstClr val="black"/>
                </a:solidFill>
                <a:latin typeface="Calibri" panose="020F0502020204030204" pitchFamily="34" charset="0"/>
              </a:rPr>
              <a:t> </a:t>
            </a:r>
          </a:p>
        </p:txBody>
      </p:sp>
      <p:sp>
        <p:nvSpPr>
          <p:cNvPr id="27" name="Rounded Rectangle 26"/>
          <p:cNvSpPr/>
          <p:nvPr/>
        </p:nvSpPr>
        <p:spPr>
          <a:xfrm>
            <a:off x="1212670" y="1200329"/>
            <a:ext cx="2194558" cy="3975356"/>
          </a:xfrm>
          <a:prstGeom prst="roundRect">
            <a:avLst/>
          </a:prstGeom>
          <a:noFill/>
          <a:ln w="38100">
            <a:solidFill>
              <a:srgbClr val="FAB4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 defTabSz="457200">
              <a:defRPr/>
            </a:pPr>
            <a:endParaRPr lang="en-GB" sz="900" b="1" dirty="0">
              <a:solidFill>
                <a:prstClr val="black"/>
              </a:solidFill>
              <a:latin typeface="Calibri" panose="020F0502020204030204"/>
            </a:endParaRPr>
          </a:p>
          <a:p>
            <a:pPr algn="ctr" defTabSz="457200">
              <a:defRPr/>
            </a:pPr>
            <a:endParaRPr lang="en-GB" sz="1600" b="1" dirty="0">
              <a:solidFill>
                <a:prstClr val="black"/>
              </a:solidFill>
              <a:latin typeface="Calibri" panose="020F0502020204030204"/>
            </a:endParaRPr>
          </a:p>
          <a:p>
            <a:pPr algn="ctr" defTabSz="457200">
              <a:defRPr/>
            </a:pPr>
            <a:endParaRPr lang="en-GB" sz="900" b="1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4168758" y="1145345"/>
            <a:ext cx="139333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457200">
              <a:defRPr/>
            </a:pPr>
            <a:r>
              <a:rPr lang="en-GB" sz="2400" b="1" dirty="0">
                <a:solidFill>
                  <a:prstClr val="black"/>
                </a:solidFill>
                <a:latin typeface="Calibri" panose="020F0502020204030204"/>
              </a:rPr>
              <a:t>Examples</a:t>
            </a:r>
          </a:p>
        </p:txBody>
      </p:sp>
      <p:sp>
        <p:nvSpPr>
          <p:cNvPr id="34" name="Rounded Rectangle 33"/>
          <p:cNvSpPr/>
          <p:nvPr/>
        </p:nvSpPr>
        <p:spPr>
          <a:xfrm>
            <a:off x="3464346" y="1200330"/>
            <a:ext cx="7501925" cy="3970205"/>
          </a:xfrm>
          <a:prstGeom prst="roundRect">
            <a:avLst>
              <a:gd name="adj" fmla="val 7610"/>
            </a:avLst>
          </a:prstGeom>
          <a:noFill/>
          <a:ln w="38100">
            <a:solidFill>
              <a:srgbClr val="87022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>
              <a:defRPr/>
            </a:pPr>
            <a:endParaRPr lang="en-GB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8" name="Rounded Rectangle 17"/>
          <p:cNvSpPr/>
          <p:nvPr/>
        </p:nvSpPr>
        <p:spPr>
          <a:xfrm>
            <a:off x="4844435" y="5259207"/>
            <a:ext cx="6121836" cy="1151119"/>
          </a:xfrm>
          <a:prstGeom prst="roundRect">
            <a:avLst/>
          </a:prstGeom>
          <a:noFill/>
          <a:ln w="38100">
            <a:solidFill>
              <a:srgbClr val="FAB5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 defTabSz="457200">
              <a:defRPr/>
            </a:pPr>
            <a:endParaRPr lang="en-GB" sz="1400" b="1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19" name="TextBox 18"/>
          <p:cNvSpPr txBox="1"/>
          <p:nvPr/>
        </p:nvSpPr>
        <p:spPr>
          <a:xfrm rot="10800000">
            <a:off x="4844434" y="6470614"/>
            <a:ext cx="6121836" cy="26161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pPr lvl="0"/>
            <a:r>
              <a:rPr lang="en-GB" sz="1100" dirty="0">
                <a:solidFill>
                  <a:prstClr val="black"/>
                </a:solidFill>
                <a:latin typeface="Calibri" panose="020F0502020204030204"/>
              </a:rPr>
              <a:t>ANSWERS: 1)Volume = 5760 cm</a:t>
            </a:r>
            <a:r>
              <a:rPr lang="en-GB" sz="1100" baseline="30000" dirty="0">
                <a:solidFill>
                  <a:prstClr val="black"/>
                </a:solidFill>
                <a:latin typeface="Calibri" panose="020F0502020204030204"/>
              </a:rPr>
              <a:t>3</a:t>
            </a:r>
            <a:r>
              <a:rPr lang="en-GB" sz="1100" dirty="0">
                <a:solidFill>
                  <a:prstClr val="black"/>
                </a:solidFill>
                <a:latin typeface="Calibri" panose="020F0502020204030204"/>
              </a:rPr>
              <a:t> Surface area </a:t>
            </a:r>
            <a:r>
              <a:rPr lang="en-GB" sz="1100" dirty="0">
                <a:solidFill>
                  <a:prstClr val="black"/>
                </a:solidFill>
              </a:rPr>
              <a:t>= 2368 cm</a:t>
            </a:r>
            <a:r>
              <a:rPr lang="en-GB" sz="1100" baseline="30000" dirty="0">
                <a:solidFill>
                  <a:prstClr val="black"/>
                </a:solidFill>
              </a:rPr>
              <a:t>2</a:t>
            </a:r>
            <a:r>
              <a:rPr lang="en-GB" sz="1100" dirty="0">
                <a:solidFill>
                  <a:prstClr val="black"/>
                </a:solidFill>
                <a:latin typeface="Calibri" panose="020F0502020204030204"/>
              </a:rPr>
              <a:t>  2) Volume = 162 m</a:t>
            </a:r>
            <a:r>
              <a:rPr lang="en-GB" sz="1100" baseline="30000" dirty="0">
                <a:solidFill>
                  <a:prstClr val="black"/>
                </a:solidFill>
                <a:latin typeface="Calibri" panose="020F0502020204030204"/>
              </a:rPr>
              <a:t>3  </a:t>
            </a:r>
            <a:r>
              <a:rPr lang="en-GB" sz="1100" dirty="0">
                <a:solidFill>
                  <a:prstClr val="black"/>
                </a:solidFill>
                <a:latin typeface="Calibri" panose="020F0502020204030204"/>
              </a:rPr>
              <a:t>Surface area = </a:t>
            </a:r>
            <a:r>
              <a:rPr lang="en-GB" sz="1100" dirty="0">
                <a:solidFill>
                  <a:prstClr val="black"/>
                </a:solidFill>
              </a:rPr>
              <a:t> 241.2m</a:t>
            </a:r>
            <a:r>
              <a:rPr lang="en-GB" sz="1100" baseline="30000" dirty="0">
                <a:solidFill>
                  <a:prstClr val="black"/>
                </a:solidFill>
              </a:rPr>
              <a:t>2</a:t>
            </a:r>
            <a:r>
              <a:rPr lang="en-GB" sz="1100" dirty="0">
                <a:solidFill>
                  <a:prstClr val="black"/>
                </a:solidFill>
              </a:rPr>
              <a:t> </a:t>
            </a:r>
            <a:endParaRPr lang="en-GB" sz="1100" dirty="0">
              <a:solidFill>
                <a:prstClr val="black"/>
              </a:solidFill>
              <a:latin typeface="Calibri" panose="020F0502020204030204"/>
            </a:endParaRPr>
          </a:p>
        </p:txBody>
      </p:sp>
      <p:grpSp>
        <p:nvGrpSpPr>
          <p:cNvPr id="12" name="Group 11"/>
          <p:cNvGrpSpPr/>
          <p:nvPr/>
        </p:nvGrpSpPr>
        <p:grpSpPr>
          <a:xfrm>
            <a:off x="6079422" y="1297865"/>
            <a:ext cx="2261741" cy="1557480"/>
            <a:chOff x="2566132" y="1451764"/>
            <a:chExt cx="2261741" cy="1557480"/>
          </a:xfrm>
        </p:grpSpPr>
        <p:pic>
          <p:nvPicPr>
            <p:cNvPr id="46" name="Picture 45"/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2566132" y="1451764"/>
              <a:ext cx="1715500" cy="1403591"/>
            </a:xfrm>
            <a:prstGeom prst="rect">
              <a:avLst/>
            </a:prstGeom>
          </p:spPr>
        </p:pic>
        <p:sp>
          <p:nvSpPr>
            <p:cNvPr id="51" name="TextBox 50"/>
            <p:cNvSpPr txBox="1"/>
            <p:nvPr/>
          </p:nvSpPr>
          <p:spPr>
            <a:xfrm>
              <a:off x="2703540" y="2701467"/>
              <a:ext cx="635725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defTabSz="457200">
                <a:defRPr/>
              </a:pPr>
              <a:r>
                <a:rPr lang="en-GB" sz="1400" dirty="0">
                  <a:solidFill>
                    <a:prstClr val="black"/>
                  </a:solidFill>
                  <a:latin typeface="Calibri" panose="020F0502020204030204"/>
                </a:rPr>
                <a:t>4 cm</a:t>
              </a:r>
            </a:p>
          </p:txBody>
        </p:sp>
        <p:sp>
          <p:nvSpPr>
            <p:cNvPr id="53" name="TextBox 52"/>
            <p:cNvSpPr txBox="1"/>
            <p:nvPr/>
          </p:nvSpPr>
          <p:spPr>
            <a:xfrm>
              <a:off x="3754467" y="2282384"/>
              <a:ext cx="635725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defTabSz="457200">
                <a:defRPr/>
              </a:pPr>
              <a:r>
                <a:rPr lang="en-GB" sz="1400" dirty="0">
                  <a:solidFill>
                    <a:prstClr val="black"/>
                  </a:solidFill>
                  <a:latin typeface="Calibri" panose="020F0502020204030204"/>
                </a:rPr>
                <a:t>9 cm</a:t>
              </a:r>
            </a:p>
          </p:txBody>
        </p:sp>
        <p:sp>
          <p:nvSpPr>
            <p:cNvPr id="54" name="TextBox 53"/>
            <p:cNvSpPr txBox="1"/>
            <p:nvPr/>
          </p:nvSpPr>
          <p:spPr>
            <a:xfrm>
              <a:off x="4192148" y="1571150"/>
              <a:ext cx="635725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defTabSz="457200">
                <a:defRPr/>
              </a:pPr>
              <a:r>
                <a:rPr lang="en-GB" sz="1400" dirty="0">
                  <a:solidFill>
                    <a:prstClr val="black"/>
                  </a:solidFill>
                  <a:latin typeface="Calibri" panose="020F0502020204030204"/>
                </a:rPr>
                <a:t>2 cm</a:t>
              </a:r>
            </a:p>
          </p:txBody>
        </p:sp>
      </p:grpSp>
      <p:grpSp>
        <p:nvGrpSpPr>
          <p:cNvPr id="13" name="Group 12"/>
          <p:cNvGrpSpPr/>
          <p:nvPr/>
        </p:nvGrpSpPr>
        <p:grpSpPr>
          <a:xfrm>
            <a:off x="5858756" y="3639766"/>
            <a:ext cx="2713102" cy="1498408"/>
            <a:chOff x="4525717" y="3517730"/>
            <a:chExt cx="2713102" cy="1498408"/>
          </a:xfrm>
        </p:grpSpPr>
        <p:pic>
          <p:nvPicPr>
            <p:cNvPr id="50" name="Picture 49"/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4966792" y="3517730"/>
              <a:ext cx="2000490" cy="1260583"/>
            </a:xfrm>
            <a:prstGeom prst="rect">
              <a:avLst/>
            </a:prstGeom>
          </p:spPr>
        </p:pic>
        <p:sp>
          <p:nvSpPr>
            <p:cNvPr id="55" name="TextBox 54"/>
            <p:cNvSpPr txBox="1"/>
            <p:nvPr/>
          </p:nvSpPr>
          <p:spPr>
            <a:xfrm>
              <a:off x="5286396" y="4708361"/>
              <a:ext cx="635725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defTabSz="457200">
                <a:defRPr/>
              </a:pPr>
              <a:r>
                <a:rPr lang="en-GB" sz="1400" dirty="0">
                  <a:solidFill>
                    <a:prstClr val="black"/>
                  </a:solidFill>
                  <a:latin typeface="Calibri" panose="020F0502020204030204"/>
                </a:rPr>
                <a:t>7 mm</a:t>
              </a:r>
            </a:p>
          </p:txBody>
        </p:sp>
        <p:sp>
          <p:nvSpPr>
            <p:cNvPr id="56" name="TextBox 55"/>
            <p:cNvSpPr txBox="1"/>
            <p:nvPr/>
          </p:nvSpPr>
          <p:spPr>
            <a:xfrm>
              <a:off x="6477368" y="4413543"/>
              <a:ext cx="761451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defTabSz="457200">
                <a:defRPr/>
              </a:pPr>
              <a:r>
                <a:rPr lang="en-GB" sz="1400" dirty="0">
                  <a:solidFill>
                    <a:prstClr val="black"/>
                  </a:solidFill>
                  <a:latin typeface="Calibri" panose="020F0502020204030204"/>
                </a:rPr>
                <a:t>11 mm</a:t>
              </a:r>
            </a:p>
          </p:txBody>
        </p:sp>
        <p:sp>
          <p:nvSpPr>
            <p:cNvPr id="57" name="TextBox 56"/>
            <p:cNvSpPr txBox="1"/>
            <p:nvPr/>
          </p:nvSpPr>
          <p:spPr>
            <a:xfrm>
              <a:off x="4525717" y="4331981"/>
              <a:ext cx="761451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defTabSz="457200">
                <a:defRPr/>
              </a:pPr>
              <a:r>
                <a:rPr lang="en-GB" sz="1400" dirty="0">
                  <a:solidFill>
                    <a:prstClr val="black"/>
                  </a:solidFill>
                  <a:latin typeface="Calibri" panose="020F0502020204030204"/>
                </a:rPr>
                <a:t>5 mm</a:t>
              </a:r>
            </a:p>
          </p:txBody>
        </p:sp>
      </p:grpSp>
      <mc:AlternateContent xmlns:mc="http://schemas.openxmlformats.org/markup-compatibility/2006">
        <mc:Choice xmlns:a14="http://schemas.microsoft.com/office/drawing/2010/main" Requires="a14">
          <p:sp>
            <p:nvSpPr>
              <p:cNvPr id="52" name="TextBox 51"/>
              <p:cNvSpPr txBox="1"/>
              <p:nvPr/>
            </p:nvSpPr>
            <p:spPr>
              <a:xfrm>
                <a:off x="3655000" y="1791410"/>
                <a:ext cx="2131994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 defTabSz="457200"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1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𝑽𝒐𝒍𝒖𝒎𝒆</m:t>
                      </m:r>
                      <m:r>
                        <a:rPr lang="en-GB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=4×9×2</m:t>
                      </m:r>
                    </m:oMath>
                  </m:oMathPara>
                </a14:m>
                <a:endParaRPr lang="en-GB" dirty="0">
                  <a:solidFill>
                    <a:prstClr val="black"/>
                  </a:solidFill>
                  <a:latin typeface="Calibri" panose="020F0502020204030204"/>
                </a:endParaRPr>
              </a:p>
            </p:txBody>
          </p:sp>
        </mc:Choice>
        <mc:Fallback>
          <p:sp>
            <p:nvSpPr>
              <p:cNvPr id="52" name="TextBox 5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55000" y="1791410"/>
                <a:ext cx="2131994" cy="276999"/>
              </a:xfrm>
              <a:prstGeom prst="rect">
                <a:avLst/>
              </a:prstGeom>
              <a:blipFill>
                <a:blip r:embed="rId7"/>
                <a:stretch>
                  <a:fillRect l="-2579" t="-2222" r="-2292" b="-888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8" name="TextBox 57"/>
              <p:cNvSpPr txBox="1"/>
              <p:nvPr/>
            </p:nvSpPr>
            <p:spPr>
              <a:xfrm>
                <a:off x="4514606" y="2211978"/>
                <a:ext cx="1008225" cy="28321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 defTabSz="457200"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GB" b="1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𝟕𝟐</m:t>
                      </m:r>
                      <m:sSup>
                        <m:sSupPr>
                          <m:ctrlPr>
                            <a:rPr lang="en-GB" b="1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b="1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𝒄𝒎</m:t>
                          </m:r>
                        </m:e>
                        <m:sup>
                          <m:r>
                            <a:rPr lang="en-GB" b="1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𝟑</m:t>
                          </m:r>
                        </m:sup>
                      </m:sSup>
                    </m:oMath>
                  </m:oMathPara>
                </a14:m>
                <a:endParaRPr lang="en-GB" b="1" dirty="0">
                  <a:solidFill>
                    <a:prstClr val="black"/>
                  </a:solidFill>
                  <a:latin typeface="Calibri" panose="020F0502020204030204"/>
                </a:endParaRPr>
              </a:p>
            </p:txBody>
          </p:sp>
        </mc:Choice>
        <mc:Fallback>
          <p:sp>
            <p:nvSpPr>
              <p:cNvPr id="58" name="TextBox 5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14606" y="2211978"/>
                <a:ext cx="1008225" cy="283219"/>
              </a:xfrm>
              <a:prstGeom prst="rect">
                <a:avLst/>
              </a:prstGeom>
              <a:blipFill>
                <a:blip r:embed="rId8"/>
                <a:stretch>
                  <a:fillRect l="-2424" t="-4348" r="-3030" b="-652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9" name="TextBox 58"/>
              <p:cNvSpPr txBox="1"/>
              <p:nvPr/>
            </p:nvSpPr>
            <p:spPr>
              <a:xfrm>
                <a:off x="3569269" y="3006719"/>
                <a:ext cx="2317429" cy="46602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 defTabSz="457200"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𝐴𝑟𝑒𝑎</m:t>
                      </m:r>
                      <m:r>
                        <a:rPr lang="en-GB" sz="1600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GB" sz="1600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𝑜𝑓</m:t>
                      </m:r>
                      <m:r>
                        <a:rPr lang="en-GB" sz="1600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GB" sz="1600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𝑡𝑟𝑖𝑎𝑛𝑔𝑙𝑒</m:t>
                      </m:r>
                      <m:r>
                        <a:rPr lang="en-GB" sz="1600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GB" sz="16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6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5</m:t>
                          </m:r>
                          <m:r>
                            <a:rPr lang="en-GB" sz="16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×7</m:t>
                          </m:r>
                        </m:num>
                        <m:den>
                          <m:r>
                            <a:rPr lang="en-GB" sz="16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en-GB" sz="1600" dirty="0">
                  <a:solidFill>
                    <a:prstClr val="black"/>
                  </a:solidFill>
                  <a:latin typeface="Calibri" panose="020F0502020204030204"/>
                </a:endParaRPr>
              </a:p>
            </p:txBody>
          </p:sp>
        </mc:Choice>
        <mc:Fallback>
          <p:sp>
            <p:nvSpPr>
              <p:cNvPr id="59" name="TextBox 5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69269" y="3006719"/>
                <a:ext cx="2317429" cy="466025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0" name="TextBox 59"/>
              <p:cNvSpPr txBox="1"/>
              <p:nvPr/>
            </p:nvSpPr>
            <p:spPr>
              <a:xfrm>
                <a:off x="5369214" y="3561416"/>
                <a:ext cx="1082156" cy="24622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 defTabSz="457200"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=17.5</m:t>
                      </m:r>
                      <m:sSup>
                        <m:sSupPr>
                          <m:ctrlPr>
                            <a:rPr lang="en-GB" sz="16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6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𝑚𝑚</m:t>
                          </m:r>
                        </m:e>
                        <m:sup>
                          <m:r>
                            <a:rPr lang="en-GB" sz="16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GB" sz="1600" dirty="0">
                  <a:solidFill>
                    <a:prstClr val="black"/>
                  </a:solidFill>
                  <a:latin typeface="Calibri" panose="020F0502020204030204"/>
                </a:endParaRPr>
              </a:p>
            </p:txBody>
          </p:sp>
        </mc:Choice>
        <mc:Fallback>
          <p:sp>
            <p:nvSpPr>
              <p:cNvPr id="60" name="TextBox 5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69214" y="3561416"/>
                <a:ext cx="1082156" cy="246221"/>
              </a:xfrm>
              <a:prstGeom prst="rect">
                <a:avLst/>
              </a:prstGeom>
              <a:blipFill>
                <a:blip r:embed="rId10"/>
                <a:stretch>
                  <a:fillRect l="-1130" r="-1695" b="-487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2" name="TextBox 61"/>
              <p:cNvSpPr txBox="1"/>
              <p:nvPr/>
            </p:nvSpPr>
            <p:spPr>
              <a:xfrm>
                <a:off x="3606219" y="3958168"/>
                <a:ext cx="1925207" cy="24622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 defTabSz="457200"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b="1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𝑽𝒐𝒍𝒖𝒎𝒆</m:t>
                      </m:r>
                      <m:r>
                        <a:rPr lang="en-GB" sz="1600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=17.5×11</m:t>
                      </m:r>
                    </m:oMath>
                  </m:oMathPara>
                </a14:m>
                <a:endParaRPr lang="en-GB" sz="1600" dirty="0">
                  <a:solidFill>
                    <a:prstClr val="black"/>
                  </a:solidFill>
                  <a:latin typeface="Calibri" panose="020F0502020204030204"/>
                </a:endParaRPr>
              </a:p>
            </p:txBody>
          </p:sp>
        </mc:Choice>
        <mc:Fallback>
          <p:sp>
            <p:nvSpPr>
              <p:cNvPr id="62" name="TextBox 6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06219" y="3958168"/>
                <a:ext cx="1925207" cy="246221"/>
              </a:xfrm>
              <a:prstGeom prst="rect">
                <a:avLst/>
              </a:prstGeom>
              <a:blipFill>
                <a:blip r:embed="rId11"/>
                <a:stretch>
                  <a:fillRect l="-2540" r="-1587" b="-731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4" name="TextBox 63"/>
              <p:cNvSpPr txBox="1"/>
              <p:nvPr/>
            </p:nvSpPr>
            <p:spPr>
              <a:xfrm>
                <a:off x="4455609" y="4332702"/>
                <a:ext cx="1306768" cy="25180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 defTabSz="457200"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GB" sz="1600" b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𝟏𝟗𝟐</m:t>
                      </m:r>
                      <m:r>
                        <a:rPr lang="en-GB" sz="1600" b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en-GB" sz="1600" b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𝟓</m:t>
                      </m:r>
                      <m:sSup>
                        <m:sSupPr>
                          <m:ctrlPr>
                            <a:rPr lang="en-GB" sz="1600" b="1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600" b="1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𝒎𝒎</m:t>
                          </m:r>
                        </m:e>
                        <m:sup>
                          <m:r>
                            <a:rPr lang="en-GB" sz="1600" b="1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𝟑</m:t>
                          </m:r>
                        </m:sup>
                      </m:sSup>
                    </m:oMath>
                  </m:oMathPara>
                </a14:m>
                <a:endParaRPr lang="en-GB" sz="1600" b="1" dirty="0">
                  <a:solidFill>
                    <a:prstClr val="black"/>
                  </a:solidFill>
                  <a:latin typeface="Calibri" panose="020F0502020204030204"/>
                </a:endParaRPr>
              </a:p>
            </p:txBody>
          </p:sp>
        </mc:Choice>
        <mc:Fallback>
          <p:sp>
            <p:nvSpPr>
              <p:cNvPr id="64" name="TextBox 6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55609" y="4332702"/>
                <a:ext cx="1306768" cy="251800"/>
              </a:xfrm>
              <a:prstGeom prst="rect">
                <a:avLst/>
              </a:prstGeom>
              <a:blipFill>
                <a:blip r:embed="rId12"/>
                <a:stretch>
                  <a:fillRect l="-935" t="-2439" r="-935" b="-731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" name="Rectangle 3"/>
              <p:cNvSpPr/>
              <p:nvPr/>
            </p:nvSpPr>
            <p:spPr>
              <a:xfrm>
                <a:off x="842061" y="2750002"/>
                <a:ext cx="1958677" cy="52322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lvl="0" algn="ctr"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400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𝑎𝑟𝑒𝑎</m:t>
                      </m:r>
                      <m:r>
                        <a:rPr lang="en-GB" sz="1400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GB" sz="1400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𝑜𝑓</m:t>
                      </m:r>
                      <m:r>
                        <a:rPr lang="en-GB" sz="1400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en-GB" sz="1400" i="1" dirty="0">
                  <a:solidFill>
                    <a:prstClr val="black"/>
                  </a:solidFill>
                  <a:latin typeface="Cambria Math" panose="02040503050406030204" pitchFamily="18" charset="0"/>
                </a:endParaRPr>
              </a:p>
              <a:p>
                <a:pPr lvl="0" algn="ctr"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400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𝑐𝑟𝑜𝑠𝑠</m:t>
                      </m:r>
                      <m:r>
                        <a:rPr lang="en-GB" sz="1400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GB" sz="1400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𝑠𝑒𝑐𝑡𝑖𝑜𝑛</m:t>
                      </m:r>
                    </m:oMath>
                  </m:oMathPara>
                </a14:m>
                <a:endParaRPr lang="en-GB" sz="1400" dirty="0">
                  <a:solidFill>
                    <a:prstClr val="black"/>
                  </a:solidFill>
                  <a:ea typeface="Cambria Math" panose="02040503050406030204" pitchFamily="18" charset="0"/>
                </a:endParaRPr>
              </a:p>
            </p:txBody>
          </p:sp>
        </mc:Choice>
        <mc:Fallback>
          <p:sp>
            <p:nvSpPr>
              <p:cNvPr id="4" name="Rectangle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42061" y="2750002"/>
                <a:ext cx="1958677" cy="523220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Rectangle 5"/>
          <p:cNvSpPr/>
          <p:nvPr/>
        </p:nvSpPr>
        <p:spPr>
          <a:xfrm>
            <a:off x="1155553" y="1499656"/>
            <a:ext cx="219080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en-GB" sz="1200" dirty="0">
                <a:solidFill>
                  <a:prstClr val="black"/>
                </a:solidFill>
              </a:rPr>
              <a:t>The</a:t>
            </a:r>
            <a:r>
              <a:rPr lang="en-GB" sz="1200" b="1" dirty="0">
                <a:solidFill>
                  <a:prstClr val="black"/>
                </a:solidFill>
              </a:rPr>
              <a:t> volume </a:t>
            </a:r>
            <a:r>
              <a:rPr lang="en-GB" sz="1200" dirty="0">
                <a:solidFill>
                  <a:prstClr val="black"/>
                </a:solidFill>
              </a:rPr>
              <a:t>of an object is the amount of space that it occupies. It is measured in units cubed e.g. cm</a:t>
            </a:r>
            <a:r>
              <a:rPr lang="en-GB" sz="1200" baseline="30000" dirty="0">
                <a:solidFill>
                  <a:prstClr val="black"/>
                </a:solidFill>
              </a:rPr>
              <a:t>3</a:t>
            </a:r>
            <a:r>
              <a:rPr lang="en-GB" sz="1200" dirty="0">
                <a:solidFill>
                  <a:prstClr val="black"/>
                </a:solidFill>
              </a:rPr>
              <a:t>.</a:t>
            </a:r>
          </a:p>
          <a:p>
            <a:pPr lvl="0">
              <a:defRPr/>
            </a:pPr>
            <a:endParaRPr lang="en-GB" sz="1200" dirty="0">
              <a:solidFill>
                <a:prstClr val="black"/>
              </a:solidFill>
            </a:endParaRPr>
          </a:p>
          <a:p>
            <a:pPr lvl="0">
              <a:defRPr/>
            </a:pPr>
            <a:r>
              <a:rPr lang="en-GB" sz="1200" dirty="0">
                <a:solidFill>
                  <a:prstClr val="black"/>
                </a:solidFill>
              </a:rPr>
              <a:t>To calculate the volume of any prism we use: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7" name="Rectangle 6"/>
              <p:cNvSpPr/>
              <p:nvPr/>
            </p:nvSpPr>
            <p:spPr>
              <a:xfrm>
                <a:off x="2321714" y="2855356"/>
                <a:ext cx="924933" cy="3077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lvl="0" algn="ctr"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400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×</m:t>
                      </m:r>
                      <m:r>
                        <a:rPr lang="en-GB" sz="1400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𝑙𝑒𝑛𝑔𝑡h</m:t>
                      </m:r>
                    </m:oMath>
                  </m:oMathPara>
                </a14:m>
                <a:endParaRPr lang="en-GB" sz="1400" dirty="0">
                  <a:solidFill>
                    <a:prstClr val="black"/>
                  </a:solidFill>
                  <a:ea typeface="Cambria Math" panose="02040503050406030204" pitchFamily="18" charset="0"/>
                </a:endParaRPr>
              </a:p>
            </p:txBody>
          </p:sp>
        </mc:Choice>
        <mc:Fallback>
          <p:sp>
            <p:nvSpPr>
              <p:cNvPr id="7" name="Rectangle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21714" y="2855356"/>
                <a:ext cx="924933" cy="307777"/>
              </a:xfrm>
              <a:prstGeom prst="rect">
                <a:avLst/>
              </a:prstGeom>
              <a:blipFill>
                <a:blip r:embed="rId14"/>
                <a:stretch>
                  <a:fillRect b="-588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Rectangle 8"/>
          <p:cNvSpPr/>
          <p:nvPr/>
        </p:nvSpPr>
        <p:spPr>
          <a:xfrm>
            <a:off x="1212671" y="3778475"/>
            <a:ext cx="212411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en-GB" sz="1200" dirty="0">
                <a:solidFill>
                  <a:prstClr val="black"/>
                </a:solidFill>
              </a:rPr>
              <a:t>A </a:t>
            </a:r>
            <a:r>
              <a:rPr lang="en-GB" sz="1200" b="1" dirty="0">
                <a:solidFill>
                  <a:prstClr val="black"/>
                </a:solidFill>
              </a:rPr>
              <a:t>prism</a:t>
            </a:r>
            <a:r>
              <a:rPr lang="en-GB" sz="1200" dirty="0">
                <a:solidFill>
                  <a:prstClr val="black"/>
                </a:solidFill>
              </a:rPr>
              <a:t> is a 3D shape which has a continuous cross-section.</a:t>
            </a: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1839660" y="3207305"/>
            <a:ext cx="796721" cy="582745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>
          <a:xfrm>
            <a:off x="1799514" y="1145344"/>
            <a:ext cx="136530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>
              <a:defRPr/>
            </a:pPr>
            <a:r>
              <a:rPr lang="en-GB" b="1" dirty="0">
                <a:solidFill>
                  <a:prstClr val="black"/>
                </a:solidFill>
              </a:rPr>
              <a:t>Key Concept</a:t>
            </a:r>
          </a:p>
        </p:txBody>
      </p:sp>
      <p:sp>
        <p:nvSpPr>
          <p:cNvPr id="61" name="Rectangle 60"/>
          <p:cNvSpPr/>
          <p:nvPr/>
        </p:nvSpPr>
        <p:spPr>
          <a:xfrm>
            <a:off x="1202715" y="4209230"/>
            <a:ext cx="213368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en-GB" sz="1200" dirty="0">
                <a:solidFill>
                  <a:prstClr val="black"/>
                </a:solidFill>
              </a:rPr>
              <a:t>The</a:t>
            </a:r>
            <a:r>
              <a:rPr lang="en-GB" sz="1200" b="1" dirty="0">
                <a:solidFill>
                  <a:prstClr val="black"/>
                </a:solidFill>
              </a:rPr>
              <a:t> surface area </a:t>
            </a:r>
            <a:r>
              <a:rPr lang="en-GB" sz="1200" dirty="0">
                <a:solidFill>
                  <a:prstClr val="black"/>
                </a:solidFill>
              </a:rPr>
              <a:t>of an object is the sum of the area of all of its faces. It is measured in units squared e.g. cm</a:t>
            </a:r>
            <a:r>
              <a:rPr lang="en-GB" sz="1200" baseline="30000" dirty="0">
                <a:solidFill>
                  <a:prstClr val="black"/>
                </a:solidFill>
              </a:rPr>
              <a:t>2</a:t>
            </a:r>
            <a:r>
              <a:rPr lang="en-GB" sz="1200" dirty="0">
                <a:solidFill>
                  <a:prstClr val="black"/>
                </a:solidFill>
              </a:rPr>
              <a:t>.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66" name="TextBox 65"/>
              <p:cNvSpPr txBox="1"/>
              <p:nvPr/>
            </p:nvSpPr>
            <p:spPr>
              <a:xfrm>
                <a:off x="7691621" y="1244074"/>
                <a:ext cx="3240216" cy="172354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400" b="1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𝑺𝒖𝒓𝒇𝒂𝒄𝒆</m:t>
                      </m:r>
                      <m:r>
                        <a:rPr lang="en-GB" sz="1400" b="1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GB" sz="1400" b="1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𝒂𝒓𝒆𝒂</m:t>
                      </m:r>
                      <m:r>
                        <a:rPr lang="en-GB" sz="1400" b="1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:</m:t>
                      </m:r>
                    </m:oMath>
                  </m:oMathPara>
                </a14:m>
                <a:endParaRPr lang="en-GB" sz="1400" b="1" i="1" dirty="0">
                  <a:solidFill>
                    <a:prstClr val="black"/>
                  </a:solidFill>
                  <a:latin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400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𝐹𝑟𝑜𝑛𝑡</m:t>
                      </m:r>
                      <m:r>
                        <a:rPr lang="en-GB" sz="1400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=4×2=8</m:t>
                      </m:r>
                    </m:oMath>
                  </m:oMathPara>
                </a14:m>
                <a:endParaRPr lang="en-GB" sz="1400" i="1" dirty="0">
                  <a:solidFill>
                    <a:prstClr val="black"/>
                  </a:solidFill>
                  <a:latin typeface="Cambria Math" panose="02040503050406030204" pitchFamily="18" charset="0"/>
                </a:endParaRPr>
              </a:p>
              <a:p>
                <a:pPr defTabSz="457200"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400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  </m:t>
                      </m:r>
                      <m:r>
                        <a:rPr lang="en-GB" sz="1400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𝐵𝑎𝑐𝑘</m:t>
                      </m:r>
                      <m:r>
                        <a:rPr lang="en-GB" sz="1400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=4×2=8</m:t>
                      </m:r>
                    </m:oMath>
                  </m:oMathPara>
                </a14:m>
                <a:endParaRPr lang="en-GB" sz="1400" dirty="0">
                  <a:solidFill>
                    <a:prstClr val="black"/>
                  </a:solidFill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400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GB" sz="1400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𝑆𝑖𝑑𝑒</m:t>
                      </m:r>
                      <m:r>
                        <a:rPr lang="en-GB" sz="1400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 1=9×2=18</m:t>
                      </m:r>
                    </m:oMath>
                  </m:oMathPara>
                </a14:m>
                <a:endParaRPr lang="en-GB" sz="1400" dirty="0">
                  <a:solidFill>
                    <a:prstClr val="black"/>
                  </a:solidFill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400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GB" sz="1400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𝑆𝑖𝑑𝑒</m:t>
                      </m:r>
                      <m:r>
                        <a:rPr lang="en-GB" sz="1400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 2=9×2=18</m:t>
                      </m:r>
                    </m:oMath>
                  </m:oMathPara>
                </a14:m>
                <a:endParaRPr lang="en-GB" sz="1400" i="1" dirty="0">
                  <a:solidFill>
                    <a:prstClr val="black"/>
                  </a:solidFill>
                  <a:latin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400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𝐵𝑜𝑡𝑡𝑜𝑚</m:t>
                      </m:r>
                      <m:r>
                        <a:rPr lang="en-GB" sz="1400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=4×</m:t>
                      </m:r>
                      <m:r>
                        <a:rPr lang="en-GB" sz="1400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9</m:t>
                      </m:r>
                      <m:r>
                        <a:rPr lang="en-GB" sz="1400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GB" sz="1400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36</m:t>
                      </m:r>
                    </m:oMath>
                  </m:oMathPara>
                </a14:m>
                <a:endParaRPr lang="en-GB" sz="1400" dirty="0">
                  <a:solidFill>
                    <a:prstClr val="black"/>
                  </a:solidFill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400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       </m:t>
                      </m:r>
                      <m:r>
                        <a:rPr lang="en-GB" sz="1400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𝑇𝑜𝑝</m:t>
                      </m:r>
                      <m:r>
                        <a:rPr lang="en-GB" sz="1400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=4×</m:t>
                      </m:r>
                      <m:r>
                        <a:rPr lang="en-GB" sz="1400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9</m:t>
                      </m:r>
                      <m:r>
                        <a:rPr lang="en-GB" sz="1400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GB" sz="1400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36</m:t>
                      </m:r>
                    </m:oMath>
                  </m:oMathPara>
                </a14:m>
                <a:endParaRPr lang="en-GB" sz="1400" dirty="0">
                  <a:solidFill>
                    <a:prstClr val="black"/>
                  </a:solidFill>
                </a:endParaRPr>
              </a:p>
              <a:p>
                <a:r>
                  <a:rPr lang="en-GB" sz="1400" dirty="0">
                    <a:solidFill>
                      <a:prstClr val="black"/>
                    </a:solidFill>
                  </a:rPr>
                  <a:t>                              </a:t>
                </a:r>
                <a14:m>
                  <m:oMath xmlns:m="http://schemas.openxmlformats.org/officeDocument/2006/math">
                    <m:r>
                      <a:rPr lang="en-GB" sz="1400" i="1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𝑇𝑜𝑡𝑎𝑙</m:t>
                    </m:r>
                    <m:r>
                      <a:rPr lang="en-GB" sz="1400" i="1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GB" sz="1400" b="1" i="1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𝟏𝟐𝟒</m:t>
                    </m:r>
                    <m:sSup>
                      <m:sSupPr>
                        <m:ctrlPr>
                          <a:rPr lang="en-GB" sz="14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14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𝒄𝒎</m:t>
                        </m:r>
                      </m:e>
                      <m:sup>
                        <m:r>
                          <a:rPr lang="en-GB" sz="14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</m:oMath>
                </a14:m>
                <a:endParaRPr lang="en-GB" sz="1400" b="1" dirty="0">
                  <a:solidFill>
                    <a:prstClr val="black"/>
                  </a:solidFill>
                </a:endParaRPr>
              </a:p>
            </p:txBody>
          </p:sp>
        </mc:Choice>
        <mc:Fallback>
          <p:sp>
            <p:nvSpPr>
              <p:cNvPr id="66" name="TextBox 6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91621" y="1244074"/>
                <a:ext cx="3240216" cy="1723549"/>
              </a:xfrm>
              <a:prstGeom prst="rect">
                <a:avLst/>
              </a:prstGeom>
              <a:blipFill>
                <a:blip r:embed="rId16"/>
                <a:stretch>
                  <a:fillRect b="-35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8" name="TextBox 67"/>
              <p:cNvSpPr txBox="1"/>
              <p:nvPr/>
            </p:nvSpPr>
            <p:spPr>
              <a:xfrm>
                <a:off x="7804618" y="3115660"/>
                <a:ext cx="3240216" cy="189256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400" b="1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𝑺𝒖𝒓𝒇𝒂𝒄𝒆</m:t>
                      </m:r>
                      <m:r>
                        <a:rPr lang="en-GB" sz="1400" b="1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GB" sz="1400" b="1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𝒂𝒓𝒆𝒂</m:t>
                      </m:r>
                      <m:r>
                        <a:rPr lang="en-GB" sz="1400" b="1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:</m:t>
                      </m:r>
                    </m:oMath>
                  </m:oMathPara>
                </a14:m>
                <a:endParaRPr lang="en-GB" sz="1400" b="1" i="1" dirty="0">
                  <a:solidFill>
                    <a:prstClr val="black"/>
                  </a:solidFill>
                  <a:latin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400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𝐹𝑟𝑜𝑛𝑡</m:t>
                      </m:r>
                      <m:r>
                        <a:rPr lang="en-GB" sz="1400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GB" sz="14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4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7</m:t>
                          </m:r>
                          <m:r>
                            <a:rPr lang="en-GB" sz="14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×5</m:t>
                          </m:r>
                        </m:num>
                        <m:den>
                          <m:r>
                            <a:rPr lang="en-GB" sz="14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a:rPr lang="en-GB" sz="1400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=17.5</m:t>
                      </m:r>
                    </m:oMath>
                  </m:oMathPara>
                </a14:m>
                <a:endParaRPr lang="en-GB" sz="1400" i="1" dirty="0">
                  <a:solidFill>
                    <a:prstClr val="black"/>
                  </a:solidFill>
                  <a:latin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400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  </m:t>
                      </m:r>
                      <m:r>
                        <a:rPr lang="en-GB" sz="1400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𝐵𝑎𝑐𝑘</m:t>
                      </m:r>
                      <m:r>
                        <a:rPr lang="en-GB" sz="1400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GB" sz="14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4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7</m:t>
                          </m:r>
                          <m:r>
                            <a:rPr lang="en-GB" sz="14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×5</m:t>
                          </m:r>
                        </m:num>
                        <m:den>
                          <m:r>
                            <a:rPr lang="en-GB" sz="14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a:rPr lang="en-GB" sz="1400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GB" sz="1400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1</m:t>
                      </m:r>
                      <m:r>
                        <a:rPr lang="en-GB" sz="1400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7.5</m:t>
                      </m:r>
                    </m:oMath>
                  </m:oMathPara>
                </a14:m>
                <a:endParaRPr lang="en-GB" sz="1400" i="1" dirty="0">
                  <a:solidFill>
                    <a:prstClr val="black"/>
                  </a:solidFill>
                  <a:latin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400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𝑆𝑖𝑑𝑒</m:t>
                      </m:r>
                      <m:r>
                        <a:rPr lang="en-GB" sz="1400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 =5×11=55</m:t>
                      </m:r>
                    </m:oMath>
                  </m:oMathPara>
                </a14:m>
                <a:endParaRPr lang="en-GB" sz="1400" dirty="0">
                  <a:solidFill>
                    <a:prstClr val="black"/>
                  </a:solidFill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400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GB" sz="1400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𝐵𝑜𝑡𝑡𝑜𝑚</m:t>
                      </m:r>
                      <m:r>
                        <a:rPr lang="en-GB" sz="1400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GB" sz="1400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7</m:t>
                      </m:r>
                      <m:r>
                        <a:rPr lang="en-GB" sz="1400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×</m:t>
                      </m:r>
                      <m:r>
                        <a:rPr lang="en-GB" sz="1400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11</m:t>
                      </m:r>
                      <m:r>
                        <a:rPr lang="en-GB" sz="1400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GB" sz="1400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77</m:t>
                      </m:r>
                    </m:oMath>
                  </m:oMathPara>
                </a14:m>
                <a:endParaRPr lang="en-GB" sz="1400" dirty="0">
                  <a:solidFill>
                    <a:prstClr val="black"/>
                  </a:solidFill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400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       </m:t>
                      </m:r>
                      <m:r>
                        <a:rPr lang="en-GB" sz="1400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𝑇𝑜𝑝</m:t>
                      </m:r>
                      <m:r>
                        <a:rPr lang="en-GB" sz="1400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GB" sz="1400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11</m:t>
                      </m:r>
                      <m:r>
                        <a:rPr lang="en-GB" sz="1400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×</m:t>
                      </m:r>
                      <m:r>
                        <a:rPr lang="en-GB" sz="1400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8.6</m:t>
                      </m:r>
                      <m:r>
                        <a:rPr lang="en-GB" sz="1400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GB" sz="1400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94.6</m:t>
                      </m:r>
                    </m:oMath>
                  </m:oMathPara>
                </a14:m>
                <a:endParaRPr lang="en-GB" sz="1400" dirty="0">
                  <a:solidFill>
                    <a:prstClr val="black"/>
                  </a:solidFill>
                </a:endParaRPr>
              </a:p>
              <a:p>
                <a:r>
                  <a:rPr lang="en-GB" sz="1400" dirty="0">
                    <a:solidFill>
                      <a:prstClr val="black"/>
                    </a:solidFill>
                  </a:rPr>
                  <a:t>                              </a:t>
                </a:r>
                <a14:m>
                  <m:oMath xmlns:m="http://schemas.openxmlformats.org/officeDocument/2006/math">
                    <m:r>
                      <a:rPr lang="en-GB" sz="1400" i="1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𝑇𝑜𝑡𝑎𝑙</m:t>
                    </m:r>
                    <m:r>
                      <a:rPr lang="en-GB" sz="1400" i="1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GB" sz="1400" b="1" i="1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𝟐𝟔𝟏</m:t>
                    </m:r>
                    <m:r>
                      <a:rPr lang="en-GB" sz="1400" b="1" i="1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.</m:t>
                    </m:r>
                    <m:r>
                      <a:rPr lang="en-GB" sz="1400" b="1" i="1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𝟔</m:t>
                    </m:r>
                    <m:sSup>
                      <m:sSupPr>
                        <m:ctrlPr>
                          <a:rPr lang="en-GB" sz="14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14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𝒄𝒎</m:t>
                        </m:r>
                      </m:e>
                      <m:sup>
                        <m:r>
                          <a:rPr lang="en-GB" sz="14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</m:oMath>
                </a14:m>
                <a:endParaRPr lang="en-GB" sz="1400" b="1" dirty="0">
                  <a:solidFill>
                    <a:prstClr val="black"/>
                  </a:solidFill>
                </a:endParaRPr>
              </a:p>
            </p:txBody>
          </p:sp>
        </mc:Choice>
        <mc:Fallback>
          <p:sp>
            <p:nvSpPr>
              <p:cNvPr id="68" name="TextBox 6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04618" y="3115660"/>
                <a:ext cx="3240216" cy="1892569"/>
              </a:xfrm>
              <a:prstGeom prst="rect">
                <a:avLst/>
              </a:prstGeom>
              <a:blipFill>
                <a:blip r:embed="rId17"/>
                <a:stretch>
                  <a:fillRect b="-32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" name="Rectangle 14"/>
          <p:cNvSpPr/>
          <p:nvPr/>
        </p:nvSpPr>
        <p:spPr>
          <a:xfrm>
            <a:off x="7453430" y="3681704"/>
            <a:ext cx="737702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defRPr/>
            </a:pPr>
            <a:r>
              <a:rPr lang="en-GB" sz="1400" dirty="0">
                <a:solidFill>
                  <a:prstClr val="black"/>
                </a:solidFill>
              </a:rPr>
              <a:t>8.6 mm</a:t>
            </a:r>
          </a:p>
        </p:txBody>
      </p:sp>
      <p:sp>
        <p:nvSpPr>
          <p:cNvPr id="17" name="Rectangle 16"/>
          <p:cNvSpPr/>
          <p:nvPr/>
        </p:nvSpPr>
        <p:spPr>
          <a:xfrm>
            <a:off x="5018717" y="5392283"/>
            <a:ext cx="4953000" cy="830997"/>
          </a:xfrm>
          <a:prstGeom prst="rect">
            <a:avLst/>
          </a:prstGeom>
        </p:spPr>
        <p:txBody>
          <a:bodyPr>
            <a:spAutoFit/>
          </a:bodyPr>
          <a:lstStyle/>
          <a:p>
            <a:pPr lvl="0">
              <a:defRPr/>
            </a:pPr>
            <a:r>
              <a:rPr lang="en-GB" sz="1600" dirty="0">
                <a:solidFill>
                  <a:prstClr val="black"/>
                </a:solidFill>
              </a:rPr>
              <a:t>Find the volume and </a:t>
            </a:r>
          </a:p>
          <a:p>
            <a:pPr lvl="0">
              <a:defRPr/>
            </a:pPr>
            <a:r>
              <a:rPr lang="en-GB" sz="1600" dirty="0">
                <a:solidFill>
                  <a:prstClr val="black"/>
                </a:solidFill>
              </a:rPr>
              <a:t>surface area </a:t>
            </a:r>
          </a:p>
          <a:p>
            <a:pPr lvl="0">
              <a:defRPr/>
            </a:pPr>
            <a:r>
              <a:rPr lang="en-GB" sz="1600" dirty="0">
                <a:solidFill>
                  <a:prstClr val="black"/>
                </a:solidFill>
              </a:rPr>
              <a:t>of each of these prisms: </a:t>
            </a:r>
            <a:endParaRPr lang="en-GB" sz="1600" dirty="0"/>
          </a:p>
        </p:txBody>
      </p:sp>
      <p:sp>
        <p:nvSpPr>
          <p:cNvPr id="20" name="TextBox 19"/>
          <p:cNvSpPr txBox="1"/>
          <p:nvPr/>
        </p:nvSpPr>
        <p:spPr>
          <a:xfrm>
            <a:off x="7323048" y="5404360"/>
            <a:ext cx="3722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1)</a:t>
            </a:r>
          </a:p>
        </p:txBody>
      </p:sp>
      <p:sp>
        <p:nvSpPr>
          <p:cNvPr id="69" name="TextBox 68"/>
          <p:cNvSpPr txBox="1"/>
          <p:nvPr/>
        </p:nvSpPr>
        <p:spPr>
          <a:xfrm>
            <a:off x="8939511" y="5404360"/>
            <a:ext cx="3722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2)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10138138" y="5404360"/>
            <a:ext cx="476412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100" dirty="0"/>
              <a:t>9.8m</a:t>
            </a:r>
          </a:p>
        </p:txBody>
      </p:sp>
    </p:spTree>
    <p:extLst>
      <p:ext uri="{BB962C8B-B14F-4D97-AF65-F5344CB8AC3E}">
        <p14:creationId xmlns:p14="http://schemas.microsoft.com/office/powerpoint/2010/main" val="4856083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212671" y="1"/>
            <a:ext cx="9501051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600" dirty="0">
                <a:ln w="0"/>
                <a:solidFill>
                  <a:srgbClr val="2C278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Year 10 Foundation</a:t>
            </a:r>
            <a:endParaRPr lang="en-GB" sz="3600" dirty="0">
              <a:ln w="0"/>
              <a:solidFill>
                <a:srgbClr val="2C278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 defTabSz="457200">
              <a:defRPr/>
            </a:pPr>
            <a:r>
              <a:rPr lang="en-US" sz="3600" dirty="0">
                <a:ln w="0"/>
                <a:solidFill>
                  <a:srgbClr val="2C2781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/>
              </a:rPr>
              <a:t>VOLUME AND SURFACE AREAS OF CYLINDERS</a:t>
            </a:r>
            <a:endParaRPr lang="en-GB" sz="3600" dirty="0">
              <a:ln w="0"/>
              <a:solidFill>
                <a:srgbClr val="2C2781"/>
              </a:solidFill>
              <a:effectLst>
                <a:outerShdw blurRad="38100" dist="19050" dir="2700000" algn="tl" rotWithShape="0">
                  <a:prstClr val="black">
                    <a:alpha val="40000"/>
                  </a:prstClr>
                </a:outerShdw>
              </a:effectLst>
              <a:latin typeface="Calibri" panose="020F0502020204030204"/>
            </a:endParaRPr>
          </a:p>
        </p:txBody>
      </p:sp>
      <p:sp>
        <p:nvSpPr>
          <p:cNvPr id="3" name="Rounded Rectangle 2"/>
          <p:cNvSpPr/>
          <p:nvPr/>
        </p:nvSpPr>
        <p:spPr>
          <a:xfrm>
            <a:off x="1212670" y="69670"/>
            <a:ext cx="9753600" cy="1062445"/>
          </a:xfrm>
          <a:prstGeom prst="roundRect">
            <a:avLst/>
          </a:prstGeom>
          <a:noFill/>
          <a:ln w="38100">
            <a:solidFill>
              <a:srgbClr val="2C278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>
              <a:defRPr/>
            </a:pPr>
            <a:endParaRPr lang="en-GB">
              <a:solidFill>
                <a:prstClr val="white"/>
              </a:solidFill>
              <a:latin typeface="Calibri" panose="020F0502020204030204"/>
            </a:endParaRPr>
          </a:p>
        </p:txBody>
      </p:sp>
      <p:pic>
        <p:nvPicPr>
          <p:cNvPr id="22" name="Picture 2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39346" y="4950025"/>
            <a:ext cx="1892481" cy="459793"/>
          </a:xfrm>
          <a:prstGeom prst="rect">
            <a:avLst/>
          </a:prstGeom>
        </p:spPr>
      </p:pic>
      <p:sp>
        <p:nvSpPr>
          <p:cNvPr id="23" name="Rounded Rectangle 22"/>
          <p:cNvSpPr/>
          <p:nvPr/>
        </p:nvSpPr>
        <p:spPr>
          <a:xfrm>
            <a:off x="1212670" y="4950025"/>
            <a:ext cx="2194558" cy="1172102"/>
          </a:xfrm>
          <a:prstGeom prst="roundRect">
            <a:avLst/>
          </a:prstGeom>
          <a:noFill/>
          <a:ln w="38100">
            <a:solidFill>
              <a:srgbClr val="33A7D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 defTabSz="457200">
              <a:defRPr/>
            </a:pPr>
            <a:endParaRPr lang="en-GB" sz="200" b="1" dirty="0">
              <a:solidFill>
                <a:srgbClr val="E7E6E6">
                  <a:lumMod val="50000"/>
                </a:srgbClr>
              </a:solidFill>
              <a:latin typeface="Calibri" panose="020F0502020204030204"/>
            </a:endParaRPr>
          </a:p>
        </p:txBody>
      </p:sp>
      <p:sp>
        <p:nvSpPr>
          <p:cNvPr id="25" name="Rounded Rectangle 24"/>
          <p:cNvSpPr/>
          <p:nvPr/>
        </p:nvSpPr>
        <p:spPr>
          <a:xfrm>
            <a:off x="1212671" y="1201783"/>
            <a:ext cx="2399205" cy="3686634"/>
          </a:xfrm>
          <a:prstGeom prst="roundRect">
            <a:avLst>
              <a:gd name="adj" fmla="val 13037"/>
            </a:avLst>
          </a:prstGeom>
          <a:noFill/>
          <a:ln w="38100">
            <a:solidFill>
              <a:srgbClr val="F9B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defTabSz="457200">
              <a:defRPr/>
            </a:pPr>
            <a:endParaRPr lang="en-GB" sz="1200" dirty="0">
              <a:solidFill>
                <a:prstClr val="black"/>
              </a:solidFill>
              <a:latin typeface="Calibri" panose="020F0502020204030204" pitchFamily="34" charset="0"/>
            </a:endParaRPr>
          </a:p>
          <a:p>
            <a:pPr defTabSz="457200">
              <a:defRPr/>
            </a:pPr>
            <a:endParaRPr lang="en-GB" sz="1200" dirty="0">
              <a:solidFill>
                <a:prstClr val="black"/>
              </a:solidFill>
              <a:latin typeface="Calibri" panose="020F0502020204030204" pitchFamily="34" charset="0"/>
            </a:endParaRPr>
          </a:p>
          <a:p>
            <a:pPr defTabSz="457200">
              <a:defRPr/>
            </a:pPr>
            <a:endParaRPr lang="en-GB" sz="1300" dirty="0">
              <a:solidFill>
                <a:prstClr val="black"/>
              </a:solidFill>
              <a:latin typeface="Calibri" panose="020F0502020204030204" pitchFamily="34" charset="0"/>
            </a:endParaRPr>
          </a:p>
          <a:p>
            <a:pPr defTabSz="457200">
              <a:defRPr/>
            </a:pPr>
            <a:endParaRPr lang="en-GB" sz="1300" dirty="0">
              <a:solidFill>
                <a:prstClr val="black"/>
              </a:solidFill>
              <a:latin typeface="Calibri" panose="020F0502020204030204" pitchFamily="34" charset="0"/>
            </a:endParaRPr>
          </a:p>
          <a:p>
            <a:pPr defTabSz="457200">
              <a:defRPr/>
            </a:pPr>
            <a:endParaRPr lang="en-GB" sz="1300" dirty="0">
              <a:solidFill>
                <a:prstClr val="black"/>
              </a:solidFill>
              <a:latin typeface="Calibri" panose="020F0502020204030204" pitchFamily="34" charset="0"/>
            </a:endParaRPr>
          </a:p>
          <a:p>
            <a:pPr defTabSz="457200">
              <a:defRPr/>
            </a:pPr>
            <a:endParaRPr lang="en-GB" sz="1300" dirty="0">
              <a:solidFill>
                <a:prstClr val="black"/>
              </a:solidFill>
              <a:latin typeface="Calibri" panose="020F0502020204030204" pitchFamily="34" charset="0"/>
            </a:endParaRPr>
          </a:p>
          <a:p>
            <a:pPr defTabSz="457200">
              <a:defRPr/>
            </a:pPr>
            <a:endParaRPr lang="en-GB" sz="1300" dirty="0">
              <a:solidFill>
                <a:prstClr val="black"/>
              </a:solidFill>
              <a:latin typeface="Calibri" panose="020F0502020204030204" pitchFamily="34" charset="0"/>
            </a:endParaRPr>
          </a:p>
          <a:p>
            <a:pPr defTabSz="457200">
              <a:defRPr/>
            </a:pPr>
            <a:endParaRPr lang="en-GB" sz="1300" dirty="0">
              <a:solidFill>
                <a:prstClr val="black"/>
              </a:solidFill>
              <a:latin typeface="Calibri" panose="020F0502020204030204" pitchFamily="34" charset="0"/>
            </a:endParaRPr>
          </a:p>
          <a:p>
            <a:pPr defTabSz="457200">
              <a:defRPr/>
            </a:pPr>
            <a:endParaRPr lang="en-GB" sz="1300" dirty="0">
              <a:solidFill>
                <a:prstClr val="black"/>
              </a:solidFill>
              <a:latin typeface="Calibri" panose="020F0502020204030204" pitchFamily="34" charset="0"/>
            </a:endParaRPr>
          </a:p>
          <a:p>
            <a:pPr defTabSz="457200">
              <a:defRPr/>
            </a:pPr>
            <a:endParaRPr lang="en-GB" sz="1300" dirty="0">
              <a:solidFill>
                <a:prstClr val="black"/>
              </a:solidFill>
              <a:latin typeface="Calibri" panose="020F0502020204030204" pitchFamily="34" charset="0"/>
            </a:endParaRPr>
          </a:p>
          <a:p>
            <a:pPr defTabSz="457200">
              <a:defRPr/>
            </a:pPr>
            <a:endParaRPr lang="en-GB" sz="1300" dirty="0">
              <a:solidFill>
                <a:prstClr val="black"/>
              </a:solidFill>
              <a:latin typeface="Calibri" panose="020F0502020204030204" pitchFamily="34" charset="0"/>
            </a:endParaRPr>
          </a:p>
          <a:p>
            <a:pPr defTabSz="457200">
              <a:defRPr/>
            </a:pPr>
            <a:endParaRPr lang="en-GB" sz="1300" dirty="0">
              <a:solidFill>
                <a:prstClr val="black"/>
              </a:solidFill>
              <a:latin typeface="Calibri" panose="020F0502020204030204" pitchFamily="34" charset="0"/>
            </a:endParaRPr>
          </a:p>
          <a:p>
            <a:pPr defTabSz="457200">
              <a:defRPr/>
            </a:pPr>
            <a:endParaRPr lang="en-GB" sz="1300" b="1" dirty="0">
              <a:solidFill>
                <a:prstClr val="black"/>
              </a:solidFill>
              <a:latin typeface="Calibri" panose="020F0502020204030204" pitchFamily="34" charset="0"/>
            </a:endParaRPr>
          </a:p>
        </p:txBody>
      </p:sp>
      <p:sp>
        <p:nvSpPr>
          <p:cNvPr id="29" name="Rounded Rectangle 28"/>
          <p:cNvSpPr/>
          <p:nvPr/>
        </p:nvSpPr>
        <p:spPr>
          <a:xfrm>
            <a:off x="3477972" y="4963484"/>
            <a:ext cx="1623075" cy="1819058"/>
          </a:xfrm>
          <a:prstGeom prst="roundRect">
            <a:avLst/>
          </a:prstGeom>
          <a:noFill/>
          <a:ln w="38100">
            <a:solidFill>
              <a:srgbClr val="2C278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>
              <a:defRPr/>
            </a:pPr>
            <a:r>
              <a:rPr lang="en-GB" sz="1400" b="1" dirty="0">
                <a:solidFill>
                  <a:srgbClr val="87022F"/>
                </a:solidFill>
                <a:latin typeface="Calibri" panose="020F0502020204030204" pitchFamily="34" charset="0"/>
              </a:rPr>
              <a:t>Key Words</a:t>
            </a:r>
            <a:r>
              <a:rPr lang="en-GB" sz="1400" b="1" dirty="0">
                <a:solidFill>
                  <a:prstClr val="black"/>
                </a:solidFill>
                <a:latin typeface="Calibri" panose="020F0502020204030204" pitchFamily="34" charset="0"/>
              </a:rPr>
              <a:t> </a:t>
            </a:r>
          </a:p>
          <a:p>
            <a:pPr algn="ctr" defTabSz="457200">
              <a:defRPr/>
            </a:pPr>
            <a:r>
              <a:rPr lang="en-GB" sz="1400" b="1" dirty="0">
                <a:solidFill>
                  <a:prstClr val="black"/>
                </a:solidFill>
                <a:latin typeface="Calibri" panose="020F0502020204030204" pitchFamily="34" charset="0"/>
              </a:rPr>
              <a:t>Cylinder</a:t>
            </a:r>
          </a:p>
          <a:p>
            <a:pPr algn="ctr" defTabSz="457200">
              <a:defRPr/>
            </a:pPr>
            <a:r>
              <a:rPr lang="en-GB" sz="1400" b="1" dirty="0">
                <a:solidFill>
                  <a:prstClr val="black"/>
                </a:solidFill>
                <a:latin typeface="Calibri" panose="020F0502020204030204" pitchFamily="34" charset="0"/>
              </a:rPr>
              <a:t>Surface Area</a:t>
            </a:r>
          </a:p>
          <a:p>
            <a:pPr algn="ctr" defTabSz="457200">
              <a:defRPr/>
            </a:pPr>
            <a:r>
              <a:rPr lang="en-GB" sz="1400" b="1" dirty="0">
                <a:solidFill>
                  <a:prstClr val="black"/>
                </a:solidFill>
                <a:latin typeface="Calibri" panose="020F0502020204030204" pitchFamily="34" charset="0"/>
              </a:rPr>
              <a:t>Radius</a:t>
            </a:r>
          </a:p>
          <a:p>
            <a:pPr algn="ctr" defTabSz="457200">
              <a:defRPr/>
            </a:pPr>
            <a:r>
              <a:rPr lang="en-GB" sz="1400" b="1" dirty="0">
                <a:solidFill>
                  <a:prstClr val="black"/>
                </a:solidFill>
                <a:latin typeface="Calibri" panose="020F0502020204030204" pitchFamily="34" charset="0"/>
              </a:rPr>
              <a:t>Diameter</a:t>
            </a:r>
          </a:p>
          <a:p>
            <a:pPr algn="ctr" defTabSz="457200">
              <a:defRPr/>
            </a:pPr>
            <a:r>
              <a:rPr lang="en-GB" sz="1400" b="1" dirty="0">
                <a:solidFill>
                  <a:prstClr val="black"/>
                </a:solidFill>
                <a:latin typeface="Calibri" panose="020F0502020204030204" pitchFamily="34" charset="0"/>
              </a:rPr>
              <a:t>Pi</a:t>
            </a:r>
          </a:p>
          <a:p>
            <a:pPr algn="ctr" defTabSz="457200">
              <a:defRPr/>
            </a:pPr>
            <a:r>
              <a:rPr lang="en-GB" sz="1400" b="1" dirty="0">
                <a:solidFill>
                  <a:prstClr val="black"/>
                </a:solidFill>
                <a:latin typeface="Calibri" panose="020F0502020204030204" pitchFamily="34" charset="0"/>
              </a:rPr>
              <a:t>Volume</a:t>
            </a:r>
          </a:p>
          <a:p>
            <a:pPr algn="ctr" defTabSz="457200">
              <a:defRPr/>
            </a:pPr>
            <a:r>
              <a:rPr lang="en-GB" sz="1400" b="1" dirty="0">
                <a:solidFill>
                  <a:prstClr val="black"/>
                </a:solidFill>
                <a:latin typeface="Calibri" panose="020F0502020204030204" pitchFamily="34" charset="0"/>
              </a:rPr>
              <a:t>Prism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6620712" y="1202252"/>
            <a:ext cx="139333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457200">
              <a:defRPr/>
            </a:pPr>
            <a:r>
              <a:rPr lang="en-GB" sz="2400" b="1" dirty="0">
                <a:solidFill>
                  <a:prstClr val="black"/>
                </a:solidFill>
                <a:latin typeface="Calibri" panose="020F0502020204030204"/>
              </a:rPr>
              <a:t>Examples</a:t>
            </a:r>
          </a:p>
        </p:txBody>
      </p:sp>
      <p:sp>
        <p:nvSpPr>
          <p:cNvPr id="34" name="Rounded Rectangle 33"/>
          <p:cNvSpPr/>
          <p:nvPr/>
        </p:nvSpPr>
        <p:spPr>
          <a:xfrm>
            <a:off x="3668487" y="1200330"/>
            <a:ext cx="7297783" cy="3688088"/>
          </a:xfrm>
          <a:prstGeom prst="roundRect">
            <a:avLst>
              <a:gd name="adj" fmla="val 7840"/>
            </a:avLst>
          </a:prstGeom>
          <a:noFill/>
          <a:ln w="38100">
            <a:solidFill>
              <a:srgbClr val="87022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defTabSz="457200">
              <a:defRPr/>
            </a:pPr>
            <a:endParaRPr lang="en-GB" b="1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20" name="Rounded Rectangle 19"/>
          <p:cNvSpPr/>
          <p:nvPr/>
        </p:nvSpPr>
        <p:spPr>
          <a:xfrm>
            <a:off x="5232665" y="4963484"/>
            <a:ext cx="5705260" cy="1275680"/>
          </a:xfrm>
          <a:prstGeom prst="roundRect">
            <a:avLst/>
          </a:prstGeom>
          <a:noFill/>
          <a:ln w="38100">
            <a:solidFill>
              <a:srgbClr val="FAB5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>
              <a:defRPr/>
            </a:pPr>
            <a:endParaRPr lang="en-GB" sz="1400" b="1" dirty="0">
              <a:solidFill>
                <a:prstClr val="black"/>
              </a:solidFill>
              <a:latin typeface="Calibri" panose="020F0502020204030204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8" name="TextBox 7"/>
              <p:cNvSpPr txBox="1"/>
              <p:nvPr/>
            </p:nvSpPr>
            <p:spPr>
              <a:xfrm rot="10800000">
                <a:off x="5232665" y="6420900"/>
                <a:ext cx="5746661" cy="261610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</p:spPr>
            <p:txBody>
              <a:bodyPr wrap="square" rtlCol="0">
                <a:spAutoFit/>
              </a:bodyPr>
              <a:lstStyle/>
              <a:p>
                <a:pPr defTabSz="457200">
                  <a:defRPr/>
                </a:pPr>
                <a:r>
                  <a:rPr lang="en-GB" sz="1100" dirty="0">
                    <a:solidFill>
                      <a:prstClr val="black"/>
                    </a:solidFill>
                    <a:latin typeface="Calibri" panose="020F0502020204030204"/>
                  </a:rPr>
                  <a:t>ANSWERS: Volume = </a:t>
                </a:r>
                <a14:m>
                  <m:oMath xmlns:m="http://schemas.openxmlformats.org/officeDocument/2006/math">
                    <m:r>
                      <a:rPr lang="en-GB" sz="1100" i="1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735</m:t>
                    </m:r>
                    <m:r>
                      <a:rPr lang="en-GB" sz="1100" i="1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𝜋</m:t>
                    </m:r>
                  </m:oMath>
                </a14:m>
                <a:r>
                  <a:rPr lang="en-GB" sz="1100" dirty="0">
                    <a:solidFill>
                      <a:prstClr val="black"/>
                    </a:solidFill>
                    <a:latin typeface="Calibri" panose="020F0502020204030204"/>
                  </a:rPr>
                  <a:t> or 2309.07cm</a:t>
                </a:r>
                <a:r>
                  <a:rPr lang="en-GB" sz="1100" baseline="30000" dirty="0">
                    <a:solidFill>
                      <a:prstClr val="black"/>
                    </a:solidFill>
                    <a:latin typeface="Calibri" panose="020F0502020204030204"/>
                  </a:rPr>
                  <a:t>3</a:t>
                </a:r>
                <a:r>
                  <a:rPr lang="en-GB" sz="1100" dirty="0">
                    <a:solidFill>
                      <a:prstClr val="black"/>
                    </a:solidFill>
                    <a:latin typeface="Calibri" panose="020F0502020204030204"/>
                  </a:rPr>
                  <a:t>   Surface area = </a:t>
                </a:r>
                <a14:m>
                  <m:oMath xmlns:m="http://schemas.openxmlformats.org/officeDocument/2006/math">
                    <m:r>
                      <a:rPr lang="en-GB" sz="1100" i="1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308</m:t>
                    </m:r>
                    <m:r>
                      <a:rPr lang="en-GB" sz="1100" i="1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𝜋</m:t>
                    </m:r>
                  </m:oMath>
                </a14:m>
                <a:r>
                  <a:rPr lang="en-GB" sz="1100" dirty="0">
                    <a:solidFill>
                      <a:prstClr val="black"/>
                    </a:solidFill>
                    <a:latin typeface="Calibri" panose="020F0502020204030204"/>
                  </a:rPr>
                  <a:t> or 967.61cm</a:t>
                </a:r>
                <a:r>
                  <a:rPr lang="en-GB" sz="1100" baseline="30000" dirty="0">
                    <a:solidFill>
                      <a:prstClr val="black"/>
                    </a:solidFill>
                    <a:latin typeface="Calibri" panose="020F0502020204030204"/>
                  </a:rPr>
                  <a:t>3</a:t>
                </a:r>
                <a:endParaRPr lang="en-GB" sz="1100" dirty="0">
                  <a:solidFill>
                    <a:prstClr val="black"/>
                  </a:solidFill>
                  <a:latin typeface="Calibri" panose="020F0502020204030204"/>
                </a:endParaRPr>
              </a:p>
            </p:txBody>
          </p:sp>
        </mc:Choice>
        <mc:Fallback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10800000">
                <a:off x="5232665" y="6420900"/>
                <a:ext cx="5746661" cy="261610"/>
              </a:xfrm>
              <a:prstGeom prst="rect">
                <a:avLst/>
              </a:prstGeom>
              <a:blipFill>
                <a:blip r:embed="rId3"/>
                <a:stretch>
                  <a:fillRect t="-1627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4" name="TextBox 23"/>
          <p:cNvSpPr txBox="1"/>
          <p:nvPr/>
        </p:nvSpPr>
        <p:spPr>
          <a:xfrm>
            <a:off x="1767011" y="5427235"/>
            <a:ext cx="116622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>
              <a:defRPr/>
            </a:pPr>
            <a:r>
              <a:rPr lang="en-GB" sz="2000" b="1" dirty="0">
                <a:solidFill>
                  <a:srgbClr val="32A7DF"/>
                </a:solidFill>
                <a:latin typeface="Calibri" panose="020F0502020204030204"/>
              </a:rPr>
              <a:t>572, 586</a:t>
            </a:r>
          </a:p>
        </p:txBody>
      </p:sp>
      <p:sp>
        <p:nvSpPr>
          <p:cNvPr id="4" name="Rectangle 3"/>
          <p:cNvSpPr/>
          <p:nvPr/>
        </p:nvSpPr>
        <p:spPr>
          <a:xfrm>
            <a:off x="1365473" y="1200887"/>
            <a:ext cx="2067883" cy="8002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457200">
              <a:defRPr/>
            </a:pPr>
            <a:r>
              <a:rPr lang="en-GB" b="1" dirty="0">
                <a:solidFill>
                  <a:prstClr val="black"/>
                </a:solidFill>
                <a:latin typeface="Calibri" panose="020F0502020204030204"/>
              </a:rPr>
              <a:t>Key Concepts</a:t>
            </a:r>
          </a:p>
          <a:p>
            <a:pPr algn="ctr" defTabSz="457200">
              <a:defRPr/>
            </a:pPr>
            <a:endParaRPr lang="en-GB" sz="1400" b="1" dirty="0">
              <a:solidFill>
                <a:prstClr val="black"/>
              </a:solidFill>
              <a:latin typeface="Calibri" panose="020F0502020204030204"/>
            </a:endParaRPr>
          </a:p>
          <a:p>
            <a:pPr algn="ctr" defTabSz="457200">
              <a:defRPr/>
            </a:pPr>
            <a:endParaRPr lang="en-GB" sz="1400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5406483" y="5124510"/>
            <a:ext cx="218050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457200">
              <a:defRPr/>
            </a:pPr>
            <a:r>
              <a:rPr lang="en-GB" dirty="0">
                <a:solidFill>
                  <a:prstClr val="black"/>
                </a:solidFill>
                <a:latin typeface="Calibri" panose="020F0502020204030204"/>
              </a:rPr>
              <a:t>Calculate the volume and surface area of this cylinder</a:t>
            </a:r>
          </a:p>
        </p:txBody>
      </p:sp>
      <p:sp>
        <p:nvSpPr>
          <p:cNvPr id="7" name="Rectangle 6"/>
          <p:cNvSpPr/>
          <p:nvPr/>
        </p:nvSpPr>
        <p:spPr>
          <a:xfrm>
            <a:off x="3658591" y="1368671"/>
            <a:ext cx="4123891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457200">
              <a:defRPr/>
            </a:pPr>
            <a:r>
              <a:rPr lang="en-GB" sz="1600" dirty="0">
                <a:solidFill>
                  <a:prstClr val="black"/>
                </a:solidFill>
                <a:latin typeface="Calibri" panose="020F0502020204030204"/>
              </a:rPr>
              <a:t>From the diagram calculate: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8" name="TextBox 27"/>
              <p:cNvSpPr txBox="1"/>
              <p:nvPr/>
            </p:nvSpPr>
            <p:spPr>
              <a:xfrm>
                <a:off x="1280143" y="3068362"/>
                <a:ext cx="2365402" cy="73866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defTabSz="457200">
                  <a:defRPr/>
                </a:pPr>
                <a:r>
                  <a:rPr lang="en-GB" sz="1400" dirty="0">
                    <a:solidFill>
                      <a:prstClr val="black"/>
                    </a:solidFill>
                    <a:latin typeface="Calibri" panose="020F0502020204030204"/>
                  </a:rPr>
                  <a:t>The </a:t>
                </a:r>
                <a:r>
                  <a:rPr lang="en-GB" sz="1400" b="1" dirty="0">
                    <a:solidFill>
                      <a:prstClr val="black"/>
                    </a:solidFill>
                    <a:latin typeface="Calibri" panose="020F0502020204030204"/>
                  </a:rPr>
                  <a:t>volume </a:t>
                </a:r>
                <a:r>
                  <a:rPr lang="en-GB" sz="1400" dirty="0">
                    <a:solidFill>
                      <a:prstClr val="black"/>
                    </a:solidFill>
                    <a:latin typeface="Calibri" panose="020F0502020204030204"/>
                  </a:rPr>
                  <a:t>of a cylinder is </a:t>
                </a:r>
              </a:p>
              <a:p>
                <a:pPr defTabSz="457200">
                  <a:defRPr/>
                </a:pPr>
                <a:r>
                  <a:rPr lang="en-GB" sz="1400" dirty="0">
                    <a:solidFill>
                      <a:prstClr val="black"/>
                    </a:solidFill>
                    <a:latin typeface="Calibri" panose="020F0502020204030204"/>
                  </a:rPr>
                  <a:t>calculated by </a:t>
                </a:r>
                <a14:m>
                  <m:oMath xmlns:m="http://schemas.openxmlformats.org/officeDocument/2006/math">
                    <m:r>
                      <a:rPr lang="en-GB" sz="1400" i="1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𝜋</m:t>
                    </m:r>
                    <m:sSup>
                      <m:sSupPr>
                        <m:ctrlPr>
                          <a:rPr lang="en-GB" sz="14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14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𝑟</m:t>
                        </m:r>
                      </m:e>
                      <m:sup>
                        <m:r>
                          <a:rPr lang="en-GB" sz="14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GB" sz="1400" i="1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h</m:t>
                    </m:r>
                  </m:oMath>
                </a14:m>
                <a:r>
                  <a:rPr lang="en-GB" sz="1400" dirty="0">
                    <a:solidFill>
                      <a:prstClr val="black"/>
                    </a:solidFill>
                    <a:latin typeface="Calibri" panose="020F0502020204030204"/>
                  </a:rPr>
                  <a:t> and is </a:t>
                </a:r>
              </a:p>
              <a:p>
                <a:pPr defTabSz="457200">
                  <a:defRPr/>
                </a:pPr>
                <a:r>
                  <a:rPr lang="en-GB" sz="1400" dirty="0">
                    <a:solidFill>
                      <a:prstClr val="black"/>
                    </a:solidFill>
                    <a:latin typeface="Calibri" panose="020F0502020204030204"/>
                  </a:rPr>
                  <a:t>the space inside the 3D shape</a:t>
                </a:r>
              </a:p>
            </p:txBody>
          </p:sp>
        </mc:Choice>
        <mc:Fallback>
          <p:sp>
            <p:nvSpPr>
              <p:cNvPr id="28" name="TextBox 2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80143" y="3068362"/>
                <a:ext cx="2365402" cy="738664"/>
              </a:xfrm>
              <a:prstGeom prst="rect">
                <a:avLst/>
              </a:prstGeom>
              <a:blipFill>
                <a:blip r:embed="rId4"/>
                <a:stretch>
                  <a:fillRect l="-773" t="-820" b="-737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0" name="TextBox 39"/>
              <p:cNvSpPr txBox="1"/>
              <p:nvPr/>
            </p:nvSpPr>
            <p:spPr>
              <a:xfrm>
                <a:off x="1288708" y="3892752"/>
                <a:ext cx="2333896" cy="95410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defTabSz="457200">
                  <a:defRPr/>
                </a:pPr>
                <a:r>
                  <a:rPr lang="en-GB" sz="1400" dirty="0">
                    <a:solidFill>
                      <a:prstClr val="black"/>
                    </a:solidFill>
                    <a:latin typeface="Calibri" panose="020F0502020204030204"/>
                  </a:rPr>
                  <a:t>The</a:t>
                </a:r>
                <a:r>
                  <a:rPr lang="en-GB" sz="1400" b="1" dirty="0">
                    <a:solidFill>
                      <a:prstClr val="black"/>
                    </a:solidFill>
                    <a:latin typeface="Calibri" panose="020F0502020204030204"/>
                  </a:rPr>
                  <a:t> surface area </a:t>
                </a:r>
                <a:r>
                  <a:rPr lang="en-GB" sz="1400" dirty="0">
                    <a:solidFill>
                      <a:prstClr val="black"/>
                    </a:solidFill>
                    <a:latin typeface="Calibri" panose="020F0502020204030204"/>
                  </a:rPr>
                  <a:t>of a cylinder is calculated by </a:t>
                </a:r>
                <a14:m>
                  <m:oMath xmlns:m="http://schemas.openxmlformats.org/officeDocument/2006/math">
                    <m:r>
                      <a:rPr lang="en-GB" sz="1400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2</m:t>
                    </m:r>
                    <m:r>
                      <a:rPr lang="en-GB" sz="1400" i="1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𝜋</m:t>
                    </m:r>
                    <m:sSup>
                      <m:sSupPr>
                        <m:ctrlPr>
                          <a:rPr lang="en-GB" sz="14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14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𝑟</m:t>
                        </m:r>
                      </m:e>
                      <m:sup>
                        <m:r>
                          <a:rPr lang="en-GB" sz="14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GB" sz="1400" i="1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  <m:r>
                      <a:rPr lang="en-GB" sz="1400" i="1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𝜋</m:t>
                    </m:r>
                    <m:r>
                      <a:rPr lang="en-GB" sz="1400" i="1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𝑑h</m:t>
                    </m:r>
                  </m:oMath>
                </a14:m>
                <a:r>
                  <a:rPr lang="en-GB" sz="1400" dirty="0">
                    <a:solidFill>
                      <a:prstClr val="black"/>
                    </a:solidFill>
                    <a:latin typeface="Calibri" panose="020F0502020204030204"/>
                  </a:rPr>
                  <a:t> and is the total of the areas of all the faces on the shape.</a:t>
                </a:r>
              </a:p>
            </p:txBody>
          </p:sp>
        </mc:Choice>
        <mc:Fallback>
          <p:sp>
            <p:nvSpPr>
              <p:cNvPr id="40" name="TextBox 3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88708" y="3892752"/>
                <a:ext cx="2333896" cy="954107"/>
              </a:xfrm>
              <a:prstGeom prst="rect">
                <a:avLst/>
              </a:prstGeom>
              <a:blipFill>
                <a:blip r:embed="rId5"/>
                <a:stretch>
                  <a:fillRect l="-783" t="-1282" r="-1828" b="-576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1" name="Rectangle 40"/>
          <p:cNvSpPr/>
          <p:nvPr/>
        </p:nvSpPr>
        <p:spPr>
          <a:xfrm>
            <a:off x="3708863" y="2704547"/>
            <a:ext cx="4123891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457200">
              <a:defRPr/>
            </a:pPr>
            <a:r>
              <a:rPr lang="en-GB" sz="1600" dirty="0">
                <a:solidFill>
                  <a:prstClr val="black"/>
                </a:solidFill>
                <a:latin typeface="Calibri" panose="020F0502020204030204"/>
              </a:rPr>
              <a:t>a) </a:t>
            </a:r>
            <a:r>
              <a:rPr lang="en-GB" sz="1600" b="1" dirty="0">
                <a:solidFill>
                  <a:prstClr val="black"/>
                </a:solidFill>
                <a:latin typeface="Calibri" panose="020F0502020204030204"/>
              </a:rPr>
              <a:t>Volume</a:t>
            </a:r>
          </a:p>
        </p:txBody>
      </p:sp>
      <p:sp>
        <p:nvSpPr>
          <p:cNvPr id="44" name="Rectangle 43"/>
          <p:cNvSpPr/>
          <p:nvPr/>
        </p:nvSpPr>
        <p:spPr>
          <a:xfrm>
            <a:off x="5918844" y="1704368"/>
            <a:ext cx="5019081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457200">
              <a:defRPr/>
            </a:pPr>
            <a:r>
              <a:rPr lang="en-GB" sz="1600" dirty="0">
                <a:solidFill>
                  <a:prstClr val="black"/>
                </a:solidFill>
                <a:latin typeface="Calibri" panose="020F0502020204030204"/>
              </a:rPr>
              <a:t>b) </a:t>
            </a:r>
            <a:r>
              <a:rPr lang="en-GB" sz="1600" b="1" dirty="0">
                <a:solidFill>
                  <a:prstClr val="black"/>
                </a:solidFill>
                <a:latin typeface="Calibri" panose="020F0502020204030204"/>
              </a:rPr>
              <a:t>Surface</a:t>
            </a:r>
            <a:r>
              <a:rPr lang="en-GB" sz="1600" dirty="0">
                <a:solidFill>
                  <a:prstClr val="black"/>
                </a:solidFill>
                <a:latin typeface="Calibri" panose="020F0502020204030204"/>
              </a:rPr>
              <a:t> </a:t>
            </a:r>
            <a:r>
              <a:rPr lang="en-GB" sz="1600" b="1" dirty="0">
                <a:solidFill>
                  <a:prstClr val="black"/>
                </a:solidFill>
                <a:latin typeface="Calibri" panose="020F0502020204030204"/>
              </a:rPr>
              <a:t>Area </a:t>
            </a:r>
            <a:r>
              <a:rPr lang="en-GB" sz="1400" b="1" dirty="0">
                <a:solidFill>
                  <a:prstClr val="black"/>
                </a:solidFill>
                <a:latin typeface="Calibri" panose="020F0502020204030204"/>
              </a:rPr>
              <a:t>– </a:t>
            </a:r>
            <a:r>
              <a:rPr lang="en-GB" sz="1400" dirty="0">
                <a:solidFill>
                  <a:prstClr val="black"/>
                </a:solidFill>
                <a:latin typeface="Calibri" panose="020F0502020204030204"/>
              </a:rPr>
              <a:t>You can use the net of the shape to help you</a:t>
            </a:r>
            <a:endParaRPr lang="en-GB" sz="1400" b="1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54" name="TextBox 53"/>
          <p:cNvSpPr txBox="1"/>
          <p:nvPr/>
        </p:nvSpPr>
        <p:spPr>
          <a:xfrm>
            <a:off x="1267035" y="1616913"/>
            <a:ext cx="2365402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>
              <a:defRPr/>
            </a:pPr>
            <a:r>
              <a:rPr lang="en-GB" sz="1400" dirty="0">
                <a:solidFill>
                  <a:prstClr val="black"/>
                </a:solidFill>
                <a:latin typeface="Calibri" panose="020F0502020204030204"/>
              </a:rPr>
              <a:t>A </a:t>
            </a:r>
            <a:r>
              <a:rPr lang="en-GB" sz="1400" b="1" dirty="0">
                <a:solidFill>
                  <a:prstClr val="black"/>
                </a:solidFill>
                <a:latin typeface="Calibri" panose="020F0502020204030204"/>
              </a:rPr>
              <a:t>cylinder</a:t>
            </a:r>
            <a:r>
              <a:rPr lang="en-GB" sz="1400" dirty="0">
                <a:solidFill>
                  <a:prstClr val="black"/>
                </a:solidFill>
                <a:latin typeface="Calibri" panose="020F0502020204030204"/>
              </a:rPr>
              <a:t> is a </a:t>
            </a:r>
            <a:r>
              <a:rPr lang="en-GB" sz="1400" b="1" dirty="0">
                <a:solidFill>
                  <a:prstClr val="black"/>
                </a:solidFill>
                <a:latin typeface="Calibri" panose="020F0502020204030204"/>
              </a:rPr>
              <a:t>prism </a:t>
            </a:r>
            <a:r>
              <a:rPr lang="en-GB" sz="1400" dirty="0">
                <a:solidFill>
                  <a:prstClr val="black"/>
                </a:solidFill>
                <a:latin typeface="Calibri" panose="020F0502020204030204"/>
              </a:rPr>
              <a:t>with the cross section of a circle.</a:t>
            </a:r>
          </a:p>
          <a:p>
            <a:pPr defTabSz="457200">
              <a:defRPr/>
            </a:pPr>
            <a:endParaRPr lang="en-GB" sz="1400" dirty="0">
              <a:solidFill>
                <a:prstClr val="black"/>
              </a:solidFill>
              <a:latin typeface="Calibri" panose="020F0502020204030204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 rot="5400000">
            <a:off x="1945502" y="1993013"/>
            <a:ext cx="801920" cy="1022165"/>
          </a:xfrm>
          <a:prstGeom prst="rect">
            <a:avLst/>
          </a:prstGeom>
        </p:spPr>
      </p:pic>
      <p:cxnSp>
        <p:nvCxnSpPr>
          <p:cNvPr id="10" name="Straight Arrow Connector 9"/>
          <p:cNvCxnSpPr/>
          <p:nvPr/>
        </p:nvCxnSpPr>
        <p:spPr>
          <a:xfrm>
            <a:off x="1948825" y="2871369"/>
            <a:ext cx="817025" cy="0"/>
          </a:xfrm>
          <a:prstGeom prst="straightConnector1">
            <a:avLst/>
          </a:prstGeom>
          <a:ln w="9525" cap="flat" cmpd="sng" algn="ctr">
            <a:solidFill>
              <a:schemeClr val="dk1"/>
            </a:solidFill>
            <a:prstDash val="solid"/>
            <a:round/>
            <a:headEnd type="arrow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 flipH="1" flipV="1">
            <a:off x="2876002" y="2188240"/>
            <a:ext cx="8708" cy="315854"/>
          </a:xfrm>
          <a:prstGeom prst="straightConnector1">
            <a:avLst/>
          </a:prstGeom>
          <a:ln w="9525" cap="flat" cmpd="sng" algn="ctr">
            <a:solidFill>
              <a:schemeClr val="dk1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>
            <a:off x="1755256" y="2188240"/>
            <a:ext cx="23513" cy="651796"/>
          </a:xfrm>
          <a:prstGeom prst="straightConnector1">
            <a:avLst/>
          </a:prstGeom>
          <a:ln w="9525" cap="flat" cmpd="sng" algn="ctr">
            <a:solidFill>
              <a:schemeClr val="dk1"/>
            </a:solidFill>
            <a:prstDash val="solid"/>
            <a:round/>
            <a:headEnd type="arrow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2857545" y="2196370"/>
            <a:ext cx="2648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457200">
              <a:defRPr/>
            </a:pPr>
            <a:r>
              <a:rPr lang="en-GB" dirty="0">
                <a:solidFill>
                  <a:prstClr val="black"/>
                </a:solidFill>
                <a:latin typeface="Calibri" panose="020F0502020204030204"/>
              </a:rPr>
              <a:t>r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2228464" y="2793747"/>
            <a:ext cx="3064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457200">
              <a:defRPr/>
            </a:pPr>
            <a:r>
              <a:rPr lang="en-GB" dirty="0">
                <a:solidFill>
                  <a:prstClr val="black"/>
                </a:solidFill>
                <a:latin typeface="Calibri" panose="020F0502020204030204"/>
              </a:rPr>
              <a:t>h</a:t>
            </a:r>
          </a:p>
        </p:txBody>
      </p:sp>
      <p:sp>
        <p:nvSpPr>
          <p:cNvPr id="68" name="TextBox 67"/>
          <p:cNvSpPr txBox="1"/>
          <p:nvPr/>
        </p:nvSpPr>
        <p:spPr>
          <a:xfrm>
            <a:off x="1509000" y="2336133"/>
            <a:ext cx="3064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457200">
              <a:defRPr/>
            </a:pPr>
            <a:r>
              <a:rPr lang="en-GB" dirty="0">
                <a:solidFill>
                  <a:prstClr val="black"/>
                </a:solidFill>
                <a:latin typeface="Calibri" panose="020F0502020204030204"/>
              </a:rPr>
              <a:t>d</a:t>
            </a:r>
          </a:p>
        </p:txBody>
      </p:sp>
      <p:cxnSp>
        <p:nvCxnSpPr>
          <p:cNvPr id="35" name="Straight Arrow Connector 34"/>
          <p:cNvCxnSpPr/>
          <p:nvPr/>
        </p:nvCxnSpPr>
        <p:spPr>
          <a:xfrm flipV="1">
            <a:off x="4977920" y="1810054"/>
            <a:ext cx="0" cy="232999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Flowchart: Direct Access Storage 30"/>
          <p:cNvSpPr/>
          <p:nvPr/>
        </p:nvSpPr>
        <p:spPr>
          <a:xfrm>
            <a:off x="4106209" y="1784178"/>
            <a:ext cx="1041541" cy="462568"/>
          </a:xfrm>
          <a:prstGeom prst="flowChartMagneticDrum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>
              <a:defRPr/>
            </a:pPr>
            <a:endParaRPr lang="en-GB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75" name="TextBox 74"/>
          <p:cNvSpPr txBox="1"/>
          <p:nvPr/>
        </p:nvSpPr>
        <p:spPr>
          <a:xfrm>
            <a:off x="5090585" y="1802157"/>
            <a:ext cx="5838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457200">
              <a:defRPr/>
            </a:pPr>
            <a:r>
              <a:rPr lang="en-GB" dirty="0">
                <a:solidFill>
                  <a:prstClr val="black"/>
                </a:solidFill>
                <a:latin typeface="Calibri" panose="020F0502020204030204"/>
              </a:rPr>
              <a:t>4cm</a:t>
            </a:r>
          </a:p>
        </p:txBody>
      </p:sp>
      <p:cxnSp>
        <p:nvCxnSpPr>
          <p:cNvPr id="37" name="Straight Arrow Connector 36"/>
          <p:cNvCxnSpPr/>
          <p:nvPr/>
        </p:nvCxnSpPr>
        <p:spPr>
          <a:xfrm>
            <a:off x="4180123" y="2306219"/>
            <a:ext cx="863124" cy="0"/>
          </a:xfrm>
          <a:prstGeom prst="straightConnector1">
            <a:avLst/>
          </a:prstGeom>
          <a:ln w="9525" cap="flat" cmpd="sng" algn="ctr">
            <a:solidFill>
              <a:schemeClr val="dk1"/>
            </a:solidFill>
            <a:prstDash val="solid"/>
            <a:round/>
            <a:headEnd type="arrow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76" name="TextBox 75"/>
          <p:cNvSpPr txBox="1"/>
          <p:nvPr/>
        </p:nvSpPr>
        <p:spPr>
          <a:xfrm>
            <a:off x="4262723" y="2243792"/>
            <a:ext cx="7008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457200">
              <a:defRPr/>
            </a:pPr>
            <a:r>
              <a:rPr lang="en-GB" dirty="0">
                <a:solidFill>
                  <a:prstClr val="black"/>
                </a:solidFill>
                <a:latin typeface="Calibri" panose="020F0502020204030204"/>
              </a:rPr>
              <a:t>10cm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77" name="TextBox 76"/>
              <p:cNvSpPr txBox="1"/>
              <p:nvPr/>
            </p:nvSpPr>
            <p:spPr>
              <a:xfrm>
                <a:off x="3708862" y="3036644"/>
                <a:ext cx="1599284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defTabSz="457200"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𝑉</m:t>
                      </m:r>
                      <m:r>
                        <a:rPr lang="en-GB" sz="1600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= </m:t>
                      </m:r>
                      <m:r>
                        <a:rPr lang="en-GB" sz="1600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  <m:r>
                        <a:rPr lang="en-GB" sz="1600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sSup>
                        <m:sSupPr>
                          <m:ctrlPr>
                            <a:rPr lang="en-GB" sz="16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6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𝑟</m:t>
                          </m:r>
                        </m:e>
                        <m:sup>
                          <m:r>
                            <a:rPr lang="en-GB" sz="16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GB" sz="1600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r>
                        <a:rPr lang="en-GB" sz="1600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h</m:t>
                      </m:r>
                    </m:oMath>
                  </m:oMathPara>
                </a14:m>
                <a:endParaRPr lang="en-GB" sz="1600" dirty="0">
                  <a:solidFill>
                    <a:prstClr val="black"/>
                  </a:solidFill>
                  <a:latin typeface="Calibri" panose="020F0502020204030204"/>
                </a:endParaRPr>
              </a:p>
            </p:txBody>
          </p:sp>
        </mc:Choice>
        <mc:Fallback>
          <p:sp>
            <p:nvSpPr>
              <p:cNvPr id="77" name="TextBox 7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08862" y="3036644"/>
                <a:ext cx="1599284" cy="338554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79" name="TextBox 78"/>
              <p:cNvSpPr txBox="1"/>
              <p:nvPr/>
            </p:nvSpPr>
            <p:spPr>
              <a:xfrm>
                <a:off x="3702173" y="3372775"/>
                <a:ext cx="1715598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defTabSz="457200"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𝑉</m:t>
                      </m:r>
                      <m:r>
                        <a:rPr lang="en-GB" sz="1600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= </m:t>
                      </m:r>
                      <m:r>
                        <a:rPr lang="en-GB" sz="1600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  <m:r>
                        <a:rPr lang="en-GB" sz="1600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sSup>
                        <m:sSupPr>
                          <m:ctrlPr>
                            <a:rPr lang="en-GB" sz="16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6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4</m:t>
                          </m:r>
                        </m:e>
                        <m:sup>
                          <m:r>
                            <a:rPr lang="en-GB" sz="16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GB" sz="1600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×10</m:t>
                      </m:r>
                    </m:oMath>
                  </m:oMathPara>
                </a14:m>
                <a:endParaRPr lang="en-GB" sz="1600" dirty="0">
                  <a:solidFill>
                    <a:prstClr val="black"/>
                  </a:solidFill>
                  <a:latin typeface="Calibri" panose="020F0502020204030204"/>
                </a:endParaRPr>
              </a:p>
            </p:txBody>
          </p:sp>
        </mc:Choice>
        <mc:Fallback>
          <p:sp>
            <p:nvSpPr>
              <p:cNvPr id="79" name="TextBox 7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02173" y="3372775"/>
                <a:ext cx="1715598" cy="338554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80" name="TextBox 79"/>
              <p:cNvSpPr txBox="1"/>
              <p:nvPr/>
            </p:nvSpPr>
            <p:spPr>
              <a:xfrm>
                <a:off x="4018998" y="3742685"/>
                <a:ext cx="1101520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defTabSz="457200"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𝑉</m:t>
                      </m:r>
                      <m:r>
                        <a:rPr lang="en-GB" sz="1600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=160</m:t>
                      </m:r>
                      <m:r>
                        <a:rPr lang="en-GB" sz="1600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</m:oMath>
                  </m:oMathPara>
                </a14:m>
                <a:endParaRPr lang="en-GB" sz="1600" dirty="0">
                  <a:solidFill>
                    <a:srgbClr val="FF0000"/>
                  </a:solidFill>
                  <a:latin typeface="Calibri" panose="020F0502020204030204"/>
                </a:endParaRPr>
              </a:p>
            </p:txBody>
          </p:sp>
        </mc:Choice>
        <mc:Fallback>
          <p:sp>
            <p:nvSpPr>
              <p:cNvPr id="80" name="TextBox 7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18998" y="3742685"/>
                <a:ext cx="1101520" cy="338554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81" name="TextBox 80"/>
              <p:cNvSpPr txBox="1"/>
              <p:nvPr/>
            </p:nvSpPr>
            <p:spPr>
              <a:xfrm>
                <a:off x="3988330" y="4036907"/>
                <a:ext cx="1625894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defTabSz="457200">
                  <a:defRPr/>
                </a:pPr>
                <a:r>
                  <a:rPr lang="en-GB" sz="1600" dirty="0">
                    <a:solidFill>
                      <a:srgbClr val="FF0000"/>
                    </a:solidFill>
                    <a:latin typeface="Calibri" panose="020F0502020204030204"/>
                  </a:rPr>
                  <a:t>Or </a:t>
                </a:r>
                <a14:m>
                  <m:oMath xmlns:m="http://schemas.openxmlformats.org/officeDocument/2006/math">
                    <m:r>
                      <a:rPr lang="en-GB" sz="1600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GB" sz="1600" i="1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502.65</m:t>
                    </m:r>
                    <m:sSup>
                      <m:sSupPr>
                        <m:ctrlPr>
                          <a:rPr lang="en-GB" sz="16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16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𝑐𝑚</m:t>
                        </m:r>
                      </m:e>
                      <m:sup>
                        <m:r>
                          <a:rPr lang="en-GB" sz="16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3</m:t>
                        </m:r>
                      </m:sup>
                    </m:sSup>
                  </m:oMath>
                </a14:m>
                <a:endParaRPr lang="en-GB" sz="1600" dirty="0">
                  <a:solidFill>
                    <a:prstClr val="black"/>
                  </a:solidFill>
                  <a:latin typeface="Calibri" panose="020F0502020204030204"/>
                </a:endParaRPr>
              </a:p>
            </p:txBody>
          </p:sp>
        </mc:Choice>
        <mc:Fallback>
          <p:sp>
            <p:nvSpPr>
              <p:cNvPr id="81" name="TextBox 8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88330" y="4036907"/>
                <a:ext cx="1625894" cy="338554"/>
              </a:xfrm>
              <a:prstGeom prst="rect">
                <a:avLst/>
              </a:prstGeom>
              <a:blipFill>
                <a:blip r:embed="rId10"/>
                <a:stretch>
                  <a:fillRect l="-1873" t="-5357" b="-2142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59" name="Group 58"/>
          <p:cNvGrpSpPr/>
          <p:nvPr/>
        </p:nvGrpSpPr>
        <p:grpSpPr>
          <a:xfrm>
            <a:off x="8731854" y="2065263"/>
            <a:ext cx="1805173" cy="1568464"/>
            <a:chOff x="4924691" y="2142865"/>
            <a:chExt cx="1805173" cy="1568464"/>
          </a:xfrm>
        </p:grpSpPr>
        <p:pic>
          <p:nvPicPr>
            <p:cNvPr id="39" name="Picture 38"/>
            <p:cNvPicPr>
              <a:picLocks noChangeAspect="1"/>
            </p:cNvPicPr>
            <p:nvPr/>
          </p:nvPicPr>
          <p:blipFill>
            <a:blip r:embed="rId11"/>
            <a:stretch>
              <a:fillRect/>
            </a:stretch>
          </p:blipFill>
          <p:spPr>
            <a:xfrm>
              <a:off x="4924691" y="2152000"/>
              <a:ext cx="1258833" cy="1559329"/>
            </a:xfrm>
            <a:prstGeom prst="rect">
              <a:avLst/>
            </a:prstGeom>
          </p:spPr>
        </p:pic>
        <p:cxnSp>
          <p:nvCxnSpPr>
            <p:cNvPr id="47" name="Straight Arrow Connector 46"/>
            <p:cNvCxnSpPr/>
            <p:nvPr/>
          </p:nvCxnSpPr>
          <p:spPr>
            <a:xfrm>
              <a:off x="5554107" y="2381036"/>
              <a:ext cx="202259" cy="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8" name="TextBox 47"/>
            <p:cNvSpPr txBox="1"/>
            <p:nvPr/>
          </p:nvSpPr>
          <p:spPr>
            <a:xfrm>
              <a:off x="5426266" y="2142865"/>
              <a:ext cx="428322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defTabSz="457200">
                <a:defRPr/>
              </a:pPr>
              <a:r>
                <a:rPr lang="en-GB" sz="1100" dirty="0">
                  <a:solidFill>
                    <a:prstClr val="black"/>
                  </a:solidFill>
                  <a:latin typeface="Calibri" panose="020F0502020204030204"/>
                </a:rPr>
                <a:t>4cm</a:t>
              </a:r>
            </a:p>
          </p:txBody>
        </p:sp>
        <p:sp>
          <p:nvSpPr>
            <p:cNvPr id="82" name="TextBox 81"/>
            <p:cNvSpPr txBox="1"/>
            <p:nvPr/>
          </p:nvSpPr>
          <p:spPr>
            <a:xfrm>
              <a:off x="6229406" y="2807838"/>
              <a:ext cx="500458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defTabSz="457200">
                <a:defRPr/>
              </a:pPr>
              <a:r>
                <a:rPr lang="en-GB" sz="1100" dirty="0">
                  <a:solidFill>
                    <a:prstClr val="black"/>
                  </a:solidFill>
                  <a:latin typeface="Calibri" panose="020F0502020204030204"/>
                </a:rPr>
                <a:t>10cm</a:t>
              </a:r>
            </a:p>
          </p:txBody>
        </p:sp>
        <p:cxnSp>
          <p:nvCxnSpPr>
            <p:cNvPr id="57" name="Straight Arrow Connector 56"/>
            <p:cNvCxnSpPr/>
            <p:nvPr/>
          </p:nvCxnSpPr>
          <p:spPr>
            <a:xfrm flipV="1">
              <a:off x="6276371" y="2565702"/>
              <a:ext cx="0" cy="717045"/>
            </a:xfrm>
            <a:prstGeom prst="straightConnector1">
              <a:avLst/>
            </a:prstGeom>
            <a:ln w="9525" cap="flat" cmpd="sng" algn="ctr">
              <a:solidFill>
                <a:schemeClr val="dk1"/>
              </a:solidFill>
              <a:prstDash val="solid"/>
              <a:round/>
              <a:headEnd type="arrow" w="med" len="med"/>
              <a:tailEnd type="arrow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>
        <mc:Choice xmlns:a14="http://schemas.microsoft.com/office/drawing/2010/main" Requires="a14">
          <p:sp>
            <p:nvSpPr>
              <p:cNvPr id="83" name="TextBox 82"/>
              <p:cNvSpPr txBox="1"/>
              <p:nvPr/>
            </p:nvSpPr>
            <p:spPr>
              <a:xfrm>
                <a:off x="5917443" y="2236474"/>
                <a:ext cx="2006190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defTabSz="457200"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𝐴𝑟𝑒𝑎</m:t>
                      </m:r>
                      <m:r>
                        <a:rPr lang="en-GB" sz="1600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GB" sz="1600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𝑜𝑓</m:t>
                      </m:r>
                      <m:r>
                        <a:rPr lang="en-GB" sz="1600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GB" sz="1600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𝑡𝑤𝑜</m:t>
                      </m:r>
                      <m:r>
                        <a:rPr lang="en-GB" sz="1600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GB" sz="1600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𝑐𝑖𝑟𝑐𝑙𝑒𝑠</m:t>
                      </m:r>
                    </m:oMath>
                  </m:oMathPara>
                </a14:m>
                <a:endParaRPr lang="en-GB" sz="1600" i="1" dirty="0">
                  <a:solidFill>
                    <a:prstClr val="black"/>
                  </a:solidFill>
                  <a:latin typeface="Cambria Math" panose="02040503050406030204" pitchFamily="18" charset="0"/>
                </a:endParaRPr>
              </a:p>
              <a:p>
                <a:pPr defTabSz="457200"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=2</m:t>
                      </m:r>
                      <m:r>
                        <a:rPr lang="en-GB" sz="1600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r>
                        <a:rPr lang="en-GB" sz="1600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  <m:r>
                        <a:rPr lang="en-GB" sz="1600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sSup>
                        <m:sSupPr>
                          <m:ctrlPr>
                            <a:rPr lang="en-GB" sz="16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6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𝑟</m:t>
                          </m:r>
                        </m:e>
                        <m:sup>
                          <m:r>
                            <a:rPr lang="en-GB" sz="16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GB" sz="1600" dirty="0">
                  <a:solidFill>
                    <a:prstClr val="black"/>
                  </a:solidFill>
                  <a:latin typeface="Calibri" panose="020F0502020204030204"/>
                </a:endParaRPr>
              </a:p>
            </p:txBody>
          </p:sp>
        </mc:Choice>
        <mc:Fallback>
          <p:sp>
            <p:nvSpPr>
              <p:cNvPr id="83" name="TextBox 8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17443" y="2236474"/>
                <a:ext cx="2006190" cy="584775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84" name="TextBox 83"/>
              <p:cNvSpPr txBox="1"/>
              <p:nvPr/>
            </p:nvSpPr>
            <p:spPr>
              <a:xfrm>
                <a:off x="6240994" y="2746119"/>
                <a:ext cx="1365117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defTabSz="457200"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=2</m:t>
                      </m:r>
                      <m:r>
                        <a:rPr lang="en-GB" sz="1600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r>
                        <a:rPr lang="en-GB" sz="1600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  <m:r>
                        <a:rPr lang="en-GB" sz="1600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sSup>
                        <m:sSupPr>
                          <m:ctrlPr>
                            <a:rPr lang="en-GB" sz="16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6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4</m:t>
                          </m:r>
                        </m:e>
                        <m:sup>
                          <m:r>
                            <a:rPr lang="en-GB" sz="16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GB" sz="1600" dirty="0">
                  <a:solidFill>
                    <a:prstClr val="black"/>
                  </a:solidFill>
                  <a:latin typeface="Calibri" panose="020F0502020204030204"/>
                </a:endParaRPr>
              </a:p>
            </p:txBody>
          </p:sp>
        </mc:Choice>
        <mc:Fallback>
          <p:sp>
            <p:nvSpPr>
              <p:cNvPr id="84" name="TextBox 8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40994" y="2746119"/>
                <a:ext cx="1365117" cy="338554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85" name="TextBox 84"/>
              <p:cNvSpPr txBox="1"/>
              <p:nvPr/>
            </p:nvSpPr>
            <p:spPr>
              <a:xfrm>
                <a:off x="6247058" y="3028421"/>
                <a:ext cx="795924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defTabSz="457200"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=32</m:t>
                      </m:r>
                      <m:r>
                        <a:rPr lang="en-GB" sz="1600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</m:oMath>
                  </m:oMathPara>
                </a14:m>
                <a:endParaRPr lang="en-GB" sz="1600" dirty="0">
                  <a:solidFill>
                    <a:prstClr val="black"/>
                  </a:solidFill>
                  <a:latin typeface="Calibri" panose="020F0502020204030204"/>
                </a:endParaRPr>
              </a:p>
            </p:txBody>
          </p:sp>
        </mc:Choice>
        <mc:Fallback>
          <p:sp>
            <p:nvSpPr>
              <p:cNvPr id="85" name="TextBox 8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47058" y="3028421"/>
                <a:ext cx="795924" cy="338554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86" name="TextBox 85"/>
              <p:cNvSpPr txBox="1"/>
              <p:nvPr/>
            </p:nvSpPr>
            <p:spPr>
              <a:xfrm>
                <a:off x="5899452" y="3406639"/>
                <a:ext cx="1989391" cy="107721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defTabSz="457200"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𝐴𝑟𝑒𝑎</m:t>
                      </m:r>
                      <m:r>
                        <a:rPr lang="en-GB" sz="1600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GB" sz="1600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𝑜𝑓</m:t>
                      </m:r>
                      <m:r>
                        <a:rPr lang="en-GB" sz="1600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GB" sz="1600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𝑟𝑒𝑐𝑡𝑎𝑛𝑔𝑙𝑒</m:t>
                      </m:r>
                    </m:oMath>
                  </m:oMathPara>
                </a14:m>
                <a:endParaRPr lang="en-GB" sz="1600" i="1" dirty="0">
                  <a:solidFill>
                    <a:prstClr val="black"/>
                  </a:solidFill>
                  <a:latin typeface="Cambria Math" panose="02040503050406030204" pitchFamily="18" charset="0"/>
                </a:endParaRPr>
              </a:p>
              <a:p>
                <a:pPr defTabSz="457200"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GB" sz="1600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  <m:r>
                        <a:rPr lang="en-GB" sz="1600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r>
                        <a:rPr lang="en-GB" sz="1600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𝑑</m:t>
                      </m:r>
                      <m:r>
                        <a:rPr lang="en-GB" sz="1600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r>
                        <a:rPr lang="en-GB" sz="1600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h</m:t>
                      </m:r>
                    </m:oMath>
                  </m:oMathPara>
                </a14:m>
                <a:endParaRPr lang="en-GB" sz="1600" dirty="0">
                  <a:solidFill>
                    <a:prstClr val="black"/>
                  </a:solidFill>
                  <a:latin typeface="Calibri" panose="020F0502020204030204"/>
                </a:endParaRPr>
              </a:p>
              <a:p>
                <a:pPr defTabSz="457200">
                  <a:defRPr/>
                </a:pPr>
                <a:r>
                  <a:rPr lang="en-GB" sz="1600" dirty="0">
                    <a:solidFill>
                      <a:prstClr val="black"/>
                    </a:solidFill>
                    <a:latin typeface="Calibri" panose="020F0502020204030204"/>
                  </a:rPr>
                  <a:t>          </a:t>
                </a:r>
                <a14:m>
                  <m:oMath xmlns:m="http://schemas.openxmlformats.org/officeDocument/2006/math">
                    <m:r>
                      <a:rPr lang="en-GB" sz="1600" i="1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GB" sz="1600" i="1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𝜋</m:t>
                    </m:r>
                    <m:r>
                      <a:rPr lang="en-GB" sz="1600" i="1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×8×10</m:t>
                    </m:r>
                  </m:oMath>
                </a14:m>
                <a:endParaRPr lang="en-GB" sz="1600" i="1" dirty="0">
                  <a:solidFill>
                    <a:prstClr val="black"/>
                  </a:solidFill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pPr defTabSz="457200"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GB" sz="1600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80</m:t>
                      </m:r>
                      <m:r>
                        <a:rPr lang="en-GB" sz="1600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</m:oMath>
                  </m:oMathPara>
                </a14:m>
                <a:endParaRPr lang="en-GB" sz="1600" dirty="0">
                  <a:solidFill>
                    <a:prstClr val="black"/>
                  </a:solidFill>
                  <a:latin typeface="Calibri" panose="020F0502020204030204"/>
                </a:endParaRPr>
              </a:p>
            </p:txBody>
          </p:sp>
        </mc:Choice>
        <mc:Fallback>
          <p:sp>
            <p:nvSpPr>
              <p:cNvPr id="86" name="TextBox 8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99452" y="3406639"/>
                <a:ext cx="1989391" cy="1077218"/>
              </a:xfrm>
              <a:prstGeom prst="rect">
                <a:avLst/>
              </a:prstGeom>
              <a:blipFill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87" name="TextBox 86"/>
              <p:cNvSpPr txBox="1"/>
              <p:nvPr/>
            </p:nvSpPr>
            <p:spPr>
              <a:xfrm>
                <a:off x="8024493" y="3683326"/>
                <a:ext cx="2858603" cy="85209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defTabSz="457200"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𝑆𝑢𝑟𝑓𝑎𝑐𝑒</m:t>
                      </m:r>
                      <m:r>
                        <a:rPr lang="en-GB" sz="1600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GB" sz="1600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𝐴𝑟𝑒𝑎</m:t>
                      </m:r>
                      <m:r>
                        <a:rPr lang="en-GB" sz="1600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=32</m:t>
                      </m:r>
                      <m:r>
                        <a:rPr lang="en-GB" sz="1600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  <m:r>
                        <a:rPr lang="en-GB" sz="1600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+80</m:t>
                      </m:r>
                      <m:r>
                        <a:rPr lang="en-GB" sz="1600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</m:oMath>
                  </m:oMathPara>
                </a14:m>
                <a:endParaRPr lang="en-GB" sz="1600" dirty="0">
                  <a:solidFill>
                    <a:prstClr val="black"/>
                  </a:solidFill>
                  <a:latin typeface="Calibri" panose="020F0502020204030204"/>
                  <a:ea typeface="Cambria Math" panose="02040503050406030204" pitchFamily="18" charset="0"/>
                </a:endParaRPr>
              </a:p>
              <a:p>
                <a:pPr defTabSz="457200">
                  <a:defRPr/>
                </a:pPr>
                <a:r>
                  <a:rPr lang="en-GB" sz="1600" dirty="0">
                    <a:solidFill>
                      <a:prstClr val="black"/>
                    </a:solidFill>
                    <a:latin typeface="Calibri" panose="020F0502020204030204"/>
                  </a:rPr>
                  <a:t>                               </a:t>
                </a:r>
                <a14:m>
                  <m:oMath xmlns:m="http://schemas.openxmlformats.org/officeDocument/2006/math">
                    <m:r>
                      <a:rPr lang="en-GB" sz="1600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=112</m:t>
                    </m:r>
                    <m:r>
                      <a:rPr lang="en-GB" sz="1600" i="1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𝜋</m:t>
                    </m:r>
                  </m:oMath>
                </a14:m>
                <a:endParaRPr lang="en-GB" sz="1600" dirty="0">
                  <a:solidFill>
                    <a:srgbClr val="FF0000"/>
                  </a:solidFill>
                  <a:latin typeface="Calibri" panose="020F0502020204030204"/>
                </a:endParaRPr>
              </a:p>
              <a:p>
                <a:pPr defTabSz="457200">
                  <a:defRPr/>
                </a:pPr>
                <a:r>
                  <a:rPr lang="en-GB" sz="1600" dirty="0">
                    <a:solidFill>
                      <a:srgbClr val="FF0000"/>
                    </a:solidFill>
                    <a:latin typeface="Calibri" panose="020F0502020204030204"/>
                  </a:rPr>
                  <a:t>                         or  </a:t>
                </a:r>
                <a14:m>
                  <m:oMath xmlns:m="http://schemas.openxmlformats.org/officeDocument/2006/math">
                    <m:r>
                      <a:rPr lang="en-GB" sz="1600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=351.86</m:t>
                    </m:r>
                    <m:sSup>
                      <m:sSupPr>
                        <m:ctrlPr>
                          <a:rPr lang="en-GB" sz="16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16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𝑐𝑚</m:t>
                        </m:r>
                      </m:e>
                      <m:sup>
                        <m:r>
                          <a:rPr lang="en-GB" sz="16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</m:oMath>
                </a14:m>
                <a:endParaRPr lang="en-GB" sz="1600" dirty="0">
                  <a:solidFill>
                    <a:srgbClr val="FF0000"/>
                  </a:solidFill>
                  <a:latin typeface="Calibri" panose="020F0502020204030204"/>
                </a:endParaRPr>
              </a:p>
            </p:txBody>
          </p:sp>
        </mc:Choice>
        <mc:Fallback>
          <p:sp>
            <p:nvSpPr>
              <p:cNvPr id="87" name="TextBox 8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24493" y="3683326"/>
                <a:ext cx="2858603" cy="852093"/>
              </a:xfrm>
              <a:prstGeom prst="rect">
                <a:avLst/>
              </a:prstGeom>
              <a:blipFill>
                <a:blip r:embed="rId16"/>
                <a:stretch>
                  <a:fillRect b="-571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89" name="Group 88"/>
          <p:cNvGrpSpPr/>
          <p:nvPr/>
        </p:nvGrpSpPr>
        <p:grpSpPr>
          <a:xfrm>
            <a:off x="7923634" y="5108739"/>
            <a:ext cx="2044314" cy="966174"/>
            <a:chOff x="2963208" y="1784178"/>
            <a:chExt cx="1463011" cy="744028"/>
          </a:xfrm>
        </p:grpSpPr>
        <p:sp>
          <p:nvSpPr>
            <p:cNvPr id="90" name="Flowchart: Direct Access Storage 89"/>
            <p:cNvSpPr/>
            <p:nvPr/>
          </p:nvSpPr>
          <p:spPr>
            <a:xfrm>
              <a:off x="2963208" y="1784178"/>
              <a:ext cx="1041541" cy="462568"/>
            </a:xfrm>
            <a:prstGeom prst="flowChartMagneticDrum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>
                <a:defRPr/>
              </a:pPr>
              <a:endParaRPr lang="en-GB">
                <a:solidFill>
                  <a:prstClr val="white"/>
                </a:solidFill>
                <a:latin typeface="Calibri" panose="020F0502020204030204"/>
              </a:endParaRPr>
            </a:p>
          </p:txBody>
        </p:sp>
        <p:sp>
          <p:nvSpPr>
            <p:cNvPr id="91" name="TextBox 90"/>
            <p:cNvSpPr txBox="1"/>
            <p:nvPr/>
          </p:nvSpPr>
          <p:spPr>
            <a:xfrm>
              <a:off x="4008413" y="1801223"/>
              <a:ext cx="417806" cy="28441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defTabSz="457200">
                <a:defRPr/>
              </a:pPr>
              <a:r>
                <a:rPr lang="en-GB" dirty="0">
                  <a:solidFill>
                    <a:prstClr val="black"/>
                  </a:solidFill>
                  <a:latin typeface="Calibri" panose="020F0502020204030204"/>
                </a:rPr>
                <a:t>7cm</a:t>
              </a:r>
            </a:p>
          </p:txBody>
        </p:sp>
        <p:cxnSp>
          <p:nvCxnSpPr>
            <p:cNvPr id="92" name="Straight Arrow Connector 91"/>
            <p:cNvCxnSpPr/>
            <p:nvPr/>
          </p:nvCxnSpPr>
          <p:spPr>
            <a:xfrm>
              <a:off x="3037123" y="2306219"/>
              <a:ext cx="863124" cy="0"/>
            </a:xfrm>
            <a:prstGeom prst="straightConnector1">
              <a:avLst/>
            </a:prstGeom>
            <a:ln w="9525" cap="flat" cmpd="sng" algn="ctr">
              <a:solidFill>
                <a:schemeClr val="dk1"/>
              </a:solidFill>
              <a:prstDash val="solid"/>
              <a:round/>
              <a:headEnd type="arrow" w="med" len="med"/>
              <a:tailEnd type="arrow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</p:cxnSp>
        <p:sp>
          <p:nvSpPr>
            <p:cNvPr id="93" name="TextBox 92"/>
            <p:cNvSpPr txBox="1"/>
            <p:nvPr/>
          </p:nvSpPr>
          <p:spPr>
            <a:xfrm>
              <a:off x="3113489" y="2243792"/>
              <a:ext cx="615123" cy="28441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defTabSz="457200">
                <a:defRPr/>
              </a:pPr>
              <a:r>
                <a:rPr lang="en-GB" dirty="0">
                  <a:solidFill>
                    <a:prstClr val="black"/>
                  </a:solidFill>
                  <a:latin typeface="Calibri" panose="020F0502020204030204"/>
                </a:rPr>
                <a:t>   15cm</a:t>
              </a:r>
            </a:p>
          </p:txBody>
        </p:sp>
      </p:grpSp>
      <p:cxnSp>
        <p:nvCxnSpPr>
          <p:cNvPr id="97" name="Straight Arrow Connector 96"/>
          <p:cNvCxnSpPr/>
          <p:nvPr/>
        </p:nvCxnSpPr>
        <p:spPr>
          <a:xfrm flipH="1" flipV="1">
            <a:off x="9143882" y="5126163"/>
            <a:ext cx="13828" cy="301073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1398268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464</Words>
  <Application>Microsoft Office PowerPoint</Application>
  <PresentationFormat>Widescreen</PresentationFormat>
  <Paragraphs>114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Cambria Math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 Jones (BRI)</dc:creator>
  <cp:lastModifiedBy>M Jones (BRI)</cp:lastModifiedBy>
  <cp:revision>4</cp:revision>
  <dcterms:created xsi:type="dcterms:W3CDTF">2023-03-29T13:41:02Z</dcterms:created>
  <dcterms:modified xsi:type="dcterms:W3CDTF">2023-03-29T13:45:11Z</dcterms:modified>
</cp:coreProperties>
</file>