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8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F3890-1775-479B-8CA9-6863621C79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0C302F-FEC0-4868-8D21-DD48F9292C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D870C-F124-4318-879D-DD2B85755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6299F-7D49-45FC-B8C5-F5F7A0E38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B6D09-BDED-47D8-ACCB-3F226D7C6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141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F05FB-A46E-4913-957E-35CB12F42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84C08E-1F0E-4E9D-836B-72E1D93AB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5C2C4-2CCF-4C92-9D61-B3B05649B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08417-4A6B-454C-9E1D-F2B0CA92B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30612-C978-4C87-8834-F409DA9C6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435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58B5B8-BF41-4C60-B3D8-39EA631016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9613FD-EE1A-4E58-A26A-BFDA16AC3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60CF2-F448-42EE-AA3F-9A26B2058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AD048-FDA0-4E02-A0E9-2981BDB05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989FA-E2A8-4442-B608-8421FC49A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1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83B3C-9602-4E12-B409-A2312F1DA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511C3-3E7B-4FDF-8E24-2E8245AA5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E3C79-EB6B-46BC-B24B-3E50DAED1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2874C-81D9-4820-B9D9-B06FB9B0F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BBF64-8942-4ABC-923C-562C3AB68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926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B8BBA-55FF-4E74-A8B8-0A55A1EA8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E124EC-6F35-403B-B7BC-5A3FAEB72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65E6B-EBA0-456D-A1D4-179900C0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D0B83-8874-4C04-A837-0C79ED1A1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ECA07A-41EF-4EF5-9747-DE91D52C9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816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36340-456E-4A2A-B3C3-2A9AAA26C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E7320-165F-48F2-BC92-05BC21A320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1DFFAA-A0D6-426F-93F6-4DF6114D7D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FDF215-5BE4-4C87-B211-C3B6C0691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9DE878-6154-44D3-A2BB-2DD9D3E36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AAD88C-7A64-474A-9416-AA14937B4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784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D06B2-A781-439B-A755-DF7762767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0366A6-287F-4A1F-BF58-4853CA8068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48B270-63F0-49B1-B698-4DB55D4C0B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926103-4242-46A2-BB69-21A42860A3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AB7793-1E2F-405F-A884-B9E07C635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BAAE7E-C4D6-42A7-B4E0-7D54B88B8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7E7166-F419-46C0-A573-F2438D073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674D51-DFDF-47EF-9A47-0923A5815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192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9C84E-4E10-4AED-93D1-C8962FFAF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F46916-FDF0-4BC1-A5A2-CCF45F1AC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BE20AF-6CC1-4264-9705-0FF7E9D69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CFFD69-EE90-4341-8A72-165BB78B4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37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E4D8E3-A68F-4631-928D-694D2DDE3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92A251-F964-4111-81B7-50AB8FF65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6F52FA-EDD2-4A9C-9125-E390F853F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906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449B4-7F45-403C-9D1F-30D97069D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86ECA-08D7-4B33-8153-EF75E1C07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C0B377-5682-4824-913C-9CB37EBEB8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E93C1B-95F9-48B6-879A-E6FED8354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ECE25-6FF9-40D6-BC7D-BD1C48A46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7C412A-9B9E-48D5-9F47-3BDC11FB3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989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6083B-8363-4541-A328-73D68EAE0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DAB824-5A14-4871-A702-974F18DD6E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0AF2CB-523B-43CF-9064-5B922F5072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932C57-4D88-4B82-8F24-FF95DF983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7C3FAF-54EC-44DB-B7AA-473E57896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B4E566-C850-489E-B56C-9D098E16A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28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099AA2-AFCF-48B1-8FC8-1461F818A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551FAE-CFF6-4066-883C-996216AF2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10A6F-011C-4E62-8A4E-89DDCA79D9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53FA3F-17A4-4E62-99AE-8F2F1FC7B4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9576C-B0A9-4B55-927C-872760650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922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../media/image2.png"/><Relationship Id="rId7" Type="http://schemas.openxmlformats.org/officeDocument/2006/relationships/image" Target="NULL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6.png"/><Relationship Id="rId5" Type="http://schemas.openxmlformats.org/officeDocument/2006/relationships/image" Target="../media/image4.png"/><Relationship Id="rId10" Type="http://schemas.openxmlformats.org/officeDocument/2006/relationships/image" Target="../media/image5.png"/><Relationship Id="rId4" Type="http://schemas.openxmlformats.org/officeDocument/2006/relationships/image" Target="../media/image3.png"/><Relationship Id="rId9" Type="http://schemas.openxmlformats.org/officeDocument/2006/relationships/image" Target="NUL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Picture 9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257" y="4971062"/>
            <a:ext cx="1709080" cy="951306"/>
          </a:xfrm>
          <a:prstGeom prst="rect">
            <a:avLst/>
          </a:prstGeom>
        </p:spPr>
      </p:pic>
      <p:grpSp>
        <p:nvGrpSpPr>
          <p:cNvPr id="92" name="Group 91"/>
          <p:cNvGrpSpPr/>
          <p:nvPr/>
        </p:nvGrpSpPr>
        <p:grpSpPr>
          <a:xfrm>
            <a:off x="7452225" y="5028572"/>
            <a:ext cx="1669637" cy="965492"/>
            <a:chOff x="5756671" y="4974267"/>
            <a:chExt cx="1669637" cy="965492"/>
          </a:xfrm>
        </p:grpSpPr>
        <p:pic>
          <p:nvPicPr>
            <p:cNvPr id="90" name="Picture 8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56671" y="4993536"/>
              <a:ext cx="1566274" cy="946223"/>
            </a:xfrm>
            <a:prstGeom prst="rect">
              <a:avLst/>
            </a:prstGeom>
          </p:spPr>
        </p:pic>
        <p:sp>
          <p:nvSpPr>
            <p:cNvPr id="91" name="Rectangle 90"/>
            <p:cNvSpPr/>
            <p:nvPr/>
          </p:nvSpPr>
          <p:spPr>
            <a:xfrm>
              <a:off x="7174882" y="4974267"/>
              <a:ext cx="251426" cy="2035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Rectangle 1"/>
          <p:cNvSpPr/>
          <p:nvPr/>
        </p:nvSpPr>
        <p:spPr>
          <a:xfrm>
            <a:off x="1441702" y="0"/>
            <a:ext cx="950105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10 Foundation</a:t>
            </a:r>
          </a:p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SIMILARITY - LENGTHS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880353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0" b="1" dirty="0">
              <a:solidFill>
                <a:srgbClr val="32A7DF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12671" y="1200329"/>
            <a:ext cx="2194558" cy="3606802"/>
          </a:xfrm>
          <a:prstGeom prst="roundRect">
            <a:avLst>
              <a:gd name="adj" fmla="val 10148"/>
            </a:avLst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9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01255" y="4890390"/>
            <a:ext cx="1130651" cy="189297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747727" y="4921491"/>
            <a:ext cx="6206688" cy="1130255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4735876" y="6311215"/>
            <a:ext cx="623039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/>
              <a:t>ANSWERS  1a) 39cm  b) 30cm  2a) 12.5cm  b) 7.2cm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503190" y="1172021"/>
            <a:ext cx="7463080" cy="3635110"/>
          </a:xfrm>
          <a:prstGeom prst="roundRect">
            <a:avLst>
              <a:gd name="adj" fmla="val 849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432508" y="5058846"/>
            <a:ext cx="12692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b="1" dirty="0"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dirty="0">
                <a:latin typeface="Calibri" panose="020F0502020204030204" pitchFamily="34" charset="0"/>
              </a:rPr>
              <a:t>Similar</a:t>
            </a:r>
          </a:p>
          <a:p>
            <a:pPr algn="ctr"/>
            <a:r>
              <a:rPr lang="en-GB" dirty="0">
                <a:latin typeface="Calibri" panose="020F0502020204030204" pitchFamily="34" charset="0"/>
              </a:rPr>
              <a:t>Scale factor</a:t>
            </a:r>
          </a:p>
          <a:p>
            <a:pPr algn="ctr"/>
            <a:r>
              <a:rPr lang="en-GB" dirty="0">
                <a:latin typeface="Calibri" panose="020F0502020204030204" pitchFamily="34" charset="0"/>
              </a:rPr>
              <a:t>Enlarge</a:t>
            </a:r>
          </a:p>
          <a:p>
            <a:pPr algn="ctr"/>
            <a:r>
              <a:rPr lang="en-GB" dirty="0">
                <a:latin typeface="Calibri" panose="020F0502020204030204" pitchFamily="34" charset="0"/>
              </a:rPr>
              <a:t>Length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6507700" y="1117533"/>
            <a:ext cx="1192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Examples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235771" y="5409818"/>
            <a:ext cx="21963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32A7DF"/>
                </a:solidFill>
              </a:rPr>
              <a:t>608-614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557243" y="1167635"/>
            <a:ext cx="1456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dirty="0"/>
              <a:t>Key Concepts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8886282" y="5132818"/>
            <a:ext cx="20564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2) Calculate the length of:</a:t>
            </a:r>
          </a:p>
          <a:p>
            <a:pPr marL="342900" indent="-342900">
              <a:buAutoNum type="alphaLcParenR"/>
            </a:pPr>
            <a:r>
              <a:rPr lang="en-GB" sz="1400" dirty="0"/>
              <a:t>CD</a:t>
            </a:r>
          </a:p>
          <a:p>
            <a:pPr marL="342900" indent="-342900">
              <a:buAutoNum type="alphaLcParenR"/>
            </a:pPr>
            <a:r>
              <a:rPr lang="en-GB" sz="1400" dirty="0"/>
              <a:t>ED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2670" y="1490768"/>
            <a:ext cx="223725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/>
              <a:t>Similar shapes </a:t>
            </a:r>
            <a:r>
              <a:rPr lang="en-GB" sz="1100" dirty="0"/>
              <a:t>are an enlargement of one another.</a:t>
            </a:r>
          </a:p>
          <a:p>
            <a:endParaRPr lang="en-GB" sz="1100" dirty="0"/>
          </a:p>
          <a:p>
            <a:r>
              <a:rPr lang="en-GB" sz="1100" dirty="0"/>
              <a:t>A </a:t>
            </a:r>
            <a:r>
              <a:rPr lang="en-GB" sz="1100" b="1" dirty="0"/>
              <a:t>scale factor </a:t>
            </a:r>
            <a:r>
              <a:rPr lang="en-GB" sz="1100" dirty="0"/>
              <a:t>is used, whereby all lengths are multiplied by the same number.</a:t>
            </a:r>
          </a:p>
          <a:p>
            <a:endParaRPr lang="en-GB" sz="1100" dirty="0"/>
          </a:p>
          <a:p>
            <a:r>
              <a:rPr lang="en-GB" sz="1100" dirty="0"/>
              <a:t>When finding a missing length on the larger shape we </a:t>
            </a:r>
            <a:r>
              <a:rPr lang="en-GB" sz="1100" b="1" dirty="0"/>
              <a:t>multiply</a:t>
            </a:r>
            <a:r>
              <a:rPr lang="en-GB" sz="1100" dirty="0"/>
              <a:t> by the scale factor.</a:t>
            </a:r>
          </a:p>
          <a:p>
            <a:endParaRPr lang="en-GB" sz="1100" dirty="0"/>
          </a:p>
          <a:p>
            <a:r>
              <a:rPr lang="en-GB" sz="1100" dirty="0"/>
              <a:t>When finding a missing length on the smaller shape we </a:t>
            </a:r>
            <a:r>
              <a:rPr lang="en-GB" sz="1100" b="1" dirty="0"/>
              <a:t>divide</a:t>
            </a:r>
            <a:r>
              <a:rPr lang="en-GB" sz="1100" dirty="0"/>
              <a:t> by the scale factor.</a:t>
            </a:r>
          </a:p>
        </p:txBody>
      </p:sp>
      <p:sp>
        <p:nvSpPr>
          <p:cNvPr id="4" name="Rectangle 3"/>
          <p:cNvSpPr/>
          <p:nvPr/>
        </p:nvSpPr>
        <p:spPr>
          <a:xfrm>
            <a:off x="1887907" y="4119589"/>
            <a:ext cx="519905" cy="29609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2483690" y="4094157"/>
            <a:ext cx="759691" cy="4410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Curved Down Arrow 4"/>
          <p:cNvSpPr/>
          <p:nvPr/>
        </p:nvSpPr>
        <p:spPr>
          <a:xfrm rot="21182273">
            <a:off x="2240804" y="3950985"/>
            <a:ext cx="485768" cy="11415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" name="Curved Down Arrow 40"/>
          <p:cNvSpPr/>
          <p:nvPr/>
        </p:nvSpPr>
        <p:spPr>
          <a:xfrm rot="11730691">
            <a:off x="2162600" y="4502497"/>
            <a:ext cx="493247" cy="10992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6295" y="3745416"/>
            <a:ext cx="8739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× scale factor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096294" y="4567771"/>
            <a:ext cx="8739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÷ scale factor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4459" y="1506925"/>
            <a:ext cx="1888671" cy="1456688"/>
          </a:xfrm>
          <a:prstGeom prst="rect">
            <a:avLst/>
          </a:prstGeom>
        </p:spPr>
      </p:pic>
      <p:grpSp>
        <p:nvGrpSpPr>
          <p:cNvPr id="30" name="Group 29"/>
          <p:cNvGrpSpPr/>
          <p:nvPr/>
        </p:nvGrpSpPr>
        <p:grpSpPr>
          <a:xfrm>
            <a:off x="3547334" y="1532196"/>
            <a:ext cx="2400786" cy="2789656"/>
            <a:chOff x="2404334" y="1257704"/>
            <a:chExt cx="2400786" cy="2789656"/>
          </a:xfrm>
        </p:grpSpPr>
        <p:grpSp>
          <p:nvGrpSpPr>
            <p:cNvPr id="21" name="Group 20"/>
            <p:cNvGrpSpPr/>
            <p:nvPr/>
          </p:nvGrpSpPr>
          <p:grpSpPr>
            <a:xfrm>
              <a:off x="2404334" y="1257704"/>
              <a:ext cx="2400786" cy="1160570"/>
              <a:chOff x="2363623" y="1151670"/>
              <a:chExt cx="2400786" cy="1160570"/>
            </a:xfrm>
          </p:grpSpPr>
          <p:sp>
            <p:nvSpPr>
              <p:cNvPr id="11" name="Trapezoid 10"/>
              <p:cNvSpPr/>
              <p:nvPr/>
            </p:nvSpPr>
            <p:spPr>
              <a:xfrm>
                <a:off x="2553464" y="1583896"/>
                <a:ext cx="740229" cy="411968"/>
              </a:xfrm>
              <a:prstGeom prst="trapezoid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Trapezoid 44"/>
              <p:cNvSpPr/>
              <p:nvPr/>
            </p:nvSpPr>
            <p:spPr>
              <a:xfrm>
                <a:off x="3518783" y="1365028"/>
                <a:ext cx="1245626" cy="719299"/>
              </a:xfrm>
              <a:prstGeom prst="trapezoid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 rot="17083333">
                <a:off x="2202361" y="1609066"/>
                <a:ext cx="63030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2.5cm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2774006" y="1320700"/>
                <a:ext cx="266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4003629" y="2004463"/>
                <a:ext cx="266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 rot="17083333">
                <a:off x="3232564" y="1555052"/>
                <a:ext cx="58541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10cm</a:t>
                </a: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2692464" y="1930203"/>
                <a:ext cx="49404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3cm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3892371" y="1151670"/>
                <a:ext cx="58541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11cm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2605016" y="2398663"/>
                  <a:ext cx="1868781" cy="71250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𝑆𝑐𝑎𝑙𝑒</m:t>
                        </m:r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𝑓𝑎𝑐𝑡𝑜𝑟</m:t>
                        </m:r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GB" sz="1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2.5</m:t>
                            </m:r>
                          </m:den>
                        </m:f>
                      </m:oMath>
                    </m:oMathPara>
                  </a14:m>
                  <a:endParaRPr lang="en-GB" sz="1400" dirty="0"/>
                </a:p>
                <a:p>
                  <a:r>
                    <a:rPr lang="en-GB" sz="1400" dirty="0"/>
                    <a:t>                             </a:t>
                  </a:r>
                  <a14:m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=4</m:t>
                      </m:r>
                    </m:oMath>
                  </a14:m>
                  <a:endParaRPr lang="en-GB" sz="1400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05016" y="2398663"/>
                  <a:ext cx="1868781" cy="712503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TextBox 54"/>
                <p:cNvSpPr txBox="1"/>
                <p:nvPr/>
              </p:nvSpPr>
              <p:spPr>
                <a:xfrm>
                  <a:off x="3510048" y="3057858"/>
                  <a:ext cx="1092287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=3×4</m:t>
                        </m:r>
                      </m:oMath>
                    </m:oMathPara>
                  </a14:m>
                  <a:endParaRPr lang="en-GB" sz="1400" dirty="0"/>
                </a:p>
                <a:p>
                  <a:r>
                    <a:rPr lang="en-GB" sz="1400" dirty="0"/>
                    <a:t>      </a:t>
                  </a:r>
                  <a14:m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=12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𝑐𝑚</m:t>
                      </m:r>
                    </m:oMath>
                  </a14:m>
                  <a:endParaRPr lang="en-GB" sz="1400" dirty="0"/>
                </a:p>
              </p:txBody>
            </p:sp>
          </mc:Choice>
          <mc:Fallback xmlns="">
            <p:sp>
              <p:nvSpPr>
                <p:cNvPr id="55" name="TextBox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10048" y="3057858"/>
                  <a:ext cx="1092287" cy="523220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Box 55"/>
                <p:cNvSpPr txBox="1"/>
                <p:nvPr/>
              </p:nvSpPr>
              <p:spPr>
                <a:xfrm>
                  <a:off x="3530696" y="3524140"/>
                  <a:ext cx="1178464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=11÷4</m:t>
                        </m:r>
                      </m:oMath>
                    </m:oMathPara>
                  </a14:m>
                  <a:endParaRPr lang="en-GB" sz="1400" dirty="0"/>
                </a:p>
                <a:p>
                  <a:r>
                    <a:rPr lang="en-GB" sz="1400" dirty="0"/>
                    <a:t>      </a:t>
                  </a:r>
                  <a14:m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=2.75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𝑐𝑚</m:t>
                      </m:r>
                    </m:oMath>
                  </a14:m>
                  <a:endParaRPr lang="en-GB" sz="1400" dirty="0"/>
                </a:p>
              </p:txBody>
            </p:sp>
          </mc:Choice>
          <mc:Fallback xmlns="">
            <p:sp>
              <p:nvSpPr>
                <p:cNvPr id="56" name="TextBox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30696" y="3524140"/>
                  <a:ext cx="1178464" cy="523220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2" name="Straight Connector 31"/>
          <p:cNvCxnSpPr/>
          <p:nvPr/>
        </p:nvCxnSpPr>
        <p:spPr>
          <a:xfrm>
            <a:off x="6089470" y="1532197"/>
            <a:ext cx="0" cy="314417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8886282" y="1878244"/>
            <a:ext cx="2056471" cy="1535053"/>
            <a:chOff x="7578552" y="2116234"/>
            <a:chExt cx="2056471" cy="1535053"/>
          </a:xfrm>
        </p:grpSpPr>
        <p:grpSp>
          <p:nvGrpSpPr>
            <p:cNvPr id="58" name="Group 57"/>
            <p:cNvGrpSpPr/>
            <p:nvPr/>
          </p:nvGrpSpPr>
          <p:grpSpPr>
            <a:xfrm>
              <a:off x="7779580" y="2310729"/>
              <a:ext cx="1491637" cy="1115547"/>
              <a:chOff x="5216434" y="1679904"/>
              <a:chExt cx="1491637" cy="1115547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 flipH="1">
                <a:off x="6200503" y="1679904"/>
                <a:ext cx="507568" cy="111554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flipH="1">
                <a:off x="5233091" y="2787869"/>
                <a:ext cx="969558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flipV="1">
                <a:off x="5216434" y="1679904"/>
                <a:ext cx="1491637" cy="111554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oup 67"/>
            <p:cNvGrpSpPr/>
            <p:nvPr/>
          </p:nvGrpSpPr>
          <p:grpSpPr>
            <a:xfrm>
              <a:off x="7578552" y="2116234"/>
              <a:ext cx="2056471" cy="1535053"/>
              <a:chOff x="7570773" y="2100976"/>
              <a:chExt cx="2056471" cy="1535053"/>
            </a:xfrm>
          </p:grpSpPr>
          <p:sp>
            <p:nvSpPr>
              <p:cNvPr id="67" name="TextBox 66"/>
              <p:cNvSpPr txBox="1"/>
              <p:nvPr/>
            </p:nvSpPr>
            <p:spPr>
              <a:xfrm>
                <a:off x="7570773" y="3271330"/>
                <a:ext cx="26642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C</a:t>
                </a:r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9164894" y="2100976"/>
                <a:ext cx="27443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A</a:t>
                </a:r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8716120" y="3299742"/>
                <a:ext cx="27924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D</a:t>
                </a:r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8099765" y="2641321"/>
                <a:ext cx="53091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12cm</a:t>
                </a: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8095641" y="3359030"/>
                <a:ext cx="45236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7cm</a:t>
                </a: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8915190" y="2900690"/>
                <a:ext cx="71205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6 + </a:t>
                </a:r>
                <a:r>
                  <a:rPr lang="en-GB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1200" dirty="0"/>
                  <a:t> cm</a:t>
                </a:r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8723624" y="1172263"/>
            <a:ext cx="1463068" cy="1227264"/>
            <a:chOff x="7062079" y="1294039"/>
            <a:chExt cx="1463068" cy="1227264"/>
          </a:xfrm>
        </p:grpSpPr>
        <p:sp>
          <p:nvSpPr>
            <p:cNvPr id="79" name="TextBox 78"/>
            <p:cNvSpPr txBox="1"/>
            <p:nvPr/>
          </p:nvSpPr>
          <p:spPr>
            <a:xfrm>
              <a:off x="8222397" y="1294039"/>
              <a:ext cx="27443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/>
                <a:t>A</a:t>
              </a:r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7062079" y="1496702"/>
              <a:ext cx="1463068" cy="1024601"/>
              <a:chOff x="7210732" y="1496229"/>
              <a:chExt cx="1463068" cy="1024601"/>
            </a:xfrm>
          </p:grpSpPr>
          <p:grpSp>
            <p:nvGrpSpPr>
              <p:cNvPr id="66" name="Group 65"/>
              <p:cNvGrpSpPr/>
              <p:nvPr/>
            </p:nvGrpSpPr>
            <p:grpSpPr>
              <a:xfrm>
                <a:off x="7395355" y="1496229"/>
                <a:ext cx="1044844" cy="802533"/>
                <a:chOff x="5696697" y="1609141"/>
                <a:chExt cx="1044844" cy="802533"/>
              </a:xfrm>
            </p:grpSpPr>
            <p:cxnSp>
              <p:nvCxnSpPr>
                <p:cNvPr id="60" name="Straight Connector 59"/>
                <p:cNvCxnSpPr/>
                <p:nvPr/>
              </p:nvCxnSpPr>
              <p:spPr>
                <a:xfrm>
                  <a:off x="5696697" y="2411674"/>
                  <a:ext cx="67879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 flipV="1">
                  <a:off x="5704114" y="1632002"/>
                  <a:ext cx="1037427" cy="77967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 flipH="1">
                  <a:off x="6375487" y="1609141"/>
                  <a:ext cx="349319" cy="802533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0" name="TextBox 79"/>
              <p:cNvSpPr txBox="1"/>
              <p:nvPr/>
            </p:nvSpPr>
            <p:spPr>
              <a:xfrm>
                <a:off x="7210732" y="2177266"/>
                <a:ext cx="26642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B</a:t>
                </a: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8020529" y="2178565"/>
                <a:ext cx="26642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E</a:t>
                </a: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7553396" y="1724876"/>
                <a:ext cx="45236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9cm</a:t>
                </a: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8221432" y="1780927"/>
                <a:ext cx="45236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6cm</a:t>
                </a: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7542513" y="2243831"/>
                <a:ext cx="47801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GB" sz="1200" dirty="0"/>
                  <a:t> cm</a:t>
                </a:r>
              </a:p>
            </p:txBody>
          </p:sp>
        </p:grpSp>
      </p:grpSp>
      <p:cxnSp>
        <p:nvCxnSpPr>
          <p:cNvPr id="75" name="Straight Arrow Connector 74"/>
          <p:cNvCxnSpPr/>
          <p:nvPr/>
        </p:nvCxnSpPr>
        <p:spPr>
          <a:xfrm>
            <a:off x="7778932" y="2418588"/>
            <a:ext cx="10779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7682808" y="2211112"/>
            <a:ext cx="11560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/>
              <a:t>Split the diagram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6" name="TextBox 95"/>
              <p:cNvSpPr txBox="1"/>
              <p:nvPr/>
            </p:nvSpPr>
            <p:spPr>
              <a:xfrm>
                <a:off x="6058136" y="3746968"/>
                <a:ext cx="1757341" cy="8208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𝑆𝑐𝑎𝑙𝑒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𝑓𝑎𝑐𝑡𝑜𝑟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  <a:p>
                <a:r>
                  <a:rPr lang="en-GB" sz="1400" dirty="0"/>
                  <a:t>                             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GB" sz="1400" dirty="0"/>
              </a:p>
            </p:txBody>
          </p:sp>
        </mc:Choice>
        <mc:Fallback>
          <p:sp>
            <p:nvSpPr>
              <p:cNvPr id="96" name="TextBox 9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8136" y="3746968"/>
                <a:ext cx="1757341" cy="82080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7" name="TextBox 96"/>
              <p:cNvSpPr txBox="1"/>
              <p:nvPr/>
            </p:nvSpPr>
            <p:spPr>
              <a:xfrm>
                <a:off x="7703424" y="3611734"/>
                <a:ext cx="1731771" cy="11426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+6=6×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  <a:p>
                <a:r>
                  <a:rPr lang="en-GB" sz="1400" dirty="0"/>
                  <a:t>     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400">
                        <a:latin typeface="Cambria Math" panose="02040503050406030204" pitchFamily="18" charset="0"/>
                      </a:rPr>
                      <m:t>+6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=8</m:t>
                    </m:r>
                  </m:oMath>
                </a14:m>
                <a:endParaRPr lang="en-GB" sz="1400" dirty="0"/>
              </a:p>
              <a:p>
                <a:r>
                  <a:rPr lang="en-GB" sz="1400" dirty="0"/>
                  <a:t>             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=8−6</m:t>
                    </m:r>
                  </m:oMath>
                </a14:m>
                <a:endParaRPr lang="en-GB" sz="1400" dirty="0"/>
              </a:p>
              <a:p>
                <a:r>
                  <a:rPr lang="en-GB" sz="1400" dirty="0"/>
                  <a:t> </a:t>
                </a:r>
                <a14:m>
                  <m:oMath xmlns:m="http://schemas.openxmlformats.org/officeDocument/2006/math">
                    <m:r>
                      <a:rPr lang="en-GB" sz="1400">
                        <a:latin typeface="Cambria Math" panose="02040503050406030204" pitchFamily="18" charset="0"/>
                      </a:rPr>
                      <m:t>             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=2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endParaRPr lang="en-GB" sz="1400" dirty="0"/>
              </a:p>
            </p:txBody>
          </p:sp>
        </mc:Choice>
        <mc:Fallback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3424" y="3611734"/>
                <a:ext cx="1731771" cy="11426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8" name="TextBox 97"/>
              <p:cNvSpPr txBox="1"/>
              <p:nvPr/>
            </p:nvSpPr>
            <p:spPr>
              <a:xfrm>
                <a:off x="9429428" y="3741589"/>
                <a:ext cx="1181798" cy="7117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=7÷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  <a:p>
                <a:r>
                  <a:rPr lang="en-GB" sz="1400" dirty="0"/>
                  <a:t>     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=5.25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endParaRPr lang="en-GB" sz="1400" dirty="0"/>
              </a:p>
            </p:txBody>
          </p:sp>
        </mc:Choice>
        <mc:Fallback>
          <p:sp>
            <p:nvSpPr>
              <p:cNvPr id="98" name="TextBox 9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9428" y="3741589"/>
                <a:ext cx="1181798" cy="71173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4" name="TextBox 103"/>
          <p:cNvSpPr txBox="1"/>
          <p:nvPr/>
        </p:nvSpPr>
        <p:spPr>
          <a:xfrm>
            <a:off x="6507700" y="4989351"/>
            <a:ext cx="15778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1) Calculate the length of:</a:t>
            </a:r>
          </a:p>
          <a:p>
            <a:pPr marL="342900" indent="-342900">
              <a:buAutoNum type="alphaLcParenR"/>
            </a:pPr>
            <a:r>
              <a:rPr lang="en-GB" sz="1400" dirty="0"/>
              <a:t>PR</a:t>
            </a:r>
          </a:p>
          <a:p>
            <a:pPr marL="342900" indent="-342900">
              <a:buAutoNum type="alphaLcParenR"/>
            </a:pPr>
            <a:r>
              <a:rPr lang="en-GB" sz="1400" dirty="0"/>
              <a:t>BC</a:t>
            </a:r>
          </a:p>
        </p:txBody>
      </p:sp>
    </p:spTree>
    <p:extLst>
      <p:ext uri="{BB962C8B-B14F-4D97-AF65-F5344CB8AC3E}">
        <p14:creationId xmlns:p14="http://schemas.microsoft.com/office/powerpoint/2010/main" val="2346061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52925">
            <a:off x="7463007" y="3008745"/>
            <a:ext cx="2521660" cy="129269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441702" y="0"/>
            <a:ext cx="950105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10 Foundation</a:t>
            </a:r>
          </a:p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FOUR RULES OF CONGRUENCE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880353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0" b="1" dirty="0">
              <a:solidFill>
                <a:srgbClr val="32A7DF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12671" y="1200329"/>
            <a:ext cx="2194558" cy="3606802"/>
          </a:xfrm>
          <a:prstGeom prst="roundRect">
            <a:avLst>
              <a:gd name="adj" fmla="val 10148"/>
            </a:avLst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9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01255" y="4890390"/>
            <a:ext cx="1130651" cy="189297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747727" y="4921491"/>
            <a:ext cx="6206688" cy="1130255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4735876" y="6218882"/>
            <a:ext cx="6230395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/>
              <a:t>ANSWERS  AD = AB, CD = BC, AC is common to both triangles, therefore they are congruent proved by the SSS rule. 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503190" y="1172021"/>
            <a:ext cx="7463080" cy="3635110"/>
          </a:xfrm>
          <a:prstGeom prst="roundRect">
            <a:avLst>
              <a:gd name="adj" fmla="val 849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457319" y="5205420"/>
            <a:ext cx="12533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b="1" dirty="0"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dirty="0">
                <a:latin typeface="Calibri" panose="020F0502020204030204" pitchFamily="34" charset="0"/>
              </a:rPr>
              <a:t>Congruent</a:t>
            </a:r>
          </a:p>
          <a:p>
            <a:pPr algn="ctr"/>
            <a:r>
              <a:rPr lang="en-GB" dirty="0">
                <a:latin typeface="Calibri" panose="020F0502020204030204" pitchFamily="34" charset="0"/>
              </a:rPr>
              <a:t>Angle</a:t>
            </a:r>
          </a:p>
          <a:p>
            <a:pPr algn="ctr"/>
            <a:r>
              <a:rPr lang="en-GB" dirty="0">
                <a:latin typeface="Calibri" panose="020F0502020204030204" pitchFamily="34" charset="0"/>
              </a:rPr>
              <a:t>Side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6507700" y="1117533"/>
            <a:ext cx="1192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Examples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235771" y="5409817"/>
            <a:ext cx="2196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32A7DF"/>
                </a:solidFill>
              </a:rPr>
              <a:t>680-682, 684-690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557245" y="1246269"/>
            <a:ext cx="1456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dirty="0"/>
              <a:t>Key Concepts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6547851" y="5088626"/>
            <a:ext cx="3852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Prove that triangle ACD and ABC are congruent to one another.</a:t>
            </a:r>
          </a:p>
        </p:txBody>
      </p:sp>
      <p:sp>
        <p:nvSpPr>
          <p:cNvPr id="9" name="Rectangle 8"/>
          <p:cNvSpPr/>
          <p:nvPr/>
        </p:nvSpPr>
        <p:spPr>
          <a:xfrm>
            <a:off x="1261360" y="1626971"/>
            <a:ext cx="2147751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/>
              <a:t>Congruent triangles </a:t>
            </a:r>
            <a:r>
              <a:rPr lang="en-GB" sz="1400" dirty="0"/>
              <a:t>are triangles that have the </a:t>
            </a:r>
            <a:r>
              <a:rPr lang="en-GB" sz="1400" b="1" dirty="0"/>
              <a:t>same size and shape</a:t>
            </a:r>
            <a:r>
              <a:rPr lang="en-GB" sz="1400" dirty="0"/>
              <a:t>. </a:t>
            </a:r>
          </a:p>
          <a:p>
            <a:r>
              <a:rPr lang="en-GB" sz="1400" dirty="0"/>
              <a:t>This means that the corresponding sides are equal and the corresponding angles are equal. </a:t>
            </a:r>
          </a:p>
          <a:p>
            <a:endParaRPr lang="en-GB" sz="1400" dirty="0"/>
          </a:p>
          <a:p>
            <a:r>
              <a:rPr lang="en-GB" sz="1400" dirty="0"/>
              <a:t>There are four rules of congruency that prove whether a triangle is congruent or not.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3422" y="1465477"/>
            <a:ext cx="2834428" cy="1000881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 flipH="1">
            <a:off x="7031759" y="1509827"/>
            <a:ext cx="5143" cy="3230434"/>
          </a:xfrm>
          <a:prstGeom prst="line">
            <a:avLst/>
          </a:prstGeom>
          <a:ln w="28575">
            <a:solidFill>
              <a:srgbClr val="8702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24" idx="1"/>
            <a:endCxn id="24" idx="3"/>
          </p:cNvCxnSpPr>
          <p:nvPr/>
        </p:nvCxnSpPr>
        <p:spPr>
          <a:xfrm>
            <a:off x="3503190" y="2989576"/>
            <a:ext cx="7463080" cy="0"/>
          </a:xfrm>
          <a:prstGeom prst="line">
            <a:avLst/>
          </a:prstGeom>
          <a:ln w="28575">
            <a:solidFill>
              <a:srgbClr val="8702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2811" y="1443890"/>
            <a:ext cx="2768770" cy="1084211"/>
          </a:xfrm>
          <a:prstGeom prst="rect">
            <a:avLst/>
          </a:prstGeom>
        </p:spPr>
      </p:pic>
      <p:grpSp>
        <p:nvGrpSpPr>
          <p:cNvPr id="25" name="Group 24"/>
          <p:cNvGrpSpPr/>
          <p:nvPr/>
        </p:nvGrpSpPr>
        <p:grpSpPr>
          <a:xfrm>
            <a:off x="3940534" y="3012051"/>
            <a:ext cx="2653880" cy="1309460"/>
            <a:chOff x="2651718" y="3057710"/>
            <a:chExt cx="2952750" cy="1385126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651718" y="3057710"/>
              <a:ext cx="2952750" cy="131445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3955063" y="4196059"/>
              <a:ext cx="411256" cy="2467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3593396" y="2461357"/>
            <a:ext cx="33752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SSS</a:t>
            </a:r>
            <a:r>
              <a:rPr lang="en-GB" sz="1400" dirty="0"/>
              <a:t> = 3 sides on triangle A are equal to those on triangle B 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7422026" y="2503428"/>
            <a:ext cx="33752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SAS</a:t>
            </a:r>
            <a:r>
              <a:rPr lang="en-GB" sz="1400" dirty="0"/>
              <a:t> = 2 sides with the included angle on triangle A are equal to those on triangle B 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3621571" y="4222445"/>
            <a:ext cx="33752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ASA</a:t>
            </a:r>
            <a:r>
              <a:rPr lang="en-GB" sz="1400" dirty="0"/>
              <a:t> = 2 angles with the included side on triangle A are equal to those on triangle B 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7228317" y="4259051"/>
            <a:ext cx="35689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RHS</a:t>
            </a:r>
            <a:r>
              <a:rPr lang="en-GB" sz="1400" dirty="0"/>
              <a:t> = When the hypotenuse and another side on triangle A are equal to those on triangle B </a:t>
            </a: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5181708" y="4678162"/>
            <a:ext cx="960093" cy="1645389"/>
          </a:xfrm>
          <a:prstGeom prst="rect">
            <a:avLst/>
          </a:prstGeom>
        </p:spPr>
      </p:pic>
      <p:cxnSp>
        <p:nvCxnSpPr>
          <p:cNvPr id="42" name="Straight Connector 41"/>
          <p:cNvCxnSpPr/>
          <p:nvPr/>
        </p:nvCxnSpPr>
        <p:spPr>
          <a:xfrm>
            <a:off x="5111958" y="5257019"/>
            <a:ext cx="176322" cy="1406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5201194" y="5611847"/>
            <a:ext cx="113212" cy="13899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5749835" y="5205419"/>
            <a:ext cx="87087" cy="1922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H="1">
            <a:off x="5814945" y="5231219"/>
            <a:ext cx="87087" cy="1922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802088" y="5653418"/>
            <a:ext cx="152197" cy="1409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858487" y="5609873"/>
            <a:ext cx="152197" cy="1409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6110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360</Words>
  <Application>Microsoft Office PowerPoint</Application>
  <PresentationFormat>Widescreen</PresentationFormat>
  <Paragraphs>78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3</cp:revision>
  <dcterms:created xsi:type="dcterms:W3CDTF">2023-03-29T13:41:02Z</dcterms:created>
  <dcterms:modified xsi:type="dcterms:W3CDTF">2023-03-29T13:43:58Z</dcterms:modified>
</cp:coreProperties>
</file>