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2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7.png"/><Relationship Id="rId18" Type="http://schemas.openxmlformats.org/officeDocument/2006/relationships/image" Target="../media/image31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17" Type="http://schemas.openxmlformats.org/officeDocument/2006/relationships/image" Target="../media/image3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5" Type="http://schemas.openxmlformats.org/officeDocument/2006/relationships/image" Target="../media/image28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Foundation</a:t>
            </a:r>
          </a:p>
          <a:p>
            <a:pPr algn="ctr" defTabSz="457200">
              <a:defRPr/>
            </a:pPr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PERIMETER AND CIRCUMFERENCE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457200">
              <a:defRPr/>
            </a:pPr>
            <a:endParaRPr lang="en-GB" sz="200" b="1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Circle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Perimeter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Circumference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Radius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Diameter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Pi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Arc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20712" y="120225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7" y="1200330"/>
            <a:ext cx="729778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146691" y="6374448"/>
                <a:ext cx="5791235" cy="35452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200" dirty="0">
                    <a:solidFill>
                      <a:prstClr val="black"/>
                    </a:solidFill>
                    <a:latin typeface="Calibri" panose="020F0502020204030204"/>
                  </a:rPr>
                  <a:t>ANSWERS: 	1) </a:t>
                </a:r>
                <a14:m>
                  <m:oMath xmlns:m="http://schemas.openxmlformats.org/officeDocument/2006/math">
                    <m:r>
                      <a:rPr lang="en-GB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>
                    <a:solidFill>
                      <a:prstClr val="black"/>
                    </a:solidFill>
                    <a:latin typeface="Calibri" panose="020F0502020204030204"/>
                  </a:rPr>
                  <a:t> or 37.7cm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GB" sz="1200" dirty="0">
                    <a:solidFill>
                      <a:prstClr val="black"/>
                    </a:solidFill>
                    <a:latin typeface="Calibri" panose="020F0502020204030204"/>
                  </a:rPr>
                  <a:t> or 9.54cm  3) 38.56cm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GB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>
                    <a:solidFill>
                      <a:prstClr val="black"/>
                    </a:solidFill>
                    <a:latin typeface="Calibri" panose="020F0502020204030204"/>
                  </a:rPr>
                  <a:t> or 5.59cm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146691" y="6374448"/>
                <a:ext cx="5791235" cy="354521"/>
              </a:xfrm>
              <a:prstGeom prst="rect">
                <a:avLst/>
              </a:prstGeom>
              <a:blipFill>
                <a:blip r:embed="rId3"/>
                <a:stretch>
                  <a:fillRect t="-3448" r="-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275893" y="5393859"/>
            <a:ext cx="2084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2000" b="1" dirty="0">
                <a:solidFill>
                  <a:srgbClr val="32A7DF"/>
                </a:solidFill>
                <a:latin typeface="Calibri" panose="020F0502020204030204"/>
              </a:rPr>
              <a:t>534, 535, 537, 538, 541, 544-545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Key Concepts</a:t>
            </a:r>
          </a:p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200">
              <a:defRPr/>
            </a:pP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32665" y="5046418"/>
            <a:ext cx="57052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Calculate: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circumference of a circle with a diameter of 12cm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diameter of a circle with a circumference of 30cm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perimeter of a semicircle with diameter 15cm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arc length of the diagram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8591" y="1368671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Calculate: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888" y="1707225"/>
            <a:ext cx="1119615" cy="12999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88856" y="1505126"/>
            <a:ext cx="1316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Parts of a circle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215678" y="1973550"/>
                <a:ext cx="2204572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Circumference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of a circle is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calculated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by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 and is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 distance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around the circle.</a:t>
                </a: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678" y="1973550"/>
                <a:ext cx="2204572" cy="1384995"/>
              </a:xfrm>
              <a:prstGeom prst="rect">
                <a:avLst/>
              </a:prstGeom>
              <a:blipFill>
                <a:blip r:embed="rId5"/>
                <a:stretch>
                  <a:fillRect l="-829" t="-881" b="-3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199606" y="3466824"/>
                <a:ext cx="2333896" cy="623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Arc length </a:t>
                </a: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of a sector is calculated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GB" sz="1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1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606" y="3466824"/>
                <a:ext cx="2333896" cy="623889"/>
              </a:xfrm>
              <a:prstGeom prst="rect">
                <a:avLst/>
              </a:prstGeom>
              <a:blipFill>
                <a:blip r:embed="rId6"/>
                <a:stretch>
                  <a:fillRect l="-783" t="-1961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0057" y="3963491"/>
            <a:ext cx="863298" cy="838514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3650855" y="1650328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a)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Circumference</a:t>
            </a:r>
          </a:p>
        </p:txBody>
      </p:sp>
      <p:sp>
        <p:nvSpPr>
          <p:cNvPr id="11" name="Oval 10"/>
          <p:cNvSpPr/>
          <p:nvPr/>
        </p:nvSpPr>
        <p:spPr>
          <a:xfrm>
            <a:off x="3820026" y="2057859"/>
            <a:ext cx="811538" cy="7690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3" name="Straight Arrow Connector 12"/>
          <p:cNvCxnSpPr>
            <a:stCxn id="11" idx="2"/>
            <a:endCxn id="11" idx="6"/>
          </p:cNvCxnSpPr>
          <p:nvPr/>
        </p:nvCxnSpPr>
        <p:spPr>
          <a:xfrm>
            <a:off x="3820026" y="2442401"/>
            <a:ext cx="811538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92145" y="2198751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4cm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631564" y="1967749"/>
                <a:ext cx="132600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C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×4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</a:t>
                </a: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 = 12.57cm</a:t>
                </a: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564" y="1967749"/>
                <a:ext cx="1326004" cy="830997"/>
              </a:xfrm>
              <a:prstGeom prst="rect">
                <a:avLst/>
              </a:prstGeom>
              <a:blipFill>
                <a:blip r:embed="rId8"/>
                <a:stretch>
                  <a:fillRect l="-2765" t="-2206" r="-1382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3655382" y="2905858"/>
            <a:ext cx="41238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b)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Diameter</a:t>
            </a: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 when the</a:t>
            </a:r>
          </a:p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circumference is 20cm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992145" y="3481400"/>
                <a:ext cx="1356012" cy="118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  C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20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6.37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145" y="3481400"/>
                <a:ext cx="1356012" cy="1180451"/>
              </a:xfrm>
              <a:prstGeom prst="rect">
                <a:avLst/>
              </a:prstGeom>
              <a:blipFill>
                <a:blip r:embed="rId9"/>
                <a:stretch>
                  <a:fillRect l="-2703" t="-1546" b="-56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5876067" y="1669165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c)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Perimeter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11489" y="1969158"/>
            <a:ext cx="1261037" cy="696889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694983" y="2624201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6cm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6311488" y="2666046"/>
            <a:ext cx="1197478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6105127" y="2790501"/>
                <a:ext cx="1534266" cy="558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127" y="2790501"/>
                <a:ext cx="1534266" cy="55823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6119945" y="3322471"/>
                <a:ext cx="1511568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×6</m:t>
                          </m:r>
                        </m:num>
                        <m:den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945" y="3322471"/>
                <a:ext cx="1511568" cy="55335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6117245" y="3867693"/>
                <a:ext cx="130676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= 15.42cm</a:t>
                </a:r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245" y="3867693"/>
                <a:ext cx="1306768" cy="584775"/>
              </a:xfrm>
              <a:prstGeom prst="rect">
                <a:avLst/>
              </a:prstGeom>
              <a:blipFill>
                <a:blip r:embed="rId13"/>
                <a:stretch>
                  <a:fillRect l="-2326" r="-139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>
            <a:off x="8009877" y="1694169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d)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Arc length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7910867" y="2065955"/>
                <a:ext cx="1746440" cy="453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867" y="2065955"/>
                <a:ext cx="1746440" cy="453586"/>
              </a:xfrm>
              <a:prstGeom prst="rect">
                <a:avLst/>
              </a:prstGeom>
              <a:blipFill>
                <a:blip r:embed="rId14"/>
                <a:stretch>
                  <a:fillRect l="-2098" b="-67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7902785" y="2522159"/>
                <a:ext cx="2199769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×2×10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785" y="2522159"/>
                <a:ext cx="2199769" cy="442044"/>
              </a:xfrm>
              <a:prstGeom prst="rect">
                <a:avLst/>
              </a:prstGeom>
              <a:blipFill>
                <a:blip r:embed="rId15"/>
                <a:stretch>
                  <a:fillRect l="-1385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60"/>
          <p:cNvSpPr/>
          <p:nvPr/>
        </p:nvSpPr>
        <p:spPr>
          <a:xfrm rot="20763079">
            <a:off x="9667394" y="2332405"/>
            <a:ext cx="346970" cy="193197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9621026" y="1657691"/>
            <a:ext cx="2728010" cy="857599"/>
            <a:chOff x="8338682" y="1657690"/>
            <a:chExt cx="2728010" cy="857599"/>
          </a:xfrm>
        </p:grpSpPr>
        <p:grpSp>
          <p:nvGrpSpPr>
            <p:cNvPr id="60" name="Group 5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55" name="Straight Arrow Connector 54"/>
              <p:cNvCxnSpPr>
                <a:stCxn id="50" idx="2"/>
                <a:endCxn id="50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10cm</a:t>
                </a: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28</a:t>
              </a:r>
              <a:r>
                <a:rPr lang="en-GB" sz="1400" baseline="30000" dirty="0">
                  <a:solidFill>
                    <a:prstClr val="black"/>
                  </a:solidFill>
                  <a:latin typeface="Calibri" panose="020F0502020204030204"/>
                </a:rPr>
                <a:t>o</a:t>
              </a:r>
              <a:endParaRPr lang="en-GB" sz="1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7910867" y="2996752"/>
                <a:ext cx="1848904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×20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867" y="2996752"/>
                <a:ext cx="1848904" cy="442044"/>
              </a:xfrm>
              <a:prstGeom prst="rect">
                <a:avLst/>
              </a:prstGeom>
              <a:blipFill>
                <a:blip r:embed="rId17"/>
                <a:stretch>
                  <a:fillRect l="-1980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/>
              <p:cNvSpPr txBox="1"/>
              <p:nvPr/>
            </p:nvSpPr>
            <p:spPr>
              <a:xfrm>
                <a:off x="7922750" y="3472531"/>
                <a:ext cx="1295547" cy="6875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  = 4.89cm</a:t>
                </a:r>
              </a:p>
            </p:txBody>
          </p:sp>
        </mc:Choice>
        <mc:Fallback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750" y="3472531"/>
                <a:ext cx="1295547" cy="687561"/>
              </a:xfrm>
              <a:prstGeom prst="rect">
                <a:avLst/>
              </a:prstGeom>
              <a:blipFill>
                <a:blip r:embed="rId18"/>
                <a:stretch>
                  <a:fillRect l="-2830" r="-1415" b="-11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/>
          <p:cNvGrpSpPr/>
          <p:nvPr/>
        </p:nvGrpSpPr>
        <p:grpSpPr>
          <a:xfrm>
            <a:off x="9659895" y="5149129"/>
            <a:ext cx="2728010" cy="857599"/>
            <a:chOff x="8338682" y="1657690"/>
            <a:chExt cx="2728010" cy="857599"/>
          </a:xfrm>
        </p:grpSpPr>
        <p:grpSp>
          <p:nvGrpSpPr>
            <p:cNvPr id="70" name="Group 6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73" name="Straight Arrow Connector 72"/>
              <p:cNvCxnSpPr>
                <a:stCxn id="72" idx="2"/>
                <a:endCxn id="72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8cm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40</a:t>
              </a:r>
              <a:r>
                <a:rPr lang="en-GB" sz="1400" baseline="30000" dirty="0">
                  <a:solidFill>
                    <a:prstClr val="black"/>
                  </a:solidFill>
                  <a:latin typeface="Calibri" panose="020F0502020204030204"/>
                </a:rPr>
                <a:t>o</a:t>
              </a:r>
              <a:endParaRPr lang="en-GB" sz="1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730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 Foundation</a:t>
            </a:r>
          </a:p>
          <a:p>
            <a:pPr algn="ctr" defTabSz="457200">
              <a:defRPr/>
            </a:pPr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/>
              </a:rPr>
              <a:t>AREA OF CIRCLES AND PART CIRCLES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457200">
              <a:defRPr/>
            </a:pPr>
            <a:endParaRPr lang="en-GB" sz="200" b="1" dirty="0">
              <a:solidFill>
                <a:srgbClr val="E7E6E6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>
              <a:defRPr/>
            </a:pPr>
            <a:endParaRPr lang="en-GB" sz="13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Circle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Area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Radius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Diameter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Pi</a:t>
            </a:r>
          </a:p>
          <a:p>
            <a:pPr algn="ctr" defTabSz="457200">
              <a:defRPr/>
            </a:pPr>
            <a:r>
              <a:rPr lang="en-GB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Sector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20712" y="120225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7" y="1200330"/>
            <a:ext cx="729778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endParaRPr lang="en-GB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32665" y="6333312"/>
                <a:ext cx="5746661" cy="43678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ANSWERS: 1) </a:t>
                </a:r>
                <a14:m>
                  <m:oMath xmlns:m="http://schemas.openxmlformats.org/officeDocument/2006/math">
                    <m:r>
                      <a:rPr lang="en-GB" sz="11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81</m:t>
                    </m:r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254.47cm</a:t>
                </a:r>
                <a:r>
                  <a:rPr lang="en-GB" sz="1100" baseline="30000" dirty="0">
                    <a:solidFill>
                      <a:prstClr val="black"/>
                    </a:solidFill>
                    <a:latin typeface="Calibri" panose="020F0502020204030204"/>
                  </a:rPr>
                  <a:t>2</a:t>
                </a:r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 2)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11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1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45</m:t>
                            </m:r>
                          </m:num>
                          <m:den>
                            <m:r>
                              <a:rPr lang="en-GB" sz="11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3.78cm</a:t>
                </a:r>
                <a:r>
                  <a:rPr lang="en-GB" sz="1100" baseline="30000" dirty="0">
                    <a:solidFill>
                      <a:prstClr val="black"/>
                    </a:solidFill>
                    <a:latin typeface="Calibri" panose="020F0502020204030204"/>
                  </a:rPr>
                  <a:t>2</a:t>
                </a:r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 3) </a:t>
                </a:r>
                <a14:m>
                  <m:oMath xmlns:m="http://schemas.openxmlformats.org/officeDocument/2006/math"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32</m:t>
                    </m:r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100.53cm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 lang="en-GB" sz="11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1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>
                    <a:solidFill>
                      <a:prstClr val="black"/>
                    </a:solidFill>
                    <a:latin typeface="Calibri" panose="020F0502020204030204"/>
                  </a:rPr>
                  <a:t> or 22.34cm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32665" y="6333312"/>
                <a:ext cx="5746661" cy="4367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368730" y="5401814"/>
            <a:ext cx="1898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GB" sz="2000" b="1" dirty="0">
                <a:solidFill>
                  <a:srgbClr val="32A7DF"/>
                </a:solidFill>
                <a:latin typeface="Calibri" panose="020F0502020204030204"/>
              </a:rPr>
              <a:t>539, 540, 542-543, 546-547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Key Concepts</a:t>
            </a:r>
          </a:p>
          <a:p>
            <a:pPr algn="ctr" defTabSz="457200">
              <a:defRPr/>
            </a:pPr>
            <a:endParaRPr lang="en-GB" sz="1400" b="1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200">
              <a:defRPr/>
            </a:pP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32665" y="5046418"/>
            <a:ext cx="57052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Calculate: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area of a circle with a radius of 9cm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radius of a circle with an area of 45cm</a:t>
            </a:r>
            <a:r>
              <a:rPr lang="en-GB" sz="1400" baseline="30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area of a semicircle with diameter of 16cm</a:t>
            </a:r>
          </a:p>
          <a:p>
            <a:pPr marL="342900" indent="-342900" defTabSz="457200">
              <a:buFontTx/>
              <a:buAutoNum type="arabicParenR"/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The area of the sector in the diagram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8591" y="1368671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Calculate: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1223473" y="1659590"/>
                <a:ext cx="23214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 </a:t>
                </a: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area </a:t>
                </a: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of a circle is </a:t>
                </a:r>
              </a:p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calculated by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473" y="1659590"/>
                <a:ext cx="2321420" cy="523220"/>
              </a:xfrm>
              <a:prstGeom prst="rect">
                <a:avLst/>
              </a:prstGeom>
              <a:blipFill>
                <a:blip r:embed="rId4"/>
                <a:stretch>
                  <a:fillRect l="-787" t="-2326" b="-1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196348" y="2455640"/>
                <a:ext cx="2333896" cy="632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The</a:t>
                </a:r>
                <a:r>
                  <a:rPr lang="en-GB" sz="1400" b="1" dirty="0">
                    <a:solidFill>
                      <a:prstClr val="black"/>
                    </a:solidFill>
                    <a:latin typeface="Calibri" panose="020F0502020204030204"/>
                  </a:rPr>
                  <a:t> area of a sector</a:t>
                </a: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 is calculated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348" y="2455640"/>
                <a:ext cx="2333896" cy="632866"/>
              </a:xfrm>
              <a:prstGeom prst="rect">
                <a:avLst/>
              </a:prstGeom>
              <a:blipFill>
                <a:blip r:embed="rId5"/>
                <a:stretch>
                  <a:fillRect l="-783" t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3650855" y="1650328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a)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Area</a:t>
            </a:r>
          </a:p>
        </p:txBody>
      </p:sp>
      <p:sp>
        <p:nvSpPr>
          <p:cNvPr id="11" name="Oval 10"/>
          <p:cNvSpPr/>
          <p:nvPr/>
        </p:nvSpPr>
        <p:spPr>
          <a:xfrm>
            <a:off x="3820026" y="2057859"/>
            <a:ext cx="811538" cy="7690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7131" y="2201749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3cm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631564" y="1967749"/>
                <a:ext cx="129073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A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</a:t>
                </a: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 = 28.3cm</a:t>
                </a:r>
                <a:r>
                  <a:rPr lang="en-GB" sz="1600" baseline="30000" dirty="0">
                    <a:solidFill>
                      <a:srgbClr val="FF0000"/>
                    </a:solidFill>
                    <a:latin typeface="Calibri" panose="020F0502020204030204"/>
                  </a:rPr>
                  <a:t>2</a:t>
                </a:r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564" y="1967749"/>
                <a:ext cx="1290738" cy="830997"/>
              </a:xfrm>
              <a:prstGeom prst="rect">
                <a:avLst/>
              </a:prstGeom>
              <a:blipFill>
                <a:blip r:embed="rId6"/>
                <a:stretch>
                  <a:fillRect l="-2830" t="-2206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3655382" y="2905858"/>
            <a:ext cx="41238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b)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Radius</a:t>
            </a: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 when the</a:t>
            </a:r>
          </a:p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area is 20cm</a:t>
            </a:r>
            <a:r>
              <a:rPr lang="en-GB" sz="1600" baseline="30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392145" y="3490632"/>
                <a:ext cx="1436932" cy="934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  A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20 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  <a:ea typeface="Cambria Math" panose="02040503050406030204" pitchFamily="18" charset="0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145" y="3490632"/>
                <a:ext cx="1436932" cy="934230"/>
              </a:xfrm>
              <a:prstGeom prst="rect">
                <a:avLst/>
              </a:prstGeom>
              <a:blipFill>
                <a:blip r:embed="rId7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5876067" y="1669165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c)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Area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11489" y="1925613"/>
            <a:ext cx="1261037" cy="696889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726003" y="2555143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12cm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6105127" y="2790501"/>
                <a:ext cx="1241750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127" y="2790501"/>
                <a:ext cx="1241750" cy="5848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6119946" y="3322470"/>
                <a:ext cx="1247777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946" y="3322470"/>
                <a:ext cx="1247777" cy="5848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6117245" y="3867693"/>
                <a:ext cx="13756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=18</m:t>
                      </m:r>
                      <m:r>
                        <a:rPr lang="en-GB" sz="1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= 56.55cm</a:t>
                </a:r>
                <a:r>
                  <a:rPr lang="en-GB" sz="1600" baseline="30000" dirty="0">
                    <a:solidFill>
                      <a:srgbClr val="FF0000"/>
                    </a:solidFill>
                    <a:latin typeface="Calibri" panose="020F0502020204030204"/>
                  </a:rPr>
                  <a:t>2</a:t>
                </a:r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245" y="3867693"/>
                <a:ext cx="1375698" cy="584775"/>
              </a:xfrm>
              <a:prstGeom prst="rect">
                <a:avLst/>
              </a:prstGeom>
              <a:blipFill>
                <a:blip r:embed="rId11"/>
                <a:stretch>
                  <a:fillRect l="-2212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>
            <a:off x="8009877" y="1694169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GB" sz="1600" dirty="0">
                <a:solidFill>
                  <a:prstClr val="black"/>
                </a:solidFill>
                <a:latin typeface="Calibri" panose="020F0502020204030204"/>
              </a:rPr>
              <a:t>d) </a:t>
            </a:r>
            <a:r>
              <a:rPr lang="en-GB" sz="1600" b="1" dirty="0">
                <a:solidFill>
                  <a:prstClr val="black"/>
                </a:solidFill>
                <a:latin typeface="Calibri" panose="020F0502020204030204"/>
              </a:rPr>
              <a:t>Area of a sector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7910867" y="2065955"/>
                <a:ext cx="1875450" cy="453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867" y="2065955"/>
                <a:ext cx="1875450" cy="453586"/>
              </a:xfrm>
              <a:prstGeom prst="rect">
                <a:avLst/>
              </a:prstGeom>
              <a:blipFill>
                <a:blip r:embed="rId12"/>
                <a:stretch>
                  <a:fillRect l="-1954" b="-67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7902784" y="2522159"/>
                <a:ext cx="1995290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784" y="2522159"/>
                <a:ext cx="1995290" cy="442044"/>
              </a:xfrm>
              <a:prstGeom prst="rect">
                <a:avLst/>
              </a:prstGeom>
              <a:blipFill>
                <a:blip r:embed="rId13"/>
                <a:stretch>
                  <a:fillRect l="-1524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4" name="Group 63"/>
          <p:cNvGrpSpPr/>
          <p:nvPr/>
        </p:nvGrpSpPr>
        <p:grpSpPr>
          <a:xfrm>
            <a:off x="9477120" y="3471346"/>
            <a:ext cx="2728010" cy="857599"/>
            <a:chOff x="8338682" y="1657690"/>
            <a:chExt cx="2728010" cy="857599"/>
          </a:xfrm>
        </p:grpSpPr>
        <p:grpSp>
          <p:nvGrpSpPr>
            <p:cNvPr id="60" name="Group 5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55" name="Straight Arrow Connector 54"/>
              <p:cNvCxnSpPr>
                <a:stCxn id="50" idx="2"/>
                <a:endCxn id="50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10cm</a:t>
                </a: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28</a:t>
              </a:r>
              <a:r>
                <a:rPr lang="en-GB" sz="1400" baseline="30000" dirty="0">
                  <a:solidFill>
                    <a:prstClr val="black"/>
                  </a:solidFill>
                  <a:latin typeface="Calibri" panose="020F0502020204030204"/>
                </a:rPr>
                <a:t>o</a:t>
              </a:r>
              <a:endParaRPr lang="en-GB" sz="1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7910868" y="2996752"/>
                <a:ext cx="1962717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prstClr val="black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</m:t>
                    </m:r>
                  </m:oMath>
                </a14:m>
                <a:endParaRPr lang="en-GB" sz="16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868" y="2996752"/>
                <a:ext cx="1962717" cy="442044"/>
              </a:xfrm>
              <a:prstGeom prst="rect">
                <a:avLst/>
              </a:prstGeom>
              <a:blipFill>
                <a:blip r:embed="rId15"/>
                <a:stretch>
                  <a:fillRect l="-1863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/>
              <p:cNvSpPr txBox="1"/>
              <p:nvPr/>
            </p:nvSpPr>
            <p:spPr>
              <a:xfrm>
                <a:off x="7922749" y="3472531"/>
                <a:ext cx="1399742" cy="688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70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sz="1600" dirty="0">
                    <a:solidFill>
                      <a:srgbClr val="FF0000"/>
                    </a:solidFill>
                    <a:latin typeface="Calibri" panose="020F0502020204030204"/>
                  </a:rPr>
                  <a:t>Or   = 24.43cm</a:t>
                </a:r>
              </a:p>
            </p:txBody>
          </p:sp>
        </mc:Choice>
        <mc:Fallback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749" y="3472531"/>
                <a:ext cx="1399742" cy="688073"/>
              </a:xfrm>
              <a:prstGeom prst="rect">
                <a:avLst/>
              </a:prstGeom>
              <a:blipFill>
                <a:blip r:embed="rId16"/>
                <a:stretch>
                  <a:fillRect l="-2620" r="-1310" b="-10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/>
          <p:cNvGrpSpPr/>
          <p:nvPr/>
        </p:nvGrpSpPr>
        <p:grpSpPr>
          <a:xfrm>
            <a:off x="9659895" y="5149129"/>
            <a:ext cx="2728010" cy="857599"/>
            <a:chOff x="8338682" y="1657690"/>
            <a:chExt cx="2728010" cy="857599"/>
          </a:xfrm>
        </p:grpSpPr>
        <p:grpSp>
          <p:nvGrpSpPr>
            <p:cNvPr id="70" name="Group 6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73" name="Straight Arrow Connector 72"/>
              <p:cNvCxnSpPr>
                <a:stCxn id="72" idx="2"/>
                <a:endCxn id="72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defRPr/>
                </a:pPr>
                <a:r>
                  <a:rPr lang="en-GB" sz="1400" dirty="0">
                    <a:solidFill>
                      <a:prstClr val="black"/>
                    </a:solidFill>
                    <a:latin typeface="Calibri" panose="020F0502020204030204"/>
                  </a:rPr>
                  <a:t>8cm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>
                <a:defRPr/>
              </a:pPr>
              <a:r>
                <a:rPr lang="en-GB" sz="1400" dirty="0">
                  <a:solidFill>
                    <a:prstClr val="black"/>
                  </a:solidFill>
                  <a:latin typeface="Calibri" panose="020F0502020204030204"/>
                </a:rPr>
                <a:t>40</a:t>
              </a:r>
              <a:r>
                <a:rPr lang="en-GB" sz="1400" baseline="30000" dirty="0">
                  <a:solidFill>
                    <a:prstClr val="black"/>
                  </a:solidFill>
                  <a:latin typeface="Calibri" panose="020F0502020204030204"/>
                </a:rPr>
                <a:t>o</a:t>
              </a:r>
              <a:endParaRPr lang="en-GB" sz="1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21737" y="3375342"/>
            <a:ext cx="1475959" cy="1447439"/>
          </a:xfrm>
          <a:prstGeom prst="rect">
            <a:avLst/>
          </a:prstGeom>
        </p:spPr>
      </p:pic>
      <p:cxnSp>
        <p:nvCxnSpPr>
          <p:cNvPr id="27" name="Straight Arrow Connector 26"/>
          <p:cNvCxnSpPr>
            <a:endCxn id="11" idx="6"/>
          </p:cNvCxnSpPr>
          <p:nvPr/>
        </p:nvCxnSpPr>
        <p:spPr>
          <a:xfrm>
            <a:off x="4214452" y="2438881"/>
            <a:ext cx="417112" cy="35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4550490" y="3348732"/>
                <a:ext cx="1291247" cy="11876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4572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  <a:latin typeface="Calibri" panose="020F0502020204030204"/>
                </a:endParaRPr>
              </a:p>
              <a:p>
                <a:pPr defTabSz="457200">
                  <a:defRPr/>
                </a:pPr>
                <a:r>
                  <a:rPr lang="en-GB" dirty="0">
                    <a:solidFill>
                      <a:srgbClr val="FF0000"/>
                    </a:solidFill>
                    <a:latin typeface="Calibri" panose="020F0502020204030204"/>
                  </a:rPr>
                  <a:t>Or  </a:t>
                </a:r>
                <a14:m>
                  <m:oMath xmlns:m="http://schemas.openxmlformats.org/officeDocument/2006/math">
                    <m:r>
                      <a:rPr lang="en-GB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2.52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dirty="0">
                    <a:solidFill>
                      <a:srgbClr val="FF0000"/>
                    </a:solidFill>
                    <a:latin typeface="Calibri" panose="020F0502020204030204"/>
                  </a:rPr>
                  <a:t> </a:t>
                </a: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490" y="3348732"/>
                <a:ext cx="1291247" cy="1187697"/>
              </a:xfrm>
              <a:prstGeom prst="rect">
                <a:avLst/>
              </a:prstGeom>
              <a:blipFill>
                <a:blip r:embed="rId18"/>
                <a:stretch>
                  <a:fillRect l="-3774" b="-7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6311489" y="2622501"/>
            <a:ext cx="1181455" cy="0"/>
          </a:xfrm>
          <a:prstGeom prst="straightConnector1">
            <a:avLst/>
          </a:prstGeom>
          <a:ln>
            <a:solidFill>
              <a:srgbClr val="2C278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84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440</Words>
  <Application>Microsoft Office PowerPoint</Application>
  <PresentationFormat>Widescreen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2</cp:revision>
  <dcterms:created xsi:type="dcterms:W3CDTF">2023-03-29T13:41:02Z</dcterms:created>
  <dcterms:modified xsi:type="dcterms:W3CDTF">2023-03-29T13:42:43Z</dcterms:modified>
</cp:coreProperties>
</file>