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3890-1775-479B-8CA9-6863621C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C302F-FEC0-4868-8D21-DD48F9292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D870C-F124-4318-879D-DD2B8575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6299F-7D49-45FC-B8C5-F5F7A0E3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B6D09-BDED-47D8-ACCB-3F226D7C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4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F05FB-A46E-4913-957E-35CB12F42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4C08E-1F0E-4E9D-836B-72E1D93AB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5C2C4-2CCF-4C92-9D61-B3B05649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8417-4A6B-454C-9E1D-F2B0CA92B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30612-C978-4C87-8834-F409DA9C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3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58B5B8-BF41-4C60-B3D8-39EA631016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613FD-EE1A-4E58-A26A-BFDA16AC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60CF2-F448-42EE-AA3F-9A26B205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AD048-FDA0-4E02-A0E9-2981BDB0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989FA-E2A8-4442-B608-8421FC49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1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3B3C-9602-4E12-B409-A2312F1D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511C3-3E7B-4FDF-8E24-2E8245AA5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E3C79-EB6B-46BC-B24B-3E50DAED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2874C-81D9-4820-B9D9-B06FB9B0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BF64-8942-4ABC-923C-562C3AB6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926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B8BBA-55FF-4E74-A8B8-0A55A1EA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124EC-6F35-403B-B7BC-5A3FAEB72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65E6B-EBA0-456D-A1D4-179900C0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0B83-8874-4C04-A837-0C79ED1A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CA07A-41EF-4EF5-9747-DE91D52C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36340-456E-4A2A-B3C3-2A9AAA26C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E7320-165F-48F2-BC92-05BC21A32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DFFAA-A0D6-426F-93F6-4DF6114D7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DF215-5BE4-4C87-B211-C3B6C069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DE878-6154-44D3-A2BB-2DD9D3E3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D88C-7A64-474A-9416-AA14937B4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78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06B2-A781-439B-A755-DF7762767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366A6-287F-4A1F-BF58-4853CA806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8B270-63F0-49B1-B698-4DB55D4C0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26103-4242-46A2-BB69-21A42860A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B7793-1E2F-405F-A884-B9E07C635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BAAE7E-C4D6-42A7-B4E0-7D54B88B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E7166-F419-46C0-A573-F2438D07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674D51-DFDF-47EF-9A47-0923A5815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19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9C84E-4E10-4AED-93D1-C8962FFA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F46916-FDF0-4BC1-A5A2-CCF45F1AC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E20AF-6CC1-4264-9705-0FF7E9D69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FFD69-EE90-4341-8A72-165BB78B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7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E4D8E3-A68F-4631-928D-694D2DDE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92A251-F964-4111-81B7-50AB8FF6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F52FA-EDD2-4A9C-9125-E390F853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90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449B4-7F45-403C-9D1F-30D97069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86ECA-08D7-4B33-8153-EF75E1C07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0B377-5682-4824-913C-9CB37EBEB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93C1B-95F9-48B6-879A-E6FED835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ECE25-6FF9-40D6-BC7D-BD1C48A4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C412A-9B9E-48D5-9F47-3BDC11FB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8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083B-8363-4541-A328-73D68EAE0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AB824-5A14-4871-A702-974F18DD6E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0AF2CB-523B-43CF-9064-5B922F507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32C57-4D88-4B82-8F24-FF95DF983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C3FAF-54EC-44DB-B7AA-473E57896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4E566-C850-489E-B56C-9D098E16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2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099AA2-AFCF-48B1-8FC8-1461F818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51FAE-CFF6-4066-883C-996216AF2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10A6F-011C-4E62-8A4E-89DDCA79D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3FA3F-17A4-4E62-99AE-8F2F1FC7B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9576C-B0A9-4B55-927C-872760650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92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Foundation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VENN DIAGRAMS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844" y="4947647"/>
            <a:ext cx="1638115" cy="3979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6913" y="4923296"/>
            <a:ext cx="1689096" cy="1024658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39221" y="1239591"/>
            <a:ext cx="3093652" cy="3588357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987434" y="4923296"/>
            <a:ext cx="1345439" cy="1832656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Venn diagram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Union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Intersection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Probability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Outcomes</a:t>
            </a:r>
            <a:endParaRPr lang="en-GB" sz="1200" b="1" dirty="0">
              <a:solidFill>
                <a:srgbClr val="87022F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24379" y="1232142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434840" y="1243875"/>
            <a:ext cx="6448976" cy="3332896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456337" y="4629986"/>
            <a:ext cx="6481588" cy="1733677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456337" y="6464931"/>
            <a:ext cx="6509932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ANSWERS: bi) 10/40  ii) 25/40  iii)  25/40  iv)  20/40 = 1/2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16894" y="5413854"/>
            <a:ext cx="2040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372-388, 391</a:t>
            </a:r>
          </a:p>
        </p:txBody>
      </p:sp>
      <p:sp>
        <p:nvSpPr>
          <p:cNvPr id="4" name="Rectangle 3"/>
          <p:cNvSpPr/>
          <p:nvPr/>
        </p:nvSpPr>
        <p:spPr>
          <a:xfrm>
            <a:off x="1762428" y="1239317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243464" y="1693806"/>
            <a:ext cx="308940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Venn diagrams show all possible relationships between different sets of data.</a:t>
            </a:r>
          </a:p>
          <a:p>
            <a:endParaRPr lang="en-GB" sz="1400" dirty="0"/>
          </a:p>
          <a:p>
            <a:r>
              <a:rPr lang="en-GB" sz="1400" dirty="0"/>
              <a:t>Probabilities can be derived from Venn diagrams. Specific notation is used for this:</a:t>
            </a:r>
          </a:p>
          <a:p>
            <a:endParaRPr lang="en-GB" sz="1400" dirty="0"/>
          </a:p>
          <a:p>
            <a:r>
              <a:rPr lang="en-GB" sz="1400" dirty="0"/>
              <a:t>P(A </a:t>
            </a:r>
            <a:r>
              <a:rPr lang="en-GB" sz="1400" b="1" dirty="0"/>
              <a:t>∩</a:t>
            </a:r>
            <a:r>
              <a:rPr lang="en-GB" sz="1400" dirty="0"/>
              <a:t> B) = Probability of A </a:t>
            </a:r>
            <a:r>
              <a:rPr lang="en-GB" sz="1400" b="1" dirty="0"/>
              <a:t>and</a:t>
            </a:r>
            <a:r>
              <a:rPr lang="en-GB" sz="1400" dirty="0"/>
              <a:t> B</a:t>
            </a:r>
          </a:p>
          <a:p>
            <a:endParaRPr lang="en-GB" sz="1400" dirty="0"/>
          </a:p>
          <a:p>
            <a:r>
              <a:rPr lang="en-GB" sz="1400" dirty="0"/>
              <a:t>P(A     B) = Probability of A </a:t>
            </a:r>
            <a:r>
              <a:rPr lang="en-GB" sz="1400" b="1" dirty="0"/>
              <a:t>or</a:t>
            </a:r>
            <a:r>
              <a:rPr lang="en-GB" sz="1400" dirty="0"/>
              <a:t> B</a:t>
            </a:r>
          </a:p>
          <a:p>
            <a:endParaRPr lang="en-GB" sz="1400" dirty="0"/>
          </a:p>
          <a:p>
            <a:r>
              <a:rPr lang="en-GB" sz="1400" dirty="0"/>
              <a:t>P(A’) = Probability of </a:t>
            </a:r>
            <a:r>
              <a:rPr lang="en-GB" sz="1400" b="1" dirty="0"/>
              <a:t>not</a:t>
            </a:r>
            <a:r>
              <a:rPr lang="en-GB" sz="1400" dirty="0"/>
              <a:t> 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460574" y="6052457"/>
            <a:ext cx="133993" cy="69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5306" y="3909993"/>
            <a:ext cx="130727" cy="1600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5957" y="4750844"/>
            <a:ext cx="2587462" cy="90397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7210" y="1677234"/>
            <a:ext cx="2865392" cy="972036"/>
          </a:xfrm>
          <a:prstGeom prst="rect">
            <a:avLst/>
          </a:prstGeom>
        </p:spPr>
      </p:pic>
      <p:grpSp>
        <p:nvGrpSpPr>
          <p:cNvPr id="45" name="Group 44"/>
          <p:cNvGrpSpPr/>
          <p:nvPr/>
        </p:nvGrpSpPr>
        <p:grpSpPr>
          <a:xfrm>
            <a:off x="4755871" y="2770980"/>
            <a:ext cx="2527168" cy="1524387"/>
            <a:chOff x="3621580" y="2910323"/>
            <a:chExt cx="2527168" cy="1524387"/>
          </a:xfrm>
        </p:grpSpPr>
        <p:sp>
          <p:nvSpPr>
            <p:cNvPr id="30" name="TextBox 29"/>
            <p:cNvSpPr txBox="1"/>
            <p:nvPr/>
          </p:nvSpPr>
          <p:spPr>
            <a:xfrm>
              <a:off x="3756650" y="2968390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B</a:t>
              </a: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3621580" y="2910323"/>
              <a:ext cx="2527168" cy="1524387"/>
              <a:chOff x="3354210" y="2664436"/>
              <a:chExt cx="2527168" cy="1524387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3595318" y="2797645"/>
                <a:ext cx="1184366" cy="118780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354287" y="2819861"/>
                <a:ext cx="1184366" cy="118780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317573" y="2699069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S</a:t>
                </a: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3354210" y="2664436"/>
                <a:ext cx="2527168" cy="152438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49" name="Rectangle 48"/>
          <p:cNvSpPr/>
          <p:nvPr/>
        </p:nvSpPr>
        <p:spPr>
          <a:xfrm>
            <a:off x="4936304" y="2453221"/>
            <a:ext cx="2407200" cy="243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4899651" y="2377339"/>
            <a:ext cx="2572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have both a brother and sister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814156" y="33317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091842" y="3065705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(30-8) </a:t>
            </a:r>
          </a:p>
          <a:p>
            <a:r>
              <a:rPr lang="en-GB" dirty="0"/>
              <a:t>= </a:t>
            </a:r>
            <a:r>
              <a:rPr lang="en-GB" dirty="0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159068" y="3070763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(25-8) </a:t>
            </a:r>
          </a:p>
          <a:p>
            <a:r>
              <a:rPr lang="en-GB" dirty="0"/>
              <a:t>= </a:t>
            </a:r>
            <a:r>
              <a:rPr lang="en-GB" dirty="0">
                <a:solidFill>
                  <a:srgbClr val="FF0000"/>
                </a:solidFill>
              </a:rPr>
              <a:t>17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7483685" y="1722196"/>
                <a:ext cx="3317122" cy="2874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GB" sz="1600" dirty="0"/>
                  <a:t>Complete the Venn diagram</a:t>
                </a:r>
              </a:p>
              <a:p>
                <a:endParaRPr lang="en-GB" sz="1600" dirty="0"/>
              </a:p>
              <a:p>
                <a:pPr marL="342900" indent="-342900">
                  <a:buAutoNum type="alphaLcParenR" startAt="2"/>
                </a:pPr>
                <a:r>
                  <a:rPr lang="en-GB" sz="1600" dirty="0"/>
                  <a:t>Calculate: </a:t>
                </a:r>
              </a:p>
              <a:p>
                <a:endParaRPr lang="en-GB" sz="1600" dirty="0"/>
              </a:p>
              <a:p>
                <a:r>
                  <a:rPr lang="en-GB" sz="1600" dirty="0" err="1"/>
                  <a:t>i</a:t>
                </a:r>
                <a:r>
                  <a:rPr lang="en-GB" sz="1600" dirty="0"/>
                  <a:t>) P(A</a:t>
                </a:r>
                <a:r>
                  <a:rPr lang="en-GB" sz="1600" b="1" dirty="0"/>
                  <a:t> ∩ </a:t>
                </a:r>
                <a:r>
                  <a:rPr lang="en-GB" sz="1600" dirty="0"/>
                  <a:t>B)    ii) P(A     B)   iii) P(B’)</a:t>
                </a:r>
              </a:p>
              <a:p>
                <a:r>
                  <a:rPr lang="en-GB" sz="1600" dirty="0"/>
                  <a:t>   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r>
                  <a:rPr lang="en-GB" sz="1600" dirty="0">
                    <a:solidFill>
                      <a:srgbClr val="FF0000"/>
                    </a:solidFill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47</m:t>
                        </m:r>
                      </m:num>
                      <m:den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r>
                  <a:rPr lang="en-GB" sz="1600" dirty="0">
                    <a:solidFill>
                      <a:srgbClr val="FF0000"/>
                    </a:solidFill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GB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endParaRPr lang="en-GB" sz="1600" dirty="0"/>
              </a:p>
              <a:p>
                <a:endParaRPr lang="en-GB" sz="1600" dirty="0"/>
              </a:p>
              <a:p>
                <a:r>
                  <a:rPr lang="en-GB" sz="1600" dirty="0"/>
                  <a:t>iv) The probability that a person with a sister, does not have a brother.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GB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3685" y="1722196"/>
                <a:ext cx="3317122" cy="2874441"/>
              </a:xfrm>
              <a:prstGeom prst="rect">
                <a:avLst/>
              </a:prstGeom>
              <a:blipFill>
                <a:blip r:embed="rId6"/>
                <a:stretch>
                  <a:fillRect l="-1103" t="-6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9934" y="2801026"/>
            <a:ext cx="130727" cy="160049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5957717" y="4015028"/>
            <a:ext cx="18134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(50-22-8-17) = </a:t>
            </a:r>
            <a:r>
              <a:rPr lang="en-GB" sz="16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283039" y="4659971"/>
            <a:ext cx="3654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1200" dirty="0"/>
              <a:t>Complete a Venn diagram to represent this information.</a:t>
            </a:r>
          </a:p>
          <a:p>
            <a:endParaRPr lang="en-GB" sz="1200" dirty="0"/>
          </a:p>
          <a:p>
            <a:pPr marL="342900" indent="-342900">
              <a:buAutoNum type="alphaLcParenR" startAt="2"/>
            </a:pPr>
            <a:r>
              <a:rPr lang="en-GB" sz="1200" dirty="0"/>
              <a:t>Calculate: </a:t>
            </a:r>
          </a:p>
          <a:p>
            <a:endParaRPr lang="en-GB" sz="1200" dirty="0"/>
          </a:p>
          <a:p>
            <a:r>
              <a:rPr lang="en-GB" sz="1200" dirty="0" err="1"/>
              <a:t>i</a:t>
            </a:r>
            <a:r>
              <a:rPr lang="en-GB" sz="1200" dirty="0"/>
              <a:t>) P(F</a:t>
            </a:r>
            <a:r>
              <a:rPr lang="en-GB" sz="1200" b="1" dirty="0"/>
              <a:t> ∩ </a:t>
            </a:r>
            <a:r>
              <a:rPr lang="en-GB" sz="1200" dirty="0"/>
              <a:t>S)    ii) P(F     S)   iii) P(S’)</a:t>
            </a:r>
          </a:p>
          <a:p>
            <a:endParaRPr lang="en-GB" sz="1200" dirty="0"/>
          </a:p>
          <a:p>
            <a:r>
              <a:rPr lang="en-GB" sz="1200" dirty="0"/>
              <a:t>iv) The probability someone who has visited France, has not gone to Spain.</a:t>
            </a: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5393" y="5657455"/>
            <a:ext cx="95018" cy="11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853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0" y="1"/>
            <a:ext cx="960401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Foundation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TWO WAY TABLES AND PROBABILITY TABLES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2" y="1201783"/>
            <a:ext cx="218251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77972" y="4950024"/>
            <a:ext cx="1394558" cy="183251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Two way table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Probability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Fraction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Outcomes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Frequency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02838" y="1193497"/>
            <a:ext cx="1086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477972" y="1200331"/>
            <a:ext cx="7440478" cy="3681479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51667" y="4950024"/>
            <a:ext cx="5986259" cy="1503757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951667" y="6520932"/>
            <a:ext cx="5966783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ANSWERS: 1) a) P(2) = 0.42 P(3) = 0.21 b) 0.42×300=126    2b) 123/424</a:t>
            </a:r>
          </a:p>
        </p:txBody>
      </p:sp>
      <p:sp>
        <p:nvSpPr>
          <p:cNvPr id="4" name="Rectangle 3"/>
          <p:cNvSpPr/>
          <p:nvPr/>
        </p:nvSpPr>
        <p:spPr>
          <a:xfrm>
            <a:off x="1201262" y="1156826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54" name="TextBox 53"/>
          <p:cNvSpPr txBox="1"/>
          <p:nvPr/>
        </p:nvSpPr>
        <p:spPr>
          <a:xfrm>
            <a:off x="1177834" y="1591514"/>
            <a:ext cx="221735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Two way tables </a:t>
            </a:r>
            <a:r>
              <a:rPr lang="en-GB" sz="1200" dirty="0"/>
              <a:t>are used to tabulate a number of pieces of information. </a:t>
            </a:r>
          </a:p>
          <a:p>
            <a:endParaRPr lang="en-GB" sz="1200" dirty="0"/>
          </a:p>
          <a:p>
            <a:r>
              <a:rPr lang="en-GB" sz="1200" dirty="0"/>
              <a:t>Probabilities can be formulated easily from two way tables.</a:t>
            </a:r>
          </a:p>
          <a:p>
            <a:endParaRPr lang="en-GB" sz="1200" dirty="0"/>
          </a:p>
          <a:p>
            <a:r>
              <a:rPr lang="en-GB" sz="1200" b="1" dirty="0"/>
              <a:t>Probabilities </a:t>
            </a:r>
            <a:r>
              <a:rPr lang="en-GB" sz="1200" dirty="0"/>
              <a:t>can be written as a </a:t>
            </a:r>
            <a:r>
              <a:rPr lang="en-GB" sz="1200" b="1" dirty="0"/>
              <a:t>fraction, decimal or a percentage</a:t>
            </a:r>
            <a:r>
              <a:rPr lang="en-GB" sz="1200" dirty="0"/>
              <a:t> however we often work with fractions. You do not need to simplify your fractions in probabilities.</a:t>
            </a:r>
          </a:p>
          <a:p>
            <a:endParaRPr lang="en-GB" sz="1200" dirty="0"/>
          </a:p>
          <a:p>
            <a:r>
              <a:rPr lang="en-GB" sz="1200" b="1" dirty="0"/>
              <a:t>Estimating</a:t>
            </a:r>
            <a:r>
              <a:rPr lang="en-GB" sz="1200" dirty="0"/>
              <a:t> the number of times an event will occur</a:t>
            </a:r>
          </a:p>
          <a:p>
            <a:pPr algn="ctr"/>
            <a:r>
              <a:rPr lang="en-GB" sz="1200" dirty="0"/>
              <a:t>Probability × no. of trials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275828" y="5365471"/>
            <a:ext cx="2040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353, 422-424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802642" y="1538172"/>
            <a:ext cx="40140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80 children went on a school trip. They went to London or to York. </a:t>
            </a:r>
          </a:p>
          <a:p>
            <a:r>
              <a:rPr lang="en-GB" sz="1400" dirty="0">
                <a:solidFill>
                  <a:srgbClr val="000000"/>
                </a:solidFill>
              </a:rPr>
              <a:t>23 boys and 19 girls went to London. 14 boys went to York. </a:t>
            </a:r>
            <a:endParaRPr lang="en-GB" sz="1400" dirty="0"/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/>
          </p:nvPr>
        </p:nvGraphicFramePr>
        <p:xfrm>
          <a:off x="6976962" y="2506854"/>
          <a:ext cx="3571296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824">
                  <a:extLst>
                    <a:ext uri="{9D8B030D-6E8A-4147-A177-3AD203B41FA5}">
                      <a16:colId xmlns:a16="http://schemas.microsoft.com/office/drawing/2014/main" val="1747048616"/>
                    </a:ext>
                  </a:extLst>
                </a:gridCol>
                <a:gridCol w="892824">
                  <a:extLst>
                    <a:ext uri="{9D8B030D-6E8A-4147-A177-3AD203B41FA5}">
                      <a16:colId xmlns:a16="http://schemas.microsoft.com/office/drawing/2014/main" val="450177085"/>
                    </a:ext>
                  </a:extLst>
                </a:gridCol>
                <a:gridCol w="892824">
                  <a:extLst>
                    <a:ext uri="{9D8B030D-6E8A-4147-A177-3AD203B41FA5}">
                      <a16:colId xmlns:a16="http://schemas.microsoft.com/office/drawing/2014/main" val="716998021"/>
                    </a:ext>
                  </a:extLst>
                </a:gridCol>
                <a:gridCol w="892824">
                  <a:extLst>
                    <a:ext uri="{9D8B030D-6E8A-4147-A177-3AD203B41FA5}">
                      <a16:colId xmlns:a16="http://schemas.microsoft.com/office/drawing/2014/main" val="2541576824"/>
                    </a:ext>
                  </a:extLst>
                </a:gridCol>
              </a:tblGrid>
              <a:tr h="296301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London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York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672505"/>
                  </a:ext>
                </a:extLst>
              </a:tr>
              <a:tr h="296301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Girls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90981"/>
                  </a:ext>
                </a:extLst>
              </a:tr>
              <a:tr h="296301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Boys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245857"/>
                  </a:ext>
                </a:extLst>
              </a:tr>
              <a:tr h="296301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265140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6904405" y="3743313"/>
                <a:ext cx="4014044" cy="11530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>
                    <a:solidFill>
                      <a:srgbClr val="000000"/>
                    </a:solidFill>
                  </a:rPr>
                  <a:t>What is the probability that a person is chosen that went to London?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42</m:t>
                        </m:r>
                      </m:num>
                      <m:den>
                        <m:r>
                          <a:rPr lang="en-GB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80</m:t>
                        </m:r>
                      </m:den>
                    </m:f>
                  </m:oMath>
                </a14:m>
                <a:endParaRPr lang="en-GB" sz="1400" dirty="0"/>
              </a:p>
              <a:p>
                <a:r>
                  <a:rPr lang="en-GB" sz="1400" dirty="0"/>
                  <a:t>If a girl is chosen, what is the probability that she went to York?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38</m:t>
                        </m:r>
                      </m:den>
                    </m:f>
                  </m:oMath>
                </a14:m>
                <a:endParaRPr lang="en-GB" sz="1400" dirty="0"/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4405" y="3743313"/>
                <a:ext cx="4014044" cy="1153073"/>
              </a:xfrm>
              <a:prstGeom prst="rect">
                <a:avLst/>
              </a:prstGeom>
              <a:blipFill>
                <a:blip r:embed="rId3"/>
                <a:stretch>
                  <a:fillRect l="-456" t="-10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4951666" y="5628593"/>
            <a:ext cx="3169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rgbClr val="000000"/>
                </a:solidFill>
              </a:rPr>
              <a:t>1a) Calculate the probability of choosing a 2 or a 3.</a:t>
            </a:r>
          </a:p>
          <a:p>
            <a:r>
              <a:rPr lang="en-GB" sz="1100" dirty="0">
                <a:solidFill>
                  <a:srgbClr val="000000"/>
                </a:solidFill>
              </a:rPr>
              <a:t>  b) Estimate the number of times a 2 will be chosen if the experiment is repeated 300 times.</a:t>
            </a:r>
            <a:endParaRPr lang="en-GB" sz="11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150" y="5192683"/>
            <a:ext cx="2715537" cy="945588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8101150" y="4963538"/>
            <a:ext cx="30969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000000"/>
                </a:solidFill>
              </a:rPr>
              <a:t>2a) Complete the two way table:</a:t>
            </a:r>
            <a:endParaRPr lang="en-GB" sz="12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3550204" y="1853359"/>
          <a:ext cx="3194810" cy="689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799">
                  <a:extLst>
                    <a:ext uri="{9D8B030D-6E8A-4147-A177-3AD203B41FA5}">
                      <a16:colId xmlns:a16="http://schemas.microsoft.com/office/drawing/2014/main" val="2029887200"/>
                    </a:ext>
                  </a:extLst>
                </a:gridCol>
                <a:gridCol w="470262">
                  <a:extLst>
                    <a:ext uri="{9D8B030D-6E8A-4147-A177-3AD203B41FA5}">
                      <a16:colId xmlns:a16="http://schemas.microsoft.com/office/drawing/2014/main" val="2713129689"/>
                    </a:ext>
                  </a:extLst>
                </a:gridCol>
                <a:gridCol w="509452">
                  <a:extLst>
                    <a:ext uri="{9D8B030D-6E8A-4147-A177-3AD203B41FA5}">
                      <a16:colId xmlns:a16="http://schemas.microsoft.com/office/drawing/2014/main" val="3275776296"/>
                    </a:ext>
                  </a:extLst>
                </a:gridCol>
                <a:gridCol w="509451">
                  <a:extLst>
                    <a:ext uri="{9D8B030D-6E8A-4147-A177-3AD203B41FA5}">
                      <a16:colId xmlns:a16="http://schemas.microsoft.com/office/drawing/2014/main" val="814695619"/>
                    </a:ext>
                  </a:extLst>
                </a:gridCol>
                <a:gridCol w="660846">
                  <a:extLst>
                    <a:ext uri="{9D8B030D-6E8A-4147-A177-3AD203B41FA5}">
                      <a16:colId xmlns:a16="http://schemas.microsoft.com/office/drawing/2014/main" val="1959207385"/>
                    </a:ext>
                  </a:extLst>
                </a:gridCol>
              </a:tblGrid>
              <a:tr h="262825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Colour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Blue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Black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White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75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No. of counters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GB" sz="11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x-</a:t>
                      </a:r>
                      <a:r>
                        <a:rPr lang="en-GB" sz="11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GB" sz="11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29389"/>
                  </a:ext>
                </a:extLst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510147" y="1435009"/>
            <a:ext cx="33246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There are only red counters, blue counters, white counters and black counters in a bag.  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6802642" y="1591514"/>
            <a:ext cx="0" cy="3128532"/>
          </a:xfrm>
          <a:prstGeom prst="line">
            <a:avLst/>
          </a:prstGeom>
          <a:ln w="38100">
            <a:solidFill>
              <a:srgbClr val="87022F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36"/>
              <p:cNvSpPr/>
              <p:nvPr/>
            </p:nvSpPr>
            <p:spPr>
              <a:xfrm>
                <a:off x="3510146" y="2615240"/>
                <a:ext cx="3324669" cy="5545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200" dirty="0"/>
                  <a:t>A counter is chosen at random, the probability it is red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GB" sz="12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GB" sz="1200" dirty="0"/>
                  <a:t> Work out the probability is black.</a:t>
                </a:r>
              </a:p>
            </p:txBody>
          </p:sp>
        </mc:Choice>
        <mc:Fallback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146" y="2615240"/>
                <a:ext cx="3324669" cy="554511"/>
              </a:xfrm>
              <a:prstGeom prst="rect">
                <a:avLst/>
              </a:prstGeom>
              <a:blipFill>
                <a:blip r:embed="rId5"/>
                <a:stretch>
                  <a:fillRect l="-183" r="-3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/>
              <p:cNvSpPr/>
              <p:nvPr/>
            </p:nvSpPr>
            <p:spPr>
              <a:xfrm>
                <a:off x="3510147" y="3169108"/>
                <a:ext cx="3324669" cy="12775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</a:rPr>
                        <m:t>9+3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−5+2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=100</m:t>
                      </m:r>
                    </m:oMath>
                  </m:oMathPara>
                </a14:m>
                <a:endParaRPr lang="en-GB" sz="1200" i="1" dirty="0">
                  <a:latin typeface="Cambria Math" panose="02040503050406030204" pitchFamily="18" charset="0"/>
                </a:endParaRPr>
              </a:p>
              <a:p>
                <a:r>
                  <a:rPr lang="en-GB" sz="1200" dirty="0"/>
                  <a:t>                                            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+4=100</m:t>
                    </m:r>
                  </m:oMath>
                </a14:m>
                <a:endParaRPr lang="en-GB" sz="1200" dirty="0"/>
              </a:p>
              <a:p>
                <a:r>
                  <a:rPr lang="en-GB" sz="1200" dirty="0"/>
                  <a:t>                                                      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=16</m:t>
                    </m:r>
                  </m:oMath>
                </a14:m>
                <a:endParaRPr lang="en-GB" sz="1200" dirty="0"/>
              </a:p>
              <a:p>
                <a:r>
                  <a:rPr lang="en-GB" sz="1200" dirty="0"/>
                  <a:t>Number of black counters = 16 – 5</a:t>
                </a:r>
              </a:p>
              <a:p>
                <a:r>
                  <a:rPr lang="en-GB" sz="1200" dirty="0"/>
                  <a:t>                                               =  11</a:t>
                </a:r>
              </a:p>
              <a:p>
                <a:r>
                  <a:rPr lang="en-GB" sz="1200" dirty="0"/>
                  <a:t>Probability of choosing black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0147" y="3169108"/>
                <a:ext cx="3324669" cy="1277594"/>
              </a:xfrm>
              <a:prstGeom prst="rect">
                <a:avLst/>
              </a:prstGeom>
              <a:blipFill>
                <a:blip r:embed="rId6"/>
                <a:stretch>
                  <a:fillRect l="-183" b="-4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356158" y="5107062"/>
          <a:ext cx="212162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405">
                  <a:extLst>
                    <a:ext uri="{9D8B030D-6E8A-4147-A177-3AD203B41FA5}">
                      <a16:colId xmlns:a16="http://schemas.microsoft.com/office/drawing/2014/main" val="1547306827"/>
                    </a:ext>
                  </a:extLst>
                </a:gridCol>
                <a:gridCol w="530405">
                  <a:extLst>
                    <a:ext uri="{9D8B030D-6E8A-4147-A177-3AD203B41FA5}">
                      <a16:colId xmlns:a16="http://schemas.microsoft.com/office/drawing/2014/main" val="2751656153"/>
                    </a:ext>
                  </a:extLst>
                </a:gridCol>
                <a:gridCol w="530405">
                  <a:extLst>
                    <a:ext uri="{9D8B030D-6E8A-4147-A177-3AD203B41FA5}">
                      <a16:colId xmlns:a16="http://schemas.microsoft.com/office/drawing/2014/main" val="1473092173"/>
                    </a:ext>
                  </a:extLst>
                </a:gridCol>
                <a:gridCol w="530405">
                  <a:extLst>
                    <a:ext uri="{9D8B030D-6E8A-4147-A177-3AD203B41FA5}">
                      <a16:colId xmlns:a16="http://schemas.microsoft.com/office/drawing/2014/main" val="3896133627"/>
                    </a:ext>
                  </a:extLst>
                </a:gridCol>
              </a:tblGrid>
              <a:tr h="234211">
                <a:tc>
                  <a:txBody>
                    <a:bodyPr/>
                    <a:lstStyle/>
                    <a:p>
                      <a:pPr algn="ctr"/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61013"/>
                  </a:ext>
                </a:extLst>
              </a:tr>
              <a:tr h="234211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 err="1">
                          <a:solidFill>
                            <a:schemeClr val="tx1"/>
                          </a:solidFill>
                        </a:rPr>
                        <a:t>Prob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0.37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GB" sz="105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3418782"/>
                  </a:ext>
                </a:extLst>
              </a:tr>
            </a:tbl>
          </a:graphicData>
        </a:graphic>
      </p:graphicFrame>
      <p:sp>
        <p:nvSpPr>
          <p:cNvPr id="28" name="Rectangle 27"/>
          <p:cNvSpPr/>
          <p:nvPr/>
        </p:nvSpPr>
        <p:spPr>
          <a:xfrm>
            <a:off x="8101150" y="6068137"/>
            <a:ext cx="27155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rgbClr val="000000"/>
                </a:solidFill>
              </a:rPr>
              <a:t>b) What is the probability that a Y10 is chosen, given that they are a girl .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713996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571</Words>
  <Application>Microsoft Office PowerPoint</Application>
  <PresentationFormat>Widescreen</PresentationFormat>
  <Paragraphs>136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</cp:revision>
  <dcterms:created xsi:type="dcterms:W3CDTF">2023-03-29T13:41:02Z</dcterms:created>
  <dcterms:modified xsi:type="dcterms:W3CDTF">2023-03-29T13:41:44Z</dcterms:modified>
</cp:coreProperties>
</file>