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9" r:id="rId2"/>
    <p:sldId id="3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60D08-5420-4C7E-A2D9-314C463F40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63360F-9A6C-46B1-BEE2-365545CB6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EC9BB-C2EF-495C-A4B8-CB10CCAF5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5485-8DFC-4AB3-B159-4B5DCB9BD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51499-3C2E-4A0E-8C7F-59CC6A225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184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470B-BB3F-4F5F-AA9C-FFB53CD75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8DDFA4-FCEF-408F-82C0-766E5C776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7A0B1-B868-4B39-9D1D-AF70D904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2DF42-B4AA-4FA3-9FE7-316D8C56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068B7-AD80-4026-B714-BD6D4E27C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73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6B58A5-030E-479E-8E5D-EF7A07E0D5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92B88-A2DF-4C75-B1A8-5AB1FCC17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C425E-1423-49D2-AC0E-8CBB13B97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38622-2522-4D0D-BF8B-88222278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B95C0-E1BA-4684-B12C-93A13097A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7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B658C-3E4A-4AD2-AC6D-118092E92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8DB6F-6497-4299-9715-966440EFD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F8E9F-FCC4-4408-958A-8F983D49E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5AA06-DBE3-440D-ADA2-CFD7EC3CF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9E81F-F384-44C7-9CF2-E8E4FCD4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40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4EE8F-1486-445F-8A39-ADF7EA06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9FF93-A4CC-4C69-A6EB-2CC0975A6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12C10-DEFA-459F-B1A2-D45B040EA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33AE8-99E1-48DC-8F64-3B418E25A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879ED-13D0-49CF-9341-1BCE83EAB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72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3BFC7-4B8B-4A36-9998-09EFF7C38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332D4-4FF2-4179-ADF7-D929EDB50E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D63C7-A599-4675-8564-F6982EC62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5BBB7-4459-4016-88BE-A64AF826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2129F4-2546-4E22-B78C-38EBC0345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9AD86-C612-4A24-8767-CF935BE8C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90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F65A3-6814-4B9D-887E-B17959AC4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48FD8-56E1-46EF-B1D1-458124068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E2F653-72DE-4CA6-A000-38F9286E8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694020-6516-40ED-958C-2635901D7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4DEA3B-A340-4208-A749-DF0FCEE3C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4DCDC0-8D6B-4F37-B94A-637E94797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73025E-84D3-4A36-8DCD-1014DFE90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298B5F-93B0-4FC4-B868-1CD7A34E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80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C92E0-99E4-4369-A8CE-C49DEB00C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AB4B33-0FFB-44D5-A6FD-FFA9D03ED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892BCB-2D6F-4A2D-9F7C-4E4EBED77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B56AD-EBCE-4513-962C-E6E5FC5A0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49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C430B-5AFB-453F-B19D-03AB3841F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F90EA-D421-48EB-A7AD-01605F55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0715B-629A-4DEE-A32F-D65F5762E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E2A31-0657-4981-BF37-AD494EC0A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A2F6D-D238-4B62-B8EB-420B28642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649D20-1D6E-44B7-8254-8FA64787C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1FDF2-BF37-442D-9C41-7A12396D0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2AFEE-4CF7-4366-B98E-9195705E4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D86EFD-2EC2-49A3-8805-549F00C6E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1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029A6-81BA-4E2E-BA04-D094A60C3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D682F2-ACC2-4C50-929A-A1491DBFE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3A67F-1B08-4A2C-9F87-C94462047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9C0D8-9441-400A-9899-CEF5543EB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4901-DB6E-4D8A-B2EA-A33E51CC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9BEE4-4D84-4648-813E-0FEB727C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43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017306-2E23-4FC6-9807-564DE96E9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13519-D650-440D-ACFF-F77E8ACC8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8A0D4-41C2-49CB-B15A-C54F3C9DC7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6EB5B-A165-4119-98C5-4CF19D6BB3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7BA57-0FD7-4195-AD0B-8B23A8A71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15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757" y="1641586"/>
            <a:ext cx="3496356" cy="2617491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 flipV="1">
            <a:off x="5608078" y="2971009"/>
            <a:ext cx="1285189" cy="861278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Higher 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TANGENT FROM A NON LINEAR GRAPH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3672" y="4647100"/>
            <a:ext cx="2119183" cy="514872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198782" y="4575678"/>
            <a:ext cx="2194558" cy="1373999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ounded Rectangle 26"/>
              <p:cNvSpPr/>
              <p:nvPr/>
            </p:nvSpPr>
            <p:spPr>
              <a:xfrm>
                <a:off x="1143000" y="1200330"/>
                <a:ext cx="2264228" cy="3286327"/>
              </a:xfrm>
              <a:prstGeom prst="roundRect">
                <a:avLst/>
              </a:prstGeom>
              <a:noFill/>
              <a:ln w="38100">
                <a:solidFill>
                  <a:srgbClr val="FAB4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r>
                  <a:rPr lang="en-GB" b="1" dirty="0">
                    <a:solidFill>
                      <a:schemeClr val="tx1"/>
                    </a:solidFill>
                  </a:rPr>
                  <a:t>Key Concepts</a:t>
                </a:r>
              </a:p>
              <a:p>
                <a:pPr algn="ctr"/>
                <a:endParaRPr lang="en-GB" b="1" dirty="0">
                  <a:solidFill>
                    <a:schemeClr val="tx1"/>
                  </a:solidFill>
                </a:endParaRPr>
              </a:p>
              <a:p>
                <a:r>
                  <a:rPr lang="en-GB" sz="1400" dirty="0">
                    <a:solidFill>
                      <a:schemeClr val="tx1"/>
                    </a:solidFill>
                  </a:rPr>
                  <a:t>When finding an </a:t>
                </a:r>
                <a:r>
                  <a:rPr lang="en-GB" sz="1400" b="1" dirty="0">
                    <a:solidFill>
                      <a:schemeClr val="tx1"/>
                    </a:solidFill>
                  </a:rPr>
                  <a:t>estimate</a:t>
                </a:r>
                <a:r>
                  <a:rPr lang="en-GB" sz="1400" dirty="0">
                    <a:solidFill>
                      <a:schemeClr val="tx1"/>
                    </a:solidFill>
                  </a:rPr>
                  <a:t> of the </a:t>
                </a:r>
                <a:r>
                  <a:rPr lang="en-GB" sz="1400" b="1" dirty="0">
                    <a:solidFill>
                      <a:schemeClr val="tx1"/>
                    </a:solidFill>
                  </a:rPr>
                  <a:t>gradient</a:t>
                </a:r>
                <a:r>
                  <a:rPr lang="en-GB" sz="1400" dirty="0">
                    <a:solidFill>
                      <a:schemeClr val="tx1"/>
                    </a:solidFill>
                  </a:rPr>
                  <a:t> of a curve we must draw a </a:t>
                </a:r>
                <a:r>
                  <a:rPr lang="en-GB" sz="1400" b="1" dirty="0">
                    <a:solidFill>
                      <a:schemeClr val="tx1"/>
                    </a:solidFill>
                  </a:rPr>
                  <a:t>tangent</a:t>
                </a:r>
                <a:r>
                  <a:rPr lang="en-GB" sz="1400" dirty="0">
                    <a:solidFill>
                      <a:schemeClr val="tx1"/>
                    </a:solidFill>
                  </a:rPr>
                  <a:t> to a point on the curve.</a:t>
                </a:r>
              </a:p>
              <a:p>
                <a:endParaRPr lang="en-GB" sz="1400" dirty="0">
                  <a:solidFill>
                    <a:schemeClr val="tx1"/>
                  </a:solidFill>
                </a:endParaRPr>
              </a:p>
              <a:p>
                <a:r>
                  <a:rPr lang="en-GB" sz="1400" dirty="0">
                    <a:solidFill>
                      <a:schemeClr val="tx1"/>
                    </a:solidFill>
                  </a:rPr>
                  <a:t>We can then find the gradient using:</a:t>
                </a:r>
              </a:p>
              <a:p>
                <a:endParaRPr lang="en-GB" sz="1400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GB" sz="1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𝑐h𝑎𝑛𝑔𝑒</m:t>
                          </m:r>
                          <m:r>
                            <a:rPr lang="en-GB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GB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GB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𝑐h𝑎𝑛𝑔𝑒</m:t>
                          </m:r>
                          <m:r>
                            <a:rPr lang="en-GB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𝑖𝑛</m:t>
                          </m:r>
                          <m:r>
                            <a:rPr lang="en-GB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  <a:p>
                <a:pPr algn="ctr"/>
                <a:endParaRPr lang="en-GB" dirty="0">
                  <a:solidFill>
                    <a:schemeClr val="tx1"/>
                  </a:solidFill>
                </a:endParaRPr>
              </a:p>
              <a:p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7" name="Rounded 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1200330"/>
                <a:ext cx="2264228" cy="3286327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  <a:ln w="38100">
                <a:solidFill>
                  <a:srgbClr val="FAB4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ounded Rectangle 28"/>
          <p:cNvSpPr/>
          <p:nvPr/>
        </p:nvSpPr>
        <p:spPr>
          <a:xfrm>
            <a:off x="3479287" y="4575678"/>
            <a:ext cx="1366956" cy="1912697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rgbClr val="87022F"/>
              </a:solidFill>
              <a:latin typeface="Calibri" panose="020F0502020204030204" pitchFamily="34" charset="0"/>
            </a:endParaRPr>
          </a:p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Tangent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Gradient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Rate of change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  <a:latin typeface="Calibri" panose="020F0502020204030204" pitchFamily="34" charset="0"/>
              </a:rPr>
              <a:t>Estimate</a:t>
            </a:r>
          </a:p>
          <a:p>
            <a:pPr algn="ctr"/>
            <a:endParaRPr lang="en-GB" sz="16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endParaRPr lang="en-GB" sz="16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165598" y="1116508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523064" y="1200330"/>
            <a:ext cx="7443206" cy="3286326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4969709" y="6423834"/>
                <a:ext cx="5996556" cy="27699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ANSWERS: 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GB" sz="1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≈6</m:t>
                    </m:r>
                  </m:oMath>
                </a14:m>
                <a:endParaRPr lang="en-GB" sz="12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969709" y="6423834"/>
                <a:ext cx="5996556" cy="276999"/>
              </a:xfrm>
              <a:prstGeom prst="rect">
                <a:avLst/>
              </a:prstGeom>
              <a:blipFill>
                <a:blip r:embed="rId5"/>
                <a:stretch>
                  <a:fillRect t="-17778" b="-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1934543" y="5126552"/>
            <a:ext cx="9357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32A7DF"/>
                </a:solidFill>
              </a:rPr>
              <a:t>319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Rectangle 51"/>
              <p:cNvSpPr/>
              <p:nvPr/>
            </p:nvSpPr>
            <p:spPr>
              <a:xfrm>
                <a:off x="7210982" y="1564380"/>
                <a:ext cx="3702169" cy="24360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400" dirty="0"/>
                  <a:t>The distance-time graph shows information about part of a car journey.</a:t>
                </a:r>
              </a:p>
              <a:p>
                <a:endParaRPr lang="en-GB" sz="1400" dirty="0"/>
              </a:p>
              <a:p>
                <a:r>
                  <a:rPr lang="en-GB" sz="1400" dirty="0"/>
                  <a:t>Use the graph to </a:t>
                </a:r>
                <a:r>
                  <a:rPr lang="en-GB" sz="1400" b="1" dirty="0"/>
                  <a:t>estimate</a:t>
                </a:r>
                <a:r>
                  <a:rPr lang="en-GB" sz="1400" dirty="0"/>
                  <a:t> the speed of the car at the time of 5 seconds.</a:t>
                </a:r>
              </a:p>
              <a:p>
                <a:endParaRPr lang="en-GB" sz="1400" dirty="0"/>
              </a:p>
              <a:p>
                <a:r>
                  <a:rPr lang="en-GB" sz="1400" dirty="0"/>
                  <a:t>Draw a tangent at the point (5, 28) – make sure you use a ruler and a sharp pencil!</a:t>
                </a:r>
              </a:p>
              <a:p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40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</a:rPr>
                        <m:t>=13.3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𝑠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0982" y="1564380"/>
                <a:ext cx="3702169" cy="2436051"/>
              </a:xfrm>
              <a:prstGeom prst="rect">
                <a:avLst/>
              </a:prstGeom>
              <a:blipFill>
                <a:blip r:embed="rId6"/>
                <a:stretch>
                  <a:fillRect l="-494" t="-5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Rectangle 74"/>
          <p:cNvSpPr/>
          <p:nvPr/>
        </p:nvSpPr>
        <p:spPr>
          <a:xfrm>
            <a:off x="6856437" y="4670415"/>
            <a:ext cx="410982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The graph gives the speed, in km/h, of a ship t hours after leaving a port.</a:t>
            </a:r>
          </a:p>
          <a:p>
            <a:endParaRPr lang="en-GB" sz="1400" dirty="0"/>
          </a:p>
          <a:p>
            <a:r>
              <a:rPr lang="en-GB" sz="1400" dirty="0"/>
              <a:t>Find an estimate of the gradient of the graph </a:t>
            </a:r>
          </a:p>
          <a:p>
            <a:r>
              <a:rPr lang="en-GB" sz="1400" dirty="0"/>
              <a:t>when t = 1.3</a:t>
            </a:r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6109498" y="3496154"/>
            <a:ext cx="783768" cy="1906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893266" y="2970057"/>
            <a:ext cx="0" cy="516573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 rot="19655781">
            <a:off x="6324956" y="2915054"/>
            <a:ext cx="6705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C00000"/>
                </a:solidFill>
              </a:rPr>
              <a:t>tangent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843573" y="3117212"/>
            <a:ext cx="3674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C00000"/>
                </a:solidFill>
              </a:rPr>
              <a:t>40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384198" y="342498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C00000"/>
                </a:solidFill>
              </a:rPr>
              <a:t>3</a:t>
            </a: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59617" y="4624743"/>
            <a:ext cx="1450926" cy="1724490"/>
          </a:xfrm>
          <a:prstGeom prst="rect">
            <a:avLst/>
          </a:prstGeom>
        </p:spPr>
      </p:pic>
      <p:sp>
        <p:nvSpPr>
          <p:cNvPr id="20" name="Rounded Rectangle 19"/>
          <p:cNvSpPr/>
          <p:nvPr/>
        </p:nvSpPr>
        <p:spPr>
          <a:xfrm>
            <a:off x="4969710" y="4575677"/>
            <a:ext cx="5996560" cy="17815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114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3523064" y="1361964"/>
            <a:ext cx="7443206" cy="3072975"/>
            <a:chOff x="2441046" y="1403231"/>
            <a:chExt cx="7216760" cy="338420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41046" y="1403231"/>
              <a:ext cx="3566913" cy="3384208"/>
            </a:xfrm>
            <a:prstGeom prst="rect">
              <a:avLst/>
            </a:prstGeom>
          </p:spPr>
        </p:pic>
        <p:sp>
          <p:nvSpPr>
            <p:cNvPr id="6" name="Rectangle 5"/>
            <p:cNvSpPr/>
            <p:nvPr/>
          </p:nvSpPr>
          <p:spPr>
            <a:xfrm>
              <a:off x="2441046" y="2856412"/>
              <a:ext cx="336988" cy="1219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Rectangle 8"/>
                <p:cNvSpPr/>
                <p:nvPr/>
              </p:nvSpPr>
              <p:spPr>
                <a:xfrm>
                  <a:off x="5828660" y="1634064"/>
                  <a:ext cx="3829146" cy="304128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GB" sz="1400" dirty="0"/>
                    <a:t>Use 3 strips of equal width to find an estimate of the distance travelled in the first 3 seconds.</a:t>
                  </a:r>
                </a:p>
                <a:p>
                  <a:endParaRPr lang="en-GB" sz="1400" dirty="0"/>
                </a:p>
                <a:p>
                  <a:r>
                    <a:rPr lang="en-GB" sz="1400" dirty="0">
                      <a:solidFill>
                        <a:srgbClr val="FF0000"/>
                      </a:solidFill>
                    </a:rPr>
                    <a:t>The strips will either be triangles or trapeziums. You will calculate the area of each section separately and combine the answers for the complete distance.</a:t>
                  </a:r>
                </a:p>
                <a:p>
                  <a:endParaRPr lang="en-GB" sz="1400" dirty="0"/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1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GB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×2</m:t>
                                </m:r>
                              </m:num>
                              <m:den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1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(2+3.2)</m:t>
                                </m:r>
                                <m:r>
                                  <a:rPr lang="en-GB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×1</m:t>
                                </m:r>
                              </m:num>
                              <m:den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  <m:r>
                          <a:rPr lang="en-GB" sz="1400" i="1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en-GB" sz="1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GB" sz="14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3.</m:t>
                                </m:r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2+3.</m:t>
                                </m:r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9</m:t>
                                </m:r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  <m:r>
                                  <a:rPr lang="en-GB" sz="1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×1</m:t>
                                </m:r>
                              </m:num>
                              <m:den>
                                <m:r>
                                  <a:rPr lang="en-GB" sz="1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oMath>
                    </m:oMathPara>
                  </a14:m>
                  <a:endParaRPr lang="en-GB" sz="1400" dirty="0"/>
                </a:p>
                <a:p>
                  <a:endParaRPr lang="en-GB" sz="140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=7.15</m:t>
                        </m:r>
                        <m:r>
                          <a:rPr lang="en-GB" sz="1600" i="1">
                            <a:latin typeface="Cambria Math" panose="02040503050406030204" pitchFamily="18" charset="0"/>
                          </a:rPr>
                          <m:t>𝑚</m:t>
                        </m:r>
                      </m:oMath>
                    </m:oMathPara>
                  </a14:m>
                  <a:endParaRPr lang="en-GB" sz="1600" dirty="0"/>
                </a:p>
              </p:txBody>
            </p:sp>
          </mc:Choice>
          <mc:Fallback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28660" y="1634064"/>
                  <a:ext cx="3829146" cy="3041286"/>
                </a:xfrm>
                <a:prstGeom prst="rect">
                  <a:avLst/>
                </a:prstGeom>
                <a:blipFill>
                  <a:blip r:embed="rId3"/>
                  <a:stretch>
                    <a:fillRect l="-463" t="-442" r="-77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Straight Connector 11"/>
            <p:cNvCxnSpPr/>
            <p:nvPr/>
          </p:nvCxnSpPr>
          <p:spPr>
            <a:xfrm flipV="1">
              <a:off x="2987040" y="3300549"/>
              <a:ext cx="513806" cy="1140822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3500846" y="2612571"/>
              <a:ext cx="552916" cy="696686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4053762" y="2238103"/>
              <a:ext cx="587907" cy="36576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3518264" y="3300549"/>
              <a:ext cx="0" cy="1140822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088598" y="2603863"/>
              <a:ext cx="0" cy="183750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641669" y="2238103"/>
              <a:ext cx="0" cy="2203268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V="1">
              <a:off x="3213463" y="3744687"/>
              <a:ext cx="287383" cy="217715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V="1">
              <a:off x="3080619" y="3991743"/>
              <a:ext cx="405853" cy="275457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flipV="1">
              <a:off x="3166878" y="4212433"/>
              <a:ext cx="318697" cy="178295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flipV="1">
              <a:off x="3534423" y="3063412"/>
              <a:ext cx="480229" cy="29374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3556797" y="3303321"/>
              <a:ext cx="480229" cy="29374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flipV="1">
              <a:off x="3556796" y="3549166"/>
              <a:ext cx="480229" cy="29374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V="1">
              <a:off x="3556705" y="3807997"/>
              <a:ext cx="480229" cy="29374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V="1">
              <a:off x="3556704" y="4064797"/>
              <a:ext cx="480229" cy="29374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V="1">
              <a:off x="4149581" y="2519534"/>
              <a:ext cx="457251" cy="188677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4126553" y="2801248"/>
              <a:ext cx="457251" cy="188677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V="1">
              <a:off x="4149581" y="3050344"/>
              <a:ext cx="457251" cy="188677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V="1">
              <a:off x="4145214" y="3865557"/>
              <a:ext cx="457251" cy="188677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V="1">
              <a:off x="4166999" y="3360489"/>
              <a:ext cx="457251" cy="188677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flipV="1">
              <a:off x="4132151" y="3616461"/>
              <a:ext cx="457251" cy="188677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V="1">
              <a:off x="4145214" y="4117330"/>
              <a:ext cx="457251" cy="188677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212671" y="1"/>
            <a:ext cx="9501051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</a:t>
            </a:r>
            <a:r>
              <a:rPr lang="en-GB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 </a:t>
            </a:r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Higher 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AREA UNDER A GRAPH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0892" y="5070817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0" y="1220097"/>
            <a:ext cx="2133682" cy="3686633"/>
          </a:xfrm>
          <a:prstGeom prst="roundRect">
            <a:avLst/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b="1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23064" y="4661796"/>
            <a:ext cx="1251410" cy="2109263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6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Velocity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Speed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Distance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Area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Calibri" panose="020F0502020204030204" pitchFamily="34" charset="0"/>
              </a:rPr>
              <a:t>Trapezium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62482" y="1172400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3523064" y="1200330"/>
            <a:ext cx="7443206" cy="3381164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890311" y="4669967"/>
            <a:ext cx="6075959" cy="1592235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4890310" y="6387254"/>
            <a:ext cx="6075956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ANSWERS:  19.2m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76842" y="1220097"/>
            <a:ext cx="21695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Key Concepts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62083" y="2807953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Velocity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286306" y="1534506"/>
            <a:ext cx="193706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A </a:t>
            </a:r>
            <a:r>
              <a:rPr lang="en-GB" sz="1200" b="1" dirty="0"/>
              <a:t>velocity-time</a:t>
            </a:r>
            <a:r>
              <a:rPr lang="en-GB" sz="1200" dirty="0"/>
              <a:t> graph (or speed-time graph) is a way of visually expressing a journey. With speed or velocity on the </a:t>
            </a:r>
            <a:r>
              <a:rPr lang="en-GB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GB" sz="1200" dirty="0"/>
              <a:t>-axis and time on the </a:t>
            </a:r>
            <a:r>
              <a:rPr lang="en-GB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1200" dirty="0"/>
              <a:t>-axis.</a:t>
            </a:r>
          </a:p>
          <a:p>
            <a:endParaRPr lang="en-GB" sz="1200" dirty="0"/>
          </a:p>
          <a:p>
            <a:r>
              <a:rPr lang="en-GB" sz="1200" dirty="0"/>
              <a:t>A velocity-time graph tells us </a:t>
            </a:r>
            <a:r>
              <a:rPr lang="en-GB" sz="1200" b="1" dirty="0"/>
              <a:t>how someone's speed has changed over a period of time</a:t>
            </a:r>
            <a:r>
              <a:rPr lang="en-GB" sz="1200" dirty="0"/>
              <a:t>. </a:t>
            </a:r>
          </a:p>
          <a:p>
            <a:endParaRPr lang="en-GB" sz="1200" dirty="0"/>
          </a:p>
          <a:p>
            <a:r>
              <a:rPr lang="en-GB" sz="1200" dirty="0"/>
              <a:t>The </a:t>
            </a:r>
            <a:r>
              <a:rPr lang="en-GB" sz="1200" b="1" dirty="0"/>
              <a:t>distance</a:t>
            </a:r>
            <a:r>
              <a:rPr lang="en-GB" sz="1200" dirty="0"/>
              <a:t> completed in the journey can be calculated from the </a:t>
            </a:r>
            <a:r>
              <a:rPr lang="en-GB" sz="1200" b="1" dirty="0"/>
              <a:t>area underneath the curve</a:t>
            </a:r>
            <a:r>
              <a:rPr lang="en-GB" sz="1200" dirty="0"/>
              <a:t>.</a:t>
            </a: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0231" y="4712987"/>
            <a:ext cx="1124825" cy="1518703"/>
          </a:xfrm>
          <a:prstGeom prst="rect">
            <a:avLst/>
          </a:prstGeom>
        </p:spPr>
      </p:pic>
      <p:sp>
        <p:nvSpPr>
          <p:cNvPr id="67" name="Rectangle 66"/>
          <p:cNvSpPr/>
          <p:nvPr/>
        </p:nvSpPr>
        <p:spPr>
          <a:xfrm>
            <a:off x="6361130" y="4791098"/>
            <a:ext cx="460513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Use 2 strips of equal width to find an estimate of the distance travelled in the first 4 seconds.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73629" y="5472881"/>
            <a:ext cx="20070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32A7DF"/>
                </a:solidFill>
              </a:rPr>
              <a:t>891 - 893</a:t>
            </a:r>
          </a:p>
        </p:txBody>
      </p:sp>
    </p:spTree>
    <p:extLst>
      <p:ext uri="{BB962C8B-B14F-4D97-AF65-F5344CB8AC3E}">
        <p14:creationId xmlns:p14="http://schemas.microsoft.com/office/powerpoint/2010/main" val="2535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319</Words>
  <Application>Microsoft Office PowerPoint</Application>
  <PresentationFormat>Widescreen</PresentationFormat>
  <Paragraphs>66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3</cp:revision>
  <dcterms:created xsi:type="dcterms:W3CDTF">2023-03-29T13:29:28Z</dcterms:created>
  <dcterms:modified xsi:type="dcterms:W3CDTF">2023-03-29T13:33:42Z</dcterms:modified>
</cp:coreProperties>
</file>