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332" r:id="rId3"/>
    <p:sldId id="291" r:id="rId4"/>
    <p:sldId id="294" r:id="rId5"/>
    <p:sldId id="367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60D08-5420-4C7E-A2D9-314C463F40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63360F-9A6C-46B1-BEE2-365545CB6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EC9BB-C2EF-495C-A4B8-CB10CCAF5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5485-8DFC-4AB3-B159-4B5DCB9BD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51499-3C2E-4A0E-8C7F-59CC6A225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184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8470B-BB3F-4F5F-AA9C-FFB53CD75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8DDFA4-FCEF-408F-82C0-766E5C776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7A0B1-B868-4B39-9D1D-AF70D904A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2DF42-B4AA-4FA3-9FE7-316D8C56F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068B7-AD80-4026-B714-BD6D4E27C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73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6B58A5-030E-479E-8E5D-EF7A07E0D5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92B88-A2DF-4C75-B1A8-5AB1FCC17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C425E-1423-49D2-AC0E-8CBB13B97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38622-2522-4D0D-BF8B-882222785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B95C0-E1BA-4684-B12C-93A13097A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74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B658C-3E4A-4AD2-AC6D-118092E92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8DB6F-6497-4299-9715-966440EFD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F8E9F-FCC4-4408-958A-8F983D49E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5AA06-DBE3-440D-ADA2-CFD7EC3CF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9E81F-F384-44C7-9CF2-E8E4FCD41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240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4EE8F-1486-445F-8A39-ADF7EA06E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29FF93-A4CC-4C69-A6EB-2CC0975A6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12C10-DEFA-459F-B1A2-D45B040EA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E33AE8-99E1-48DC-8F64-3B418E25A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879ED-13D0-49CF-9341-1BCE83EAB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72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3BFC7-4B8B-4A36-9998-09EFF7C38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332D4-4FF2-4179-ADF7-D929EDB50E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BD63C7-A599-4675-8564-F6982EC626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F5BBB7-4459-4016-88BE-A64AF8266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2129F4-2546-4E22-B78C-38EBC0345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19AD86-C612-4A24-8767-CF935BE8C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90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F65A3-6814-4B9D-887E-B17959AC4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48FD8-56E1-46EF-B1D1-458124068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E2F653-72DE-4CA6-A000-38F9286E8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694020-6516-40ED-958C-2635901D7D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4DEA3B-A340-4208-A749-DF0FCEE3C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4DCDC0-8D6B-4F37-B94A-637E94797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73025E-84D3-4A36-8DCD-1014DFE90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298B5F-93B0-4FC4-B868-1CD7A34E7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80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C92E0-99E4-4369-A8CE-C49DEB00C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AB4B33-0FFB-44D5-A6FD-FFA9D03ED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892BCB-2D6F-4A2D-9F7C-4E4EBED77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1B56AD-EBCE-4513-962C-E6E5FC5A0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499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BC430B-5AFB-453F-B19D-03AB3841F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F90EA-D421-48EB-A7AD-01605F55F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0715B-629A-4DEE-A32F-D65F5762E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E2A31-0657-4981-BF37-AD494EC0A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A2F6D-D238-4B62-B8EB-420B28642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649D20-1D6E-44B7-8254-8FA64787C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E1FDF2-BF37-442D-9C41-7A12396D0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72AFEE-4CF7-4366-B98E-9195705E4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D86EFD-2EC2-49A3-8805-549F00C6E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1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029A6-81BA-4E2E-BA04-D094A60C3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D682F2-ACC2-4C50-929A-A1491DBFE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F3A67F-1B08-4A2C-9F87-C94462047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9C0D8-9441-400A-9899-CEF5543EB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94901-DB6E-4D8A-B2EA-A33E51CC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9BEE4-4D84-4648-813E-0FEB727C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43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017306-2E23-4FC6-9807-564DE96E9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13519-D650-440D-ACFF-F77E8ACC8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8A0D4-41C2-49CB-B15A-C54F3C9DC7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6EB5B-A165-4119-98C5-4CF19D6BB3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7BA57-0FD7-4195-AD0B-8B23A8A71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15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1.png"/><Relationship Id="rId7" Type="http://schemas.openxmlformats.org/officeDocument/2006/relationships/image" Target="../media/image44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2.png"/><Relationship Id="rId9" Type="http://schemas.openxmlformats.org/officeDocument/2006/relationships/image" Target="../media/image4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13" Type="http://schemas.openxmlformats.org/officeDocument/2006/relationships/image" Target="../media/image57.png"/><Relationship Id="rId18" Type="http://schemas.openxmlformats.org/officeDocument/2006/relationships/image" Target="../media/image6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12" Type="http://schemas.openxmlformats.org/officeDocument/2006/relationships/image" Target="../media/image56.png"/><Relationship Id="rId17" Type="http://schemas.openxmlformats.org/officeDocument/2006/relationships/image" Target="../media/image61.png"/><Relationship Id="rId2" Type="http://schemas.openxmlformats.org/officeDocument/2006/relationships/image" Target="../media/image2.png"/><Relationship Id="rId16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0.png"/><Relationship Id="rId11" Type="http://schemas.openxmlformats.org/officeDocument/2006/relationships/image" Target="../media/image55.png"/><Relationship Id="rId5" Type="http://schemas.openxmlformats.org/officeDocument/2006/relationships/image" Target="../media/image49.png"/><Relationship Id="rId15" Type="http://schemas.openxmlformats.org/officeDocument/2006/relationships/image" Target="../media/image59.pn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Relationship Id="rId14" Type="http://schemas.openxmlformats.org/officeDocument/2006/relationships/image" Target="../media/image5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6984" y="5021655"/>
            <a:ext cx="997022" cy="114472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441702" y="0"/>
            <a:ext cx="950105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Higher</a:t>
            </a:r>
          </a:p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DIRECT AND INVERSE PROPORTION ON GRAPHS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2241083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Key Concepts</a:t>
            </a:r>
          </a:p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6227" y="4850278"/>
            <a:ext cx="1130651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47727" y="4860527"/>
            <a:ext cx="6206688" cy="1461022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4735875" y="6457157"/>
            <a:ext cx="623039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ANSWERS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506226" y="1172022"/>
            <a:ext cx="7460044" cy="3608983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503191" y="5118405"/>
            <a:ext cx="113672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600" b="1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Direct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Inverse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Proportion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Graph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1255140" y="1561379"/>
            <a:ext cx="221982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Variables are </a:t>
            </a:r>
            <a:r>
              <a:rPr lang="en-GB" sz="1400" b="1" dirty="0"/>
              <a:t>directly proportional</a:t>
            </a:r>
            <a:r>
              <a:rPr lang="en-GB" sz="1400" dirty="0"/>
              <a:t> when the </a:t>
            </a:r>
            <a:r>
              <a:rPr lang="en-GB" sz="1400" b="1" dirty="0"/>
              <a:t>ratio is constant</a:t>
            </a:r>
            <a:r>
              <a:rPr lang="en-GB" sz="1400" dirty="0"/>
              <a:t> between the quantities.</a:t>
            </a:r>
          </a:p>
          <a:p>
            <a:endParaRPr lang="en-GB" sz="1400" dirty="0"/>
          </a:p>
          <a:p>
            <a:r>
              <a:rPr lang="en-GB" sz="1400" dirty="0"/>
              <a:t>Variables are </a:t>
            </a:r>
            <a:r>
              <a:rPr lang="en-GB" sz="1400" b="1" dirty="0"/>
              <a:t>inversely proportional </a:t>
            </a:r>
            <a:r>
              <a:rPr lang="en-GB" sz="1400" dirty="0"/>
              <a:t>when </a:t>
            </a:r>
            <a:r>
              <a:rPr lang="en-GB" sz="1400" b="1" dirty="0"/>
              <a:t>one quantity increases in proportion to the other decreasing.</a:t>
            </a:r>
          </a:p>
          <a:p>
            <a:endParaRPr lang="en-GB" sz="1400" b="1" dirty="0"/>
          </a:p>
          <a:p>
            <a:r>
              <a:rPr lang="en-GB" sz="1400" dirty="0"/>
              <a:t>Direct and inverse proportion can also be represented on </a:t>
            </a:r>
            <a:r>
              <a:rPr lang="en-GB" sz="1400" b="1" dirty="0"/>
              <a:t>graphs</a:t>
            </a:r>
            <a:r>
              <a:rPr lang="en-GB" sz="1400" dirty="0"/>
              <a:t>.</a:t>
            </a:r>
            <a:endParaRPr lang="en-GB" sz="14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6328370" y="1099713"/>
            <a:ext cx="1192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Examples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627578" y="5400715"/>
            <a:ext cx="1411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2A7DF"/>
                </a:solidFill>
              </a:rPr>
              <a:t>340, 348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1768" y="1267721"/>
            <a:ext cx="1680352" cy="151189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05993" y="1225355"/>
            <a:ext cx="1734344" cy="159662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73622" y="3087491"/>
            <a:ext cx="1693710" cy="151299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05994" y="2948305"/>
            <a:ext cx="1753309" cy="1554658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3702538" y="2719306"/>
            <a:ext cx="20358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GB" sz="1200" dirty="0"/>
              <a:t>is directly proportional to </a:t>
            </a:r>
            <a:r>
              <a:rPr lang="en-GB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729788" y="4481570"/>
            <a:ext cx="20358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GB" sz="1200" dirty="0"/>
              <a:t>is directly proportional to </a:t>
            </a:r>
            <a:r>
              <a:rPr lang="en-GB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2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8604287" y="2722247"/>
            <a:ext cx="20630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GB" sz="1200" dirty="0"/>
              <a:t>is inversely proportional to </a:t>
            </a:r>
            <a:r>
              <a:rPr lang="en-GB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8604287" y="4495496"/>
            <a:ext cx="21142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GB" sz="1200" dirty="0"/>
              <a:t>is inversely proportional to </a:t>
            </a:r>
            <a:r>
              <a:rPr lang="en-GB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2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7533124" y="1663824"/>
                <a:ext cx="803425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f>
                        <m:fPr>
                          <m:ctrlPr>
                            <a:rPr lang="en-GB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3124" y="1663824"/>
                <a:ext cx="803425" cy="6127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Rectangle 38"/>
              <p:cNvSpPr/>
              <p:nvPr/>
            </p:nvSpPr>
            <p:spPr>
              <a:xfrm>
                <a:off x="7537552" y="3457464"/>
                <a:ext cx="909160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f>
                        <m:fPr>
                          <m:ctrlPr>
                            <a:rPr lang="en-GB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GB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GB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7552" y="3457464"/>
                <a:ext cx="909160" cy="6127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>
                <a:off x="5792918" y="1839002"/>
                <a:ext cx="7986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r>
                        <a:rPr lang="en-GB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2918" y="1839002"/>
                <a:ext cx="798616" cy="369332"/>
              </a:xfrm>
              <a:prstGeom prst="rect">
                <a:avLst/>
              </a:prstGeom>
              <a:blipFill>
                <a:blip r:embed="rId10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Rectangle 41"/>
              <p:cNvSpPr/>
              <p:nvPr/>
            </p:nvSpPr>
            <p:spPr>
              <a:xfrm>
                <a:off x="5833211" y="3653119"/>
                <a:ext cx="909160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3211" y="3653119"/>
                <a:ext cx="909160" cy="375552"/>
              </a:xfrm>
              <a:prstGeom prst="rect">
                <a:avLst/>
              </a:prstGeom>
              <a:blipFill>
                <a:blip r:embed="rId11"/>
                <a:stretch>
                  <a:fillRect b="-64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/>
          <p:cNvSpPr/>
          <p:nvPr/>
        </p:nvSpPr>
        <p:spPr>
          <a:xfrm>
            <a:off x="3990704" y="1267721"/>
            <a:ext cx="296091" cy="2321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3838788" y="3257839"/>
            <a:ext cx="296091" cy="2321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8799244" y="1322516"/>
            <a:ext cx="296091" cy="2321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8703075" y="3057644"/>
            <a:ext cx="296091" cy="2321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24007" y="5088865"/>
            <a:ext cx="949233" cy="10779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981056" y="5118589"/>
            <a:ext cx="955015" cy="106505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015930" y="5060137"/>
            <a:ext cx="944228" cy="11235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040018" y="5369175"/>
            <a:ext cx="1820256" cy="85517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993120" y="4935318"/>
            <a:ext cx="18361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Match the correct graph to each statement:</a:t>
            </a:r>
          </a:p>
        </p:txBody>
      </p:sp>
    </p:spTree>
    <p:extLst>
      <p:ext uri="{BB962C8B-B14F-4D97-AF65-F5344CB8AC3E}">
        <p14:creationId xmlns:p14="http://schemas.microsoft.com/office/powerpoint/2010/main" val="3729759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1" y="1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</a:t>
            </a:r>
            <a:r>
              <a:rPr lang="en-GB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Higher</a:t>
            </a:r>
          </a:p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TYPES OF GRAPH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0892" y="5027272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5013088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23064" y="5027036"/>
            <a:ext cx="1573628" cy="1744023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Quadratic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Cubic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Reciprocal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Circle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Graph </a:t>
            </a:r>
          </a:p>
          <a:p>
            <a:pPr algn="ctr"/>
            <a:endParaRPr lang="en-GB" sz="1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51915" y="1142116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1330892" y="1200330"/>
            <a:ext cx="9635379" cy="373366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196765" y="5027035"/>
            <a:ext cx="5769505" cy="1235166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5196762" y="6423836"/>
            <a:ext cx="5769504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ANSWERS:   1d    2b   3a   4c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4938" y="1546961"/>
            <a:ext cx="1973556" cy="210388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5211" y="1293367"/>
            <a:ext cx="1267148" cy="22945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22918" y="1936805"/>
            <a:ext cx="1728753" cy="17140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10679" y="1936805"/>
            <a:ext cx="1742898" cy="172083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654938" y="3746996"/>
                <a:ext cx="178728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Quadratic graphs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4938" y="3746996"/>
                <a:ext cx="1787284" cy="646331"/>
              </a:xfrm>
              <a:prstGeom prst="rect">
                <a:avLst/>
              </a:prstGeom>
              <a:blipFill>
                <a:blip r:embed="rId7"/>
                <a:stretch>
                  <a:fillRect l="-2721" t="-5660" r="-2041" b="-28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4066294" y="3728909"/>
                <a:ext cx="1832553" cy="9117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Reciprocal graphs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6294" y="3728909"/>
                <a:ext cx="1832553" cy="911788"/>
              </a:xfrm>
              <a:prstGeom prst="rect">
                <a:avLst/>
              </a:prstGeom>
              <a:blipFill>
                <a:blip r:embed="rId8"/>
                <a:stretch>
                  <a:fillRect l="-2658" t="-4027" r="-23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6522917" y="3728910"/>
                <a:ext cx="148617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Circle graphs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2917" y="3728910"/>
                <a:ext cx="1486176" cy="646331"/>
              </a:xfrm>
              <a:prstGeom prst="rect">
                <a:avLst/>
              </a:prstGeom>
              <a:blipFill>
                <a:blip r:embed="rId9"/>
                <a:stretch>
                  <a:fillRect l="-3279" t="-5660" b="-28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8779354" y="3767555"/>
                <a:ext cx="1383777" cy="669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Cubic graphs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9354" y="3767555"/>
                <a:ext cx="1383777" cy="669992"/>
              </a:xfrm>
              <a:prstGeom prst="rect">
                <a:avLst/>
              </a:prstGeom>
              <a:blipFill>
                <a:blip r:embed="rId10"/>
                <a:stretch>
                  <a:fillRect l="-3524" t="-4545" r="-35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1251193" y="5478861"/>
            <a:ext cx="2117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257, 298-301, 314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2528" y="5012063"/>
            <a:ext cx="33488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Match the graph with the correct equation: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93310" y="5330488"/>
            <a:ext cx="678742" cy="833148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42631" y="5364889"/>
            <a:ext cx="808987" cy="79874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322732" y="5450988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90705" y="5266322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b)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023162" y="5330489"/>
            <a:ext cx="729645" cy="860328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6955084" y="5694305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36869" y="5292022"/>
            <a:ext cx="914518" cy="893168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7931210" y="5383182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8811644" y="5037511"/>
                <a:ext cx="1709802" cy="12594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endParaRPr lang="en-GB" sz="1400" dirty="0"/>
              </a:p>
              <a:p>
                <a:pPr marL="342900" indent="-342900">
                  <a:buFontTx/>
                  <a:buAutoNum type="arabicParenR"/>
                </a:pP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en-GB" sz="1400" dirty="0"/>
              </a:p>
              <a:p>
                <a:pPr marL="342900" indent="-342900">
                  <a:buFontTx/>
                  <a:buAutoNum type="arabicParenR"/>
                </a:pP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1400" i="1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endParaRPr lang="en-GB" sz="1400" dirty="0"/>
              </a:p>
              <a:p>
                <a:pPr marL="342900" indent="-342900">
                  <a:buFontTx/>
                  <a:buAutoNum type="arabicParenR"/>
                </a:pP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GB" sz="1400" dirty="0"/>
              </a:p>
              <a:p>
                <a:endParaRPr lang="en-GB" sz="14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1644" y="5037511"/>
                <a:ext cx="1709802" cy="1259447"/>
              </a:xfrm>
              <a:prstGeom prst="rect">
                <a:avLst/>
              </a:prstGeom>
              <a:blipFill>
                <a:blip r:embed="rId14"/>
                <a:stretch>
                  <a:fillRect l="-712" t="-4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248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1702" y="0"/>
            <a:ext cx="950105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Higher</a:t>
            </a:r>
          </a:p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QUADRATIC GRAPHS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3572349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6227" y="4850278"/>
            <a:ext cx="1337915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914412" y="4860527"/>
            <a:ext cx="6040003" cy="1548732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4914410" y="6461702"/>
                <a:ext cx="6051858" cy="27699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ANSWERS  1)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=−2  2) (−2,−1)  3) 3  4)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=−1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=−3</m:t>
                    </m:r>
                  </m:oMath>
                </a14:m>
                <a:endParaRPr lang="en-GB" sz="1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914410" y="6461702"/>
                <a:ext cx="6051858" cy="276999"/>
              </a:xfrm>
              <a:prstGeom prst="rect">
                <a:avLst/>
              </a:prstGeom>
              <a:blipFill>
                <a:blip r:embed="rId3"/>
                <a:stretch>
                  <a:fillRect t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ounded Rectangle 23"/>
          <p:cNvSpPr/>
          <p:nvPr/>
        </p:nvSpPr>
        <p:spPr>
          <a:xfrm>
            <a:off x="4914413" y="1172022"/>
            <a:ext cx="6051857" cy="3608983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419979" y="4904377"/>
            <a:ext cx="1510413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Quadratic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Roots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Intercept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Turning point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Line of symmetry 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8530619" y="1146887"/>
            <a:ext cx="1192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Examples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2309950" y="1153474"/>
            <a:ext cx="1456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/>
              <a:t>Key Concepts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5153" y="1630182"/>
            <a:ext cx="2189727" cy="277612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8199438" y="1555545"/>
                <a:ext cx="18544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−8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9438" y="1555545"/>
                <a:ext cx="1854482" cy="369332"/>
              </a:xfrm>
              <a:prstGeom prst="rect">
                <a:avLst/>
              </a:prstGeom>
              <a:blipFill>
                <a:blip r:embed="rId5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674224" y="5360206"/>
            <a:ext cx="1271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3A7DF"/>
                </a:solidFill>
              </a:rPr>
              <a:t>251-256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898428" y="1445516"/>
            <a:ext cx="0" cy="3154581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5924003" y="1335537"/>
            <a:ext cx="322217" cy="220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6227313" y="1157305"/>
                <a:ext cx="14444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Line of symmetry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7313" y="1157305"/>
                <a:ext cx="1444498" cy="523220"/>
              </a:xfrm>
              <a:prstGeom prst="rect">
                <a:avLst/>
              </a:prstGeom>
              <a:blipFill>
                <a:blip r:embed="rId6"/>
                <a:stretch>
                  <a:fillRect l="-1271" t="-23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Arrow Connector 24"/>
          <p:cNvCxnSpPr/>
          <p:nvPr/>
        </p:nvCxnSpPr>
        <p:spPr>
          <a:xfrm flipH="1" flipV="1">
            <a:off x="5924002" y="4393199"/>
            <a:ext cx="355560" cy="242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6246219" y="4310226"/>
                <a:ext cx="115929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Turning point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(−1,−9)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6219" y="4310226"/>
                <a:ext cx="1159292" cy="523220"/>
              </a:xfrm>
              <a:prstGeom prst="rect">
                <a:avLst/>
              </a:prstGeom>
              <a:blipFill>
                <a:blip r:embed="rId7"/>
                <a:stretch>
                  <a:fillRect l="-1579" t="-2326" r="-526" b="-34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/>
          <p:cNvCxnSpPr/>
          <p:nvPr/>
        </p:nvCxnSpPr>
        <p:spPr>
          <a:xfrm flipH="1" flipV="1">
            <a:off x="5435393" y="2760634"/>
            <a:ext cx="2343539" cy="10949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 flipV="1">
            <a:off x="6528805" y="2757916"/>
            <a:ext cx="1250126" cy="10347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7815255" y="3745665"/>
                <a:ext cx="1209562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Roots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GB" sz="140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GB" sz="1400" dirty="0"/>
              </a:p>
              <a:p>
                <a:r>
                  <a:rPr lang="en-GB" sz="1400" dirty="0"/>
                  <a:t>          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1400" dirty="0"/>
                  <a:t> </a:t>
                </a:r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5255" y="3745665"/>
                <a:ext cx="1209562" cy="738664"/>
              </a:xfrm>
              <a:prstGeom prst="rect">
                <a:avLst/>
              </a:prstGeom>
              <a:blipFill>
                <a:blip r:embed="rId8"/>
                <a:stretch>
                  <a:fillRect l="-1515" t="-8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7647918" y="1951672"/>
            <a:ext cx="316453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 quadratic equation can be solved from its graph.</a:t>
            </a:r>
          </a:p>
          <a:p>
            <a:r>
              <a:rPr lang="en-GB" sz="1400" dirty="0"/>
              <a:t>The roots of the graph tell us the possible solutions for the equation. There can be 1 root, 2 roots or no roots for a quadratic equation. This is dependant on how many times the graph crosses the 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dirty="0"/>
              <a:t> axis.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39346" y="1542295"/>
            <a:ext cx="3272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 quadratic graph will always be in the shape of a parabola.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39346" y="2398630"/>
            <a:ext cx="1513899" cy="102891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2" name="Rectangle 31"/>
              <p:cNvSpPr/>
              <p:nvPr/>
            </p:nvSpPr>
            <p:spPr>
              <a:xfrm>
                <a:off x="1694739" y="2003994"/>
                <a:ext cx="9161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4739" y="2003994"/>
                <a:ext cx="916148" cy="369332"/>
              </a:xfrm>
              <a:prstGeom prst="rect">
                <a:avLst/>
              </a:prstGeom>
              <a:blipFill>
                <a:blip r:embed="rId10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Rectangle 35"/>
              <p:cNvSpPr/>
              <p:nvPr/>
            </p:nvSpPr>
            <p:spPr>
              <a:xfrm>
                <a:off x="3248121" y="1988501"/>
                <a:ext cx="10892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8121" y="1988501"/>
                <a:ext cx="1089273" cy="369332"/>
              </a:xfrm>
              <a:prstGeom prst="rect">
                <a:avLst/>
              </a:prstGeom>
              <a:blipFill>
                <a:blip r:embed="rId11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3" name="Picture 3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07060" y="2437662"/>
            <a:ext cx="1672905" cy="887787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1356522" y="3487255"/>
            <a:ext cx="32726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The roots of a quadratic graph are where the graph crosses the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GB" sz="1400" dirty="0"/>
              <a:t>axis. The roots are the solutions to the equation.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H="1" flipV="1">
            <a:off x="6192226" y="4175455"/>
            <a:ext cx="1476708" cy="203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7635482" y="4264602"/>
                <a:ext cx="137191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GB" sz="1400" dirty="0"/>
                  <a:t> intercept =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−8</m:t>
                    </m:r>
                  </m:oMath>
                </a14:m>
                <a:endParaRPr lang="en-GB" sz="1400" dirty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5482" y="4264602"/>
                <a:ext cx="1371914" cy="307777"/>
              </a:xfrm>
              <a:prstGeom prst="rect">
                <a:avLst/>
              </a:prstGeom>
              <a:blipFill>
                <a:blip r:embed="rId13"/>
                <a:stretch>
                  <a:fillRect l="-1333" t="-6000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" name="Picture 4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090265" y="4947885"/>
            <a:ext cx="1312712" cy="133290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/>
              <p:cNvSpPr txBox="1"/>
              <p:nvPr/>
            </p:nvSpPr>
            <p:spPr>
              <a:xfrm>
                <a:off x="6562852" y="5001906"/>
                <a:ext cx="3416769" cy="1169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Identify from the graph of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latin typeface="Cambria Math" panose="02040503050406030204" pitchFamily="18" charset="0"/>
                      </a:rPr>
                      <m:t>+4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r>
                  <a:rPr lang="en-GB" sz="1400" dirty="0"/>
                  <a:t>:</a:t>
                </a:r>
              </a:p>
              <a:p>
                <a:pPr marL="342900" indent="-342900">
                  <a:buAutoNum type="arabicParenR"/>
                </a:pPr>
                <a:r>
                  <a:rPr lang="en-GB" sz="1400" dirty="0"/>
                  <a:t>The line of symmetry</a:t>
                </a:r>
              </a:p>
              <a:p>
                <a:pPr marL="342900" indent="-342900">
                  <a:buAutoNum type="arabicParenR"/>
                </a:pPr>
                <a:r>
                  <a:rPr lang="en-GB" sz="1400" dirty="0"/>
                  <a:t>The turning point</a:t>
                </a:r>
              </a:p>
              <a:p>
                <a:pPr marL="342900" indent="-342900">
                  <a:buAutoNum type="arabicParenR"/>
                </a:pPr>
                <a:r>
                  <a:rPr lang="en-GB" sz="1400" dirty="0"/>
                  <a:t>The </a:t>
                </a:r>
                <a:r>
                  <a:rPr lang="en-GB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GB" sz="1400" dirty="0"/>
                  <a:t> intercept</a:t>
                </a:r>
              </a:p>
              <a:p>
                <a:pPr marL="342900" indent="-342900">
                  <a:buAutoNum type="arabicParenR"/>
                </a:pPr>
                <a:r>
                  <a:rPr lang="en-GB" sz="1400" dirty="0"/>
                  <a:t>The two roots of the equation</a:t>
                </a:r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2852" y="5001906"/>
                <a:ext cx="3416769" cy="1169551"/>
              </a:xfrm>
              <a:prstGeom prst="rect">
                <a:avLst/>
              </a:prstGeom>
              <a:blipFill>
                <a:blip r:embed="rId15"/>
                <a:stretch>
                  <a:fillRect l="-714" t="-524" b="-52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6650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8913" y="4775517"/>
            <a:ext cx="1637669" cy="16337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200" y="850785"/>
            <a:ext cx="3624875" cy="414148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441702" y="0"/>
            <a:ext cx="950105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Higher</a:t>
            </a:r>
          </a:p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INEQUALITIES AND REGIONS ON GRAPHS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2194558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6227" y="4850278"/>
            <a:ext cx="1337915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914412" y="4860527"/>
            <a:ext cx="6040003" cy="1548732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4914410" y="6461702"/>
            <a:ext cx="6051858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ANSWER  (1,0), (1,1), (1,2), (1,3), (0,1), (0,2) </a:t>
            </a:r>
            <a:endParaRPr lang="en-GB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506227" y="1172022"/>
            <a:ext cx="7460043" cy="3608983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630066" y="5067570"/>
            <a:ext cx="10902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Region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Inequality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Solution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8059684" y="1150829"/>
            <a:ext cx="1192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Examples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584203" y="1181607"/>
            <a:ext cx="1456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/>
              <a:t>Key Concepts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94821" y="5335099"/>
            <a:ext cx="1271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3A7DF"/>
                </a:solidFill>
              </a:rPr>
              <a:t>273-276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245772" y="1600433"/>
                <a:ext cx="2100581" cy="310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Inequalities can be represented on graphs. They highlight regions where all of the possible true values exist within its given constraints. </a:t>
                </a:r>
              </a:p>
              <a:p>
                <a:endParaRPr lang="en-GB" sz="1400" dirty="0"/>
              </a:p>
              <a:p>
                <a:r>
                  <a:rPr lang="en-GB" sz="1400" dirty="0"/>
                  <a:t>Solid lines are used on the graph when ≤ ≥ are involved.</a:t>
                </a:r>
              </a:p>
              <a:p>
                <a:r>
                  <a:rPr lang="en-GB" sz="1400" dirty="0"/>
                  <a:t>Dashed lines are used on the graph when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&lt;&gt;</m:t>
                    </m:r>
                  </m:oMath>
                </a14:m>
                <a:r>
                  <a:rPr lang="en-GB" sz="1400" dirty="0"/>
                  <a:t> are involved.</a:t>
                </a:r>
              </a:p>
              <a:p>
                <a:endParaRPr lang="en-GB" sz="14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772" y="1600433"/>
                <a:ext cx="2100581" cy="3108543"/>
              </a:xfrm>
              <a:prstGeom prst="rect">
                <a:avLst/>
              </a:prstGeom>
              <a:blipFill>
                <a:blip r:embed="rId5"/>
                <a:stretch>
                  <a:fillRect l="-870" t="-393" r="-14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7180132" y="5007614"/>
            <a:ext cx="31911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State the possible integer values that are true for the given inequalities.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6577150" y="1482730"/>
                <a:ext cx="4397085" cy="310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Highlight the region that represents the possible solutions to the following inequalities: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≤2</m:t>
                      </m:r>
                    </m:oMath>
                  </m:oMathPara>
                </a14:m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≥3</m:t>
                      </m:r>
                    </m:oMath>
                  </m:oMathPara>
                </a14:m>
                <a:endParaRPr lang="en-GB" sz="1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sz="1400" dirty="0"/>
                  <a:t>Plot the points for each linear graph and draw the lines.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sz="1400" dirty="0"/>
                  <a:t>Choose a coordinate whose values can be substituted in to each inequality. If the inequality is FALSE once values have been substituted in, then shade this area.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sz="1400" dirty="0"/>
                  <a:t>You should be left with one area with no shading once you have repeated this for all inequalities.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sz="1400" dirty="0"/>
                  <a:t>Each x is a possible set of integer values which are true for all three inequalities. </a:t>
                </a:r>
                <a:r>
                  <a:rPr lang="en-GB" sz="1400" dirty="0" err="1"/>
                  <a:t>Eg</a:t>
                </a:r>
                <a:r>
                  <a:rPr lang="en-GB" sz="1400" dirty="0"/>
                  <a:t>. (2,1), (2,2) (2,3)…</a:t>
                </a: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7150" y="1482730"/>
                <a:ext cx="4397085" cy="3108543"/>
              </a:xfrm>
              <a:prstGeom prst="rect">
                <a:avLst/>
              </a:prstGeom>
              <a:blipFill>
                <a:blip r:embed="rId6"/>
                <a:stretch>
                  <a:fillRect l="-416" t="-392" r="-971" b="-1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5744822" y="6185191"/>
                <a:ext cx="59227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4822" y="6185191"/>
                <a:ext cx="592278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6271984" y="6132018"/>
                <a:ext cx="98065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≥−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1984" y="6132018"/>
                <a:ext cx="980653" cy="2769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/>
              <p:cNvSpPr txBox="1"/>
              <p:nvPr/>
            </p:nvSpPr>
            <p:spPr>
              <a:xfrm>
                <a:off x="6051260" y="4880337"/>
                <a:ext cx="89890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≤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1260" y="4880337"/>
                <a:ext cx="898900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0656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1" y="1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11 Higher (Unit 2)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EXPONENTIAL GRAPHS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ounded Rectangle 26"/>
              <p:cNvSpPr/>
              <p:nvPr/>
            </p:nvSpPr>
            <p:spPr>
              <a:xfrm>
                <a:off x="1143000" y="1200330"/>
                <a:ext cx="2264228" cy="3686633"/>
              </a:xfrm>
              <a:prstGeom prst="roundRect">
                <a:avLst/>
              </a:prstGeom>
              <a:noFill/>
              <a:ln w="38100">
                <a:solidFill>
                  <a:srgbClr val="FAB4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GB" b="1" dirty="0">
                    <a:solidFill>
                      <a:schemeClr val="tx1"/>
                    </a:solidFill>
                  </a:rPr>
                  <a:t>Key Concepts</a:t>
                </a:r>
              </a:p>
              <a:p>
                <a:pPr algn="ctr"/>
                <a:endParaRPr lang="en-GB" b="1" dirty="0">
                  <a:solidFill>
                    <a:schemeClr val="tx1"/>
                  </a:solidFill>
                </a:endParaRPr>
              </a:p>
              <a:p>
                <a:r>
                  <a:rPr lang="en-GB" b="1" dirty="0">
                    <a:solidFill>
                      <a:schemeClr val="tx1"/>
                    </a:solidFill>
                  </a:rPr>
                  <a:t>Exponential graphs </a:t>
                </a:r>
                <a:r>
                  <a:rPr lang="en-GB" dirty="0">
                    <a:solidFill>
                      <a:schemeClr val="tx1"/>
                    </a:solidFill>
                  </a:rPr>
                  <a:t>are those formed when there is a </a:t>
                </a:r>
                <a:r>
                  <a:rPr lang="en-GB" b="1" dirty="0">
                    <a:solidFill>
                      <a:schemeClr val="tx1"/>
                    </a:solidFill>
                  </a:rPr>
                  <a:t>power of </a:t>
                </a:r>
                <a:r>
                  <a:rPr lang="en-GB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dirty="0">
                    <a:solidFill>
                      <a:schemeClr val="tx1"/>
                    </a:solidFill>
                  </a:rPr>
                  <a:t> e.g.</a:t>
                </a:r>
              </a:p>
              <a:p>
                <a:endParaRPr lang="en-GB" b="1" dirty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GB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𝑜𝑟</m:t>
                      </m:r>
                      <m:r>
                        <a:rPr lang="en-GB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GB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b="1" dirty="0">
                  <a:solidFill>
                    <a:schemeClr val="tx1"/>
                  </a:solidFill>
                </a:endParaRPr>
              </a:p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  <a:p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7" name="Rounded 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1200330"/>
                <a:ext cx="2264228" cy="3686633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rgbClr val="FAB4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ounded Rectangle 28"/>
          <p:cNvSpPr/>
          <p:nvPr/>
        </p:nvSpPr>
        <p:spPr>
          <a:xfrm>
            <a:off x="3488227" y="5027036"/>
            <a:ext cx="1366956" cy="1724166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rgbClr val="87022F"/>
              </a:solidFill>
              <a:latin typeface="Calibri" panose="020F0502020204030204" pitchFamily="34" charset="0"/>
            </a:endParaRPr>
          </a:p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6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Exponential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Infinity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Function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Power</a:t>
            </a:r>
          </a:p>
          <a:p>
            <a:pPr algn="ctr"/>
            <a:endParaRPr lang="en-GB" sz="16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/>
            <a:endParaRPr lang="en-GB" sz="16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65598" y="1116508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523064" y="1200330"/>
            <a:ext cx="7443206" cy="373366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969710" y="5027035"/>
            <a:ext cx="5996560" cy="1235166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4969709" y="6423834"/>
                <a:ext cx="5996556" cy="27699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ANSWERS: 1a) 1, 3, 9, 27    2)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/>
                  <a:t> = - 0.2</a:t>
                </a: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969709" y="6423834"/>
                <a:ext cx="5996556" cy="276999"/>
              </a:xfrm>
              <a:prstGeom prst="rect">
                <a:avLst/>
              </a:prstGeom>
              <a:blipFill>
                <a:blip r:embed="rId4"/>
                <a:stretch>
                  <a:fillRect t="-17778"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962877" y="5427455"/>
            <a:ext cx="694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2A7DF"/>
                </a:solidFill>
              </a:rPr>
              <a:t>302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4968402" y="5062198"/>
                <a:ext cx="1197197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400" dirty="0"/>
                  <a:t>1) Complete the values in the table for </a:t>
                </a:r>
                <a14:m>
                  <m:oMath xmlns:m="http://schemas.openxmlformats.org/officeDocument/2006/math">
                    <m:r>
                      <a:rPr lang="en-GB" sz="1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1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GB" sz="1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GB" sz="1400" dirty="0"/>
                  <a:t> </a:t>
                </a: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8402" y="5062198"/>
                <a:ext cx="1197197" cy="954107"/>
              </a:xfrm>
              <a:prstGeom prst="rect">
                <a:avLst/>
              </a:prstGeom>
              <a:blipFill>
                <a:blip r:embed="rId5"/>
                <a:stretch>
                  <a:fillRect l="-1531" t="-6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Rectangle 27"/>
              <p:cNvSpPr/>
              <p:nvPr/>
            </p:nvSpPr>
            <p:spPr>
              <a:xfrm>
                <a:off x="6229180" y="1694541"/>
                <a:ext cx="1659793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1400" dirty="0"/>
                  <a:t>Find the </a:t>
                </a:r>
                <a:r>
                  <a:rPr lang="en-GB" sz="1400" b="1" dirty="0"/>
                  <a:t>value</a:t>
                </a:r>
                <a:r>
                  <a:rPr lang="en-GB" sz="1400" dirty="0"/>
                  <a:t> of</a:t>
                </a:r>
                <a14:m>
                  <m:oMath xmlns:m="http://schemas.openxmlformats.org/officeDocument/2006/math">
                    <m:r>
                      <a:rPr lang="en-GB" sz="140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400" dirty="0"/>
                  <a:t> when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sz="1400" dirty="0"/>
                  <a:t> for both functions.</a:t>
                </a:r>
              </a:p>
            </p:txBody>
          </p:sp>
        </mc:Choice>
        <mc:Fallback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9180" y="1694541"/>
                <a:ext cx="1659793" cy="738664"/>
              </a:xfrm>
              <a:prstGeom prst="rect">
                <a:avLst/>
              </a:prstGeom>
              <a:blipFill>
                <a:blip r:embed="rId6"/>
                <a:stretch>
                  <a:fillRect t="-1653" b="-74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7" name="Picture 4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66152" y="1694542"/>
            <a:ext cx="2399447" cy="173959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0" name="Rectangle 49"/>
              <p:cNvSpPr/>
              <p:nvPr/>
            </p:nvSpPr>
            <p:spPr>
              <a:xfrm>
                <a:off x="4524756" y="1313112"/>
                <a:ext cx="91973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 dirty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4756" y="1313112"/>
                <a:ext cx="919739" cy="369332"/>
              </a:xfrm>
              <a:prstGeom prst="rect">
                <a:avLst/>
              </a:prstGeom>
              <a:blipFill>
                <a:blip r:embed="rId8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Rectangle 51"/>
              <p:cNvSpPr/>
              <p:nvPr/>
            </p:nvSpPr>
            <p:spPr>
              <a:xfrm>
                <a:off x="3719700" y="3459379"/>
                <a:ext cx="252984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400" dirty="0"/>
                  <a:t>As the value of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400" dirty="0"/>
                  <a:t>increases the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1400" dirty="0"/>
                  <a:t> value tends to infinity.</a:t>
                </a:r>
              </a:p>
            </p:txBody>
          </p:sp>
        </mc:Choice>
        <mc:Fallback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9700" y="3459379"/>
                <a:ext cx="2529848" cy="523220"/>
              </a:xfrm>
              <a:prstGeom prst="rect">
                <a:avLst/>
              </a:prstGeom>
              <a:blipFill>
                <a:blip r:embed="rId9"/>
                <a:stretch>
                  <a:fillRect l="-723" t="-1163" b="-116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3" name="Rectangle 52"/>
              <p:cNvSpPr/>
              <p:nvPr/>
            </p:nvSpPr>
            <p:spPr>
              <a:xfrm>
                <a:off x="3719700" y="3936473"/>
                <a:ext cx="2529848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400" dirty="0"/>
                  <a:t>As the value of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400" dirty="0"/>
                  <a:t>decreases the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1400" dirty="0"/>
                  <a:t> value tends to 0 but never reaches it.</a:t>
                </a:r>
              </a:p>
            </p:txBody>
          </p:sp>
        </mc:Choice>
        <mc:Fallback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9700" y="3936473"/>
                <a:ext cx="2529848" cy="738664"/>
              </a:xfrm>
              <a:prstGeom prst="rect">
                <a:avLst/>
              </a:prstGeom>
              <a:blipFill>
                <a:blip r:embed="rId10"/>
                <a:stretch>
                  <a:fillRect l="-723" t="-1653" b="-74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" name="Picture 5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941227" y="1740403"/>
            <a:ext cx="2570034" cy="170276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5" name="Rectangle 54"/>
              <p:cNvSpPr/>
              <p:nvPr/>
            </p:nvSpPr>
            <p:spPr>
              <a:xfrm>
                <a:off x="8766374" y="1319253"/>
                <a:ext cx="10362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 dirty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6374" y="1319253"/>
                <a:ext cx="1036246" cy="369332"/>
              </a:xfrm>
              <a:prstGeom prst="rect">
                <a:avLst/>
              </a:prstGeom>
              <a:blipFill>
                <a:blip r:embed="rId12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Rectangle 55"/>
              <p:cNvSpPr/>
              <p:nvPr/>
            </p:nvSpPr>
            <p:spPr>
              <a:xfrm>
                <a:off x="7981413" y="3516003"/>
                <a:ext cx="252984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400" dirty="0"/>
                  <a:t>As the value of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400" dirty="0"/>
                  <a:t>decreases the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1400" dirty="0"/>
                  <a:t> value tends to infinity.</a:t>
                </a:r>
              </a:p>
            </p:txBody>
          </p:sp>
        </mc:Choice>
        <mc:Fallback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1413" y="3516003"/>
                <a:ext cx="2529848" cy="523220"/>
              </a:xfrm>
              <a:prstGeom prst="rect">
                <a:avLst/>
              </a:prstGeom>
              <a:blipFill>
                <a:blip r:embed="rId13"/>
                <a:stretch>
                  <a:fillRect l="-723" t="-2326" b="-104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7" name="Rectangle 56"/>
              <p:cNvSpPr/>
              <p:nvPr/>
            </p:nvSpPr>
            <p:spPr>
              <a:xfrm>
                <a:off x="7981413" y="3993097"/>
                <a:ext cx="2529848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400" dirty="0"/>
                  <a:t>As the value of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400" dirty="0"/>
                  <a:t>increases the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1400" dirty="0"/>
                  <a:t> value tends to 0 but never reaches it.</a:t>
                </a:r>
              </a:p>
            </p:txBody>
          </p:sp>
        </mc:Choice>
        <mc:Fallback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1413" y="3993097"/>
                <a:ext cx="2529848" cy="738664"/>
              </a:xfrm>
              <a:prstGeom prst="rect">
                <a:avLst/>
              </a:prstGeom>
              <a:blipFill>
                <a:blip r:embed="rId14"/>
                <a:stretch>
                  <a:fillRect l="-723" t="-1653" b="-82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Straight Arrow Connector 57"/>
          <p:cNvCxnSpPr/>
          <p:nvPr/>
        </p:nvCxnSpPr>
        <p:spPr>
          <a:xfrm>
            <a:off x="5227321" y="2307772"/>
            <a:ext cx="17417" cy="514857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4969711" y="2307771"/>
            <a:ext cx="275027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8919046" y="2549547"/>
            <a:ext cx="0" cy="555432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8936465" y="2505171"/>
            <a:ext cx="275027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H="1">
            <a:off x="5360575" y="2625011"/>
            <a:ext cx="988439" cy="1491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0" name="Rectangle 69"/>
              <p:cNvSpPr/>
              <p:nvPr/>
            </p:nvSpPr>
            <p:spPr>
              <a:xfrm>
                <a:off x="6360151" y="2405294"/>
                <a:ext cx="1277494" cy="523220"/>
              </a:xfrm>
              <a:prstGeom prst="rect">
                <a:avLst/>
              </a:prstGeom>
              <a:ln w="19050">
                <a:solidFill>
                  <a:srgbClr val="87022F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1400" dirty="0"/>
                  <a:t>When 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sz="1400" dirty="0"/>
                  <a:t> ,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GB" sz="1400" dirty="0"/>
              </a:p>
            </p:txBody>
          </p:sp>
        </mc:Choice>
        <mc:Fallback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0151" y="2405294"/>
                <a:ext cx="1277494" cy="523220"/>
              </a:xfrm>
              <a:prstGeom prst="rect">
                <a:avLst/>
              </a:prstGeom>
              <a:blipFill>
                <a:blip r:embed="rId15"/>
                <a:stretch>
                  <a:fillRect t="-1136" r="-939"/>
                </a:stretch>
              </a:blipFill>
              <a:ln w="19050">
                <a:solidFill>
                  <a:srgbClr val="87022F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1" name="Straight Arrow Connector 70"/>
          <p:cNvCxnSpPr/>
          <p:nvPr/>
        </p:nvCxnSpPr>
        <p:spPr>
          <a:xfrm flipV="1">
            <a:off x="7637646" y="3166941"/>
            <a:ext cx="1281400" cy="2342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2" name="Rectangle 71"/>
              <p:cNvSpPr/>
              <p:nvPr/>
            </p:nvSpPr>
            <p:spPr>
              <a:xfrm>
                <a:off x="6360151" y="3166941"/>
                <a:ext cx="1277494" cy="523220"/>
              </a:xfrm>
              <a:prstGeom prst="rect">
                <a:avLst/>
              </a:prstGeom>
              <a:ln w="19050">
                <a:solidFill>
                  <a:srgbClr val="87022F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1400" dirty="0"/>
                  <a:t>When 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sz="1400" dirty="0"/>
                  <a:t> ,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endParaRPr lang="en-GB" sz="1400" dirty="0"/>
              </a:p>
            </p:txBody>
          </p:sp>
        </mc:Choice>
        <mc:Fallback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0151" y="3166941"/>
                <a:ext cx="1277494" cy="523220"/>
              </a:xfrm>
              <a:prstGeom prst="rect">
                <a:avLst/>
              </a:prstGeom>
              <a:blipFill>
                <a:blip r:embed="rId16"/>
                <a:stretch>
                  <a:fillRect t="-1136" r="-939"/>
                </a:stretch>
              </a:blipFill>
              <a:ln w="19050">
                <a:solidFill>
                  <a:srgbClr val="87022F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5" name="Rectangle 74"/>
              <p:cNvSpPr/>
              <p:nvPr/>
            </p:nvSpPr>
            <p:spPr>
              <a:xfrm>
                <a:off x="8459355" y="5132943"/>
                <a:ext cx="919382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400" dirty="0"/>
                  <a:t>2) Find the </a:t>
                </a:r>
                <a:r>
                  <a:rPr lang="en-GB" sz="1400" b="1" dirty="0"/>
                  <a:t>value</a:t>
                </a:r>
                <a:r>
                  <a:rPr lang="en-GB" sz="1400" dirty="0"/>
                  <a:t> of</a:t>
                </a:r>
                <a14:m>
                  <m:oMath xmlns:m="http://schemas.openxmlformats.org/officeDocument/2006/math">
                    <m:r>
                      <a:rPr lang="en-GB" sz="140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400" dirty="0"/>
                  <a:t> when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=0.8</m:t>
                    </m:r>
                  </m:oMath>
                </a14:m>
                <a:endParaRPr lang="en-GB" sz="1400" dirty="0"/>
              </a:p>
            </p:txBody>
          </p:sp>
        </mc:Choice>
        <mc:Fallback>
          <p:sp>
            <p:nvSpPr>
              <p:cNvPr id="75" name="Rectangle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9355" y="5132943"/>
                <a:ext cx="919382" cy="954107"/>
              </a:xfrm>
              <a:prstGeom prst="rect">
                <a:avLst/>
              </a:prstGeom>
              <a:blipFill>
                <a:blip r:embed="rId17"/>
                <a:stretch>
                  <a:fillRect l="-1987" t="-1274" r="-52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3" name="Picture 72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9343155" y="5095630"/>
            <a:ext cx="1477688" cy="1069846"/>
          </a:xfrm>
          <a:prstGeom prst="rect">
            <a:avLst/>
          </a:prstGeom>
        </p:spPr>
      </p:pic>
      <p:graphicFrame>
        <p:nvGraphicFramePr>
          <p:cNvPr id="76" name="Table 75"/>
          <p:cNvGraphicFramePr>
            <a:graphicFrameLocks noGrp="1"/>
          </p:cNvGraphicFramePr>
          <p:nvPr>
            <p:extLst/>
          </p:nvPr>
        </p:nvGraphicFramePr>
        <p:xfrm>
          <a:off x="6089471" y="5207530"/>
          <a:ext cx="225536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072">
                  <a:extLst>
                    <a:ext uri="{9D8B030D-6E8A-4147-A177-3AD203B41FA5}">
                      <a16:colId xmlns:a16="http://schemas.microsoft.com/office/drawing/2014/main" val="1341184964"/>
                    </a:ext>
                  </a:extLst>
                </a:gridCol>
                <a:gridCol w="451072">
                  <a:extLst>
                    <a:ext uri="{9D8B030D-6E8A-4147-A177-3AD203B41FA5}">
                      <a16:colId xmlns:a16="http://schemas.microsoft.com/office/drawing/2014/main" val="1179363696"/>
                    </a:ext>
                  </a:extLst>
                </a:gridCol>
                <a:gridCol w="451072">
                  <a:extLst>
                    <a:ext uri="{9D8B030D-6E8A-4147-A177-3AD203B41FA5}">
                      <a16:colId xmlns:a16="http://schemas.microsoft.com/office/drawing/2014/main" val="748081424"/>
                    </a:ext>
                  </a:extLst>
                </a:gridCol>
                <a:gridCol w="451072">
                  <a:extLst>
                    <a:ext uri="{9D8B030D-6E8A-4147-A177-3AD203B41FA5}">
                      <a16:colId xmlns:a16="http://schemas.microsoft.com/office/drawing/2014/main" val="3241315451"/>
                    </a:ext>
                  </a:extLst>
                </a:gridCol>
                <a:gridCol w="451072">
                  <a:extLst>
                    <a:ext uri="{9D8B030D-6E8A-4147-A177-3AD203B41FA5}">
                      <a16:colId xmlns:a16="http://schemas.microsoft.com/office/drawing/2014/main" val="40068833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6909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4545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107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A1574-3EA2-4981-A05F-C383A1B008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5859BE-A101-494F-AA60-C9DB62B494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066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809</Words>
  <Application>Microsoft Office PowerPoint</Application>
  <PresentationFormat>Widescreen</PresentationFormat>
  <Paragraphs>144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2</cp:revision>
  <dcterms:created xsi:type="dcterms:W3CDTF">2023-03-29T13:29:28Z</dcterms:created>
  <dcterms:modified xsi:type="dcterms:W3CDTF">2023-03-29T13:32:37Z</dcterms:modified>
</cp:coreProperties>
</file>