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53DDB-25D5-4400-876A-89AFB6B7B4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26E96-0B75-4A53-ADF1-6D675DF69E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13D81-823B-41DD-A905-E6CEB1A3E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1BC296-6E3E-4823-9082-F0622B4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B2B2CD-ADA2-4BB8-B8C8-FD1B61266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419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36B4D-B14B-4A8C-BD61-35DF46458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53CA4-5DFC-4B01-A7FF-2938EE96E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984FBF-BD96-47DC-A8A2-B6989A553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7179C-DD5F-4BB5-9A94-1FA8FDA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C4E345-027A-44EF-82DD-D49CFB303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319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8234AE-5D44-4460-BE4A-E5C11B1077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ECBF97-F017-4763-99F6-502E1F1E0C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D4F2D-36DC-45D7-AB03-5E36481E8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BC832-B6B1-443B-A861-47AECBCD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FECDC-AFC8-4213-BC2D-730726F44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85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C8920-E8C4-45A5-96C2-BE86EB626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D7973-935E-47B8-A1DE-A1D6E51E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9300A6-3F1A-4368-B8A6-90CD7F46A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368EE-C653-473B-8F5A-B3FCB8A20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A94BD-2057-438B-85EB-756C87E06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1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DFD50-B7A8-41C1-907D-BC6E11FB1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AD68-D87F-4370-926E-68E71A82D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A8BE-BCCE-4D3F-A49B-4E442D51E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B9B68-2AE3-4AA1-A875-569C1C5B7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1812FF-5B17-4B39-8708-04041704E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71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CF746-B70B-4BDA-ABC0-3A5A0294C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80A804-6CA8-46DB-94E0-D73A498B85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BF9D86-761E-4109-B7D1-86AD7D5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28541-26BE-4B1B-B449-6616D66A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01CB4-B274-4C4D-A053-42CAADFE0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0BC20-251E-4235-9EF3-A7FD0CED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2289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01982-F6DF-4AC3-B7C7-DC2BA4985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F35AE2-E973-422B-93AE-96750E475C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5801A-320D-44CC-B48D-D018FEC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AA1B66-4C76-4F50-869A-60243B255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8B1E9-0DCA-423E-BA88-C25D54D68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E916AF-CE44-48AA-BF6D-440E9F83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F8A409-9026-468F-80BA-9C71790F9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F1D9B3-F472-4AB3-BB98-141EA95A5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49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FA59A-794D-44C0-82F2-188BAAF63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70BAA5-BDCC-45F5-AA84-C41CBE50D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CEBAE0-E5E6-449F-A276-7A7B28423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8C95F-A54D-44D5-9505-212C6A61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966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49B2DE-9A18-4604-87CA-A759D809E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11C8A-C3C8-45DA-A444-31F62D72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B612E0-3963-4B4D-8F70-03F85F2E7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828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2BE83-DF80-403D-B180-7EA809101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4559E2-FFA1-42E2-BB59-F678711E8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061355-A57A-46F8-B5F8-8CF044C18C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41C0C-8FE9-4139-89D8-FDC4D1B28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1AC6B3-8F61-4574-8B0A-3960B8F3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51EEDD-C2EE-41C1-B2D1-0EA4B15AC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478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CB88F-10F4-4D0A-927B-D73F4E413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5AF466-6FD4-46F7-9008-EAC597BEB1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42631-3823-4132-9A71-1FD59EC9C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2102C-4A10-4293-9D85-C95267739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B47EB-209F-41CC-9AB6-93D8B4825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FEF50C-1FBB-459E-BEE5-7AEF7933B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36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AAD502-D14D-4909-A4B1-3B1D7B63D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D50E2-0ACF-408F-BB62-6CCEA4134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1430B-CE9C-4F53-9B10-151747ABB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AC2DA-4C28-41BE-920B-5812C6EDD286}" type="datetimeFigureOut">
              <a:rPr lang="en-GB" smtClean="0"/>
              <a:t>09/02/2023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FDF4B-3EE3-4076-AE71-D12D37E4D6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CBD92-2312-48F6-8A69-5F6DAC71D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CBBA-C1D0-4DBD-8B3E-71BC69813C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2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DIVIDING AN AMOUNT INTO RATIOS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380275" y="4166170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759583" y="4850278"/>
            <a:ext cx="6206688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5284218" y="6418910"/>
                <a:ext cx="5682053" cy="35349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  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11</m:t>
                        </m:r>
                      </m:den>
                    </m:f>
                  </m:oMath>
                </a14:m>
                <a:r>
                  <a:rPr lang="en-GB" sz="1200" dirty="0"/>
                  <a:t>    2)  £17.50, £7.50   3) £20, £10   4) £12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5284218" y="6418910"/>
                <a:ext cx="5682053" cy="353495"/>
              </a:xfrm>
              <a:prstGeom prst="rect">
                <a:avLst/>
              </a:prstGeom>
              <a:blipFill>
                <a:blip r:embed="rId3"/>
                <a:stretch>
                  <a:fillRect t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Rectangle 37"/>
              <p:cNvSpPr/>
              <p:nvPr/>
            </p:nvSpPr>
            <p:spPr>
              <a:xfrm>
                <a:off x="1162878" y="1647026"/>
                <a:ext cx="2374975" cy="29384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1200" dirty="0"/>
                  <a:t>An amount can be divided into a given ratio.</a:t>
                </a:r>
              </a:p>
              <a:p>
                <a:endParaRPr lang="en-GB" sz="1200" dirty="0"/>
              </a:p>
              <a:p>
                <a:pPr algn="ctr"/>
                <a:r>
                  <a:rPr lang="en-GB" sz="1200" dirty="0"/>
                  <a:t>Red : Green</a:t>
                </a:r>
              </a:p>
              <a:p>
                <a:r>
                  <a:rPr lang="en-GB" sz="1200" dirty="0"/>
                  <a:t>                        1 : 3</a:t>
                </a:r>
              </a:p>
              <a:p>
                <a:endParaRPr lang="en-GB" sz="1200" dirty="0"/>
              </a:p>
              <a:p>
                <a:r>
                  <a:rPr lang="en-GB" sz="1200" dirty="0"/>
                  <a:t>For every 1 red there are 3 greens.</a:t>
                </a:r>
              </a:p>
              <a:p>
                <a:endParaRPr lang="en-GB" sz="1200" dirty="0"/>
              </a:p>
              <a:p>
                <a:r>
                  <a:rPr lang="en-GB" sz="1200" dirty="0"/>
                  <a:t>A ratio can be converted into fractions.</a:t>
                </a:r>
              </a:p>
              <a:p>
                <a:endParaRPr lang="en-GB" sz="1200" dirty="0"/>
              </a:p>
              <a:p>
                <a:pPr algn="ctr"/>
                <a:r>
                  <a:rPr lang="en-GB" sz="1200" dirty="0"/>
                  <a:t>Red : Green</a:t>
                </a:r>
              </a:p>
              <a:p>
                <a:r>
                  <a:rPr lang="en-GB" sz="1200" dirty="0"/>
                  <a:t>                          1 : 3</a:t>
                </a:r>
              </a:p>
              <a:p>
                <a:pPr algn="ctr"/>
                <a:endParaRPr lang="en-GB" sz="12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200" dirty="0"/>
                  <a:t> are red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1200" dirty="0"/>
                  <a:t> are green.</a:t>
                </a:r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2878" y="1647026"/>
                <a:ext cx="2374975" cy="2938433"/>
              </a:xfrm>
              <a:prstGeom prst="rect">
                <a:avLst/>
              </a:prstGeom>
              <a:blipFill>
                <a:blip r:embed="rId4"/>
                <a:stretch>
                  <a:fillRect l="-2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282108" y="5396653"/>
            <a:ext cx="23198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2A7DF"/>
                </a:solidFill>
              </a:rPr>
              <a:t>329, 330, 332-337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49090" y="4959196"/>
            <a:ext cx="60936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1200" dirty="0"/>
              <a:t>Ann made some cakes. She made vanilla cakes and chocolate cakes in the ratio 2:9.  What fraction of the cakes were chocolate? </a:t>
            </a:r>
          </a:p>
          <a:p>
            <a:pPr marL="342900" indent="-342900">
              <a:buFontTx/>
              <a:buAutoNum type="arabicParenR"/>
            </a:pPr>
            <a:r>
              <a:rPr lang="en-GB" sz="1200" dirty="0"/>
              <a:t>Share £25 in the ratio 7:3</a:t>
            </a:r>
          </a:p>
          <a:p>
            <a:r>
              <a:rPr lang="en-GB" sz="1200" dirty="0"/>
              <a:t>3)      Katy and Becky share some money in the ratio 2:1. Katy receives £10 more than Becky. How much do they each receive? </a:t>
            </a:r>
          </a:p>
          <a:p>
            <a:r>
              <a:rPr lang="en-GB" sz="1200" dirty="0"/>
              <a:t>4)      Claire and John share some money in the ratio 3:2. Claire receives £18. How much does John receive? </a:t>
            </a:r>
          </a:p>
          <a:p>
            <a:endParaRPr lang="en-GB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3473027" y="5160505"/>
            <a:ext cx="1253356" cy="141577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Ratio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Divide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Parts</a:t>
            </a:r>
          </a:p>
          <a:p>
            <a:pPr algn="ctr"/>
            <a:endParaRPr lang="en-GB" sz="1400" dirty="0">
              <a:latin typeface="Calibri" panose="020F050202020403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866464" y="1267221"/>
            <a:ext cx="39332" cy="3386498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760623" y="2513228"/>
            <a:ext cx="280491" cy="3185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4760623" y="2923638"/>
            <a:ext cx="280491" cy="3185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5345094" y="2513228"/>
            <a:ext cx="280491" cy="3185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5345094" y="2923638"/>
            <a:ext cx="280491" cy="3185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5345094" y="3334048"/>
            <a:ext cx="280491" cy="3185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 11"/>
          <p:cNvGrpSpPr/>
          <p:nvPr/>
        </p:nvGrpSpPr>
        <p:grpSpPr>
          <a:xfrm>
            <a:off x="3506226" y="1292832"/>
            <a:ext cx="3360238" cy="3262432"/>
            <a:chOff x="2363226" y="1292832"/>
            <a:chExt cx="3360238" cy="3262432"/>
          </a:xfrm>
        </p:grpSpPr>
        <p:sp>
          <p:nvSpPr>
            <p:cNvPr id="48" name="TextBox 47"/>
            <p:cNvSpPr txBox="1"/>
            <p:nvPr/>
          </p:nvSpPr>
          <p:spPr>
            <a:xfrm>
              <a:off x="2394852" y="1292832"/>
              <a:ext cx="3328612" cy="32624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A woman has £400. She is going to split her money between her two children in the ratio 2:3. How much does each child receive?</a:t>
              </a:r>
              <a:endParaRPr lang="en-GB" sz="2000" dirty="0"/>
            </a:p>
            <a:p>
              <a:pPr marL="342900" indent="-342900" algn="ctr">
                <a:buAutoNum type="arabicPlain" startAt="2"/>
              </a:pPr>
              <a:r>
                <a:rPr lang="en-GB" sz="2000" dirty="0"/>
                <a:t>:   3</a:t>
              </a:r>
            </a:p>
            <a:p>
              <a:r>
                <a:rPr lang="en-GB" sz="1400" dirty="0"/>
                <a:t>   </a:t>
              </a:r>
            </a:p>
            <a:p>
              <a:r>
                <a:rPr lang="en-GB" sz="1400" dirty="0"/>
                <a:t> </a:t>
              </a:r>
            </a:p>
            <a:p>
              <a:r>
                <a:rPr lang="en-GB" sz="2000" dirty="0"/>
                <a:t>400 ÷ 5</a:t>
              </a:r>
            </a:p>
            <a:p>
              <a:r>
                <a:rPr lang="en-GB" sz="2000" dirty="0"/>
                <a:t>= 80</a:t>
              </a:r>
            </a:p>
            <a:p>
              <a:endParaRPr lang="en-GB" sz="2000" dirty="0"/>
            </a:p>
            <a:p>
              <a:endParaRPr lang="en-GB" sz="1400" dirty="0"/>
            </a:p>
            <a:p>
              <a:r>
                <a:rPr lang="en-GB" sz="1400" dirty="0"/>
                <a:t>Child 1 receives £160 and Child 2 receives £240.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554327" y="2488517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549087" y="289351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132986" y="248503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141217" y="2898235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141217" y="3323107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80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030583" y="2645862"/>
              <a:ext cx="93460" cy="29374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363226" y="2314978"/>
              <a:ext cx="108850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400" dirty="0"/>
                <a:t>No. of boxes</a:t>
              </a:r>
            </a:p>
            <a:p>
              <a:r>
                <a:rPr lang="en-GB" sz="1400" dirty="0"/>
                <a:t>(2+3)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4496" y="324791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£160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140245" y="362858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£240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990318" y="1308389"/>
            <a:ext cx="332861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There are boys and girls at a party in the ratio 5:2.</a:t>
            </a:r>
          </a:p>
          <a:p>
            <a:r>
              <a:rPr lang="en-GB" sz="1400" dirty="0"/>
              <a:t>There are 15 more boys than girls. Calculate the number of people at the party.</a:t>
            </a:r>
          </a:p>
          <a:p>
            <a:pPr algn="ctr"/>
            <a:r>
              <a:rPr lang="en-GB" sz="2000" dirty="0"/>
              <a:t>5  :  2</a:t>
            </a:r>
          </a:p>
          <a:p>
            <a:r>
              <a:rPr lang="en-GB" sz="1400" dirty="0"/>
              <a:t>   </a:t>
            </a:r>
          </a:p>
          <a:p>
            <a:r>
              <a:rPr lang="en-GB" sz="1400" dirty="0"/>
              <a:t> </a:t>
            </a:r>
          </a:p>
          <a:p>
            <a:r>
              <a:rPr lang="en-GB" sz="2000" dirty="0"/>
              <a:t>15 ÷ 3</a:t>
            </a:r>
          </a:p>
          <a:p>
            <a:r>
              <a:rPr lang="en-GB" sz="2000" dirty="0"/>
              <a:t>= 5</a:t>
            </a:r>
          </a:p>
          <a:p>
            <a:endParaRPr lang="en-GB" sz="2000" dirty="0"/>
          </a:p>
          <a:p>
            <a:r>
              <a:rPr lang="en-GB" sz="2000" dirty="0"/>
              <a:t>7 × 5</a:t>
            </a:r>
          </a:p>
          <a:p>
            <a:r>
              <a:rPr lang="en-GB" sz="2000" dirty="0"/>
              <a:t>= 35 people</a:t>
            </a:r>
          </a:p>
          <a:p>
            <a:endParaRPr lang="en-GB" sz="14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7502195" y="2920352"/>
            <a:ext cx="93460" cy="293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862173" y="2418822"/>
            <a:ext cx="10813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dirty="0"/>
              <a:t>No. of extra </a:t>
            </a:r>
          </a:p>
          <a:p>
            <a:pPr algn="ctr"/>
            <a:r>
              <a:rPr lang="en-GB" sz="1400" dirty="0"/>
              <a:t>Boxes (5-2)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8300372" y="2746909"/>
            <a:ext cx="301686" cy="369332"/>
            <a:chOff x="7157372" y="2746909"/>
            <a:chExt cx="301686" cy="369332"/>
          </a:xfrm>
        </p:grpSpPr>
        <p:sp>
          <p:nvSpPr>
            <p:cNvPr id="46" name="TextBox 45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8303596" y="3078184"/>
            <a:ext cx="301686" cy="369332"/>
            <a:chOff x="7157372" y="2746909"/>
            <a:chExt cx="301686" cy="369332"/>
          </a:xfrm>
        </p:grpSpPr>
        <p:sp>
          <p:nvSpPr>
            <p:cNvPr id="57" name="TextBox 56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8312814" y="3415271"/>
            <a:ext cx="301686" cy="369332"/>
            <a:chOff x="7157372" y="2746909"/>
            <a:chExt cx="301686" cy="369332"/>
          </a:xfrm>
        </p:grpSpPr>
        <p:sp>
          <p:nvSpPr>
            <p:cNvPr id="60" name="TextBox 59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8320791" y="3736304"/>
            <a:ext cx="301686" cy="369332"/>
            <a:chOff x="7157372" y="2746909"/>
            <a:chExt cx="301686" cy="369332"/>
          </a:xfrm>
        </p:grpSpPr>
        <p:sp>
          <p:nvSpPr>
            <p:cNvPr id="63" name="TextBox 62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8319721" y="4050801"/>
            <a:ext cx="301686" cy="369332"/>
            <a:chOff x="7157372" y="2746909"/>
            <a:chExt cx="301686" cy="369332"/>
          </a:xfrm>
        </p:grpSpPr>
        <p:sp>
          <p:nvSpPr>
            <p:cNvPr id="66" name="TextBox 65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8721616" y="2744098"/>
            <a:ext cx="301686" cy="369332"/>
            <a:chOff x="7157372" y="2746909"/>
            <a:chExt cx="301686" cy="369332"/>
          </a:xfrm>
        </p:grpSpPr>
        <p:sp>
          <p:nvSpPr>
            <p:cNvPr id="69" name="TextBox 68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8729847" y="3073119"/>
            <a:ext cx="301686" cy="369332"/>
            <a:chOff x="7157372" y="2746909"/>
            <a:chExt cx="301686" cy="369332"/>
          </a:xfrm>
        </p:grpSpPr>
        <p:sp>
          <p:nvSpPr>
            <p:cNvPr id="72" name="TextBox 71"/>
            <p:cNvSpPr txBox="1"/>
            <p:nvPr/>
          </p:nvSpPr>
          <p:spPr>
            <a:xfrm>
              <a:off x="7157372" y="2746909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5</a:t>
              </a: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7169814" y="2792733"/>
              <a:ext cx="274662" cy="28545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17" name="Straight Connector 16"/>
          <p:cNvCxnSpPr/>
          <p:nvPr/>
        </p:nvCxnSpPr>
        <p:spPr>
          <a:xfrm flipV="1">
            <a:off x="8125244" y="3431749"/>
            <a:ext cx="1160271" cy="13991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6802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RATIO AND DIRECT PROPORTION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241083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Key Concepts</a:t>
            </a:r>
          </a:p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130651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759583" y="4850278"/>
            <a:ext cx="6206688" cy="146102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0800000">
            <a:off x="4735875" y="6457157"/>
            <a:ext cx="6230395" cy="27699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/>
              <a:t>ANSWERS  1) 270g flour, 60g ginger, 165g butter, 45g sugar 2)  Packet B 30p per roll 3) 500g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506226" y="1172022"/>
            <a:ext cx="7460044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39274" y="5426326"/>
            <a:ext cx="1202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2A7DF"/>
                </a:solidFill>
              </a:rPr>
              <a:t>335-337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464467" y="4959476"/>
            <a:ext cx="1253355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b="1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Unitary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Best Value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Proportion</a:t>
            </a:r>
          </a:p>
          <a:p>
            <a:pPr algn="ctr"/>
            <a:r>
              <a:rPr lang="en-GB" dirty="0">
                <a:latin typeface="Calibri" panose="020F0502020204030204" pitchFamily="34" charset="0"/>
              </a:rPr>
              <a:t>Quantity</a:t>
            </a:r>
          </a:p>
          <a:p>
            <a:pPr algn="ctr"/>
            <a:endParaRPr lang="en-GB" sz="1400" dirty="0">
              <a:latin typeface="Calibri" panose="020F050202020403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6968854" y="1255788"/>
            <a:ext cx="18233" cy="3416994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587769" y="1398399"/>
            <a:ext cx="3328612" cy="1384995"/>
            <a:chOff x="2384686" y="1593518"/>
            <a:chExt cx="3328612" cy="1384995"/>
          </a:xfrm>
        </p:grpSpPr>
        <p:sp>
          <p:nvSpPr>
            <p:cNvPr id="44" name="TextBox 43"/>
            <p:cNvSpPr txBox="1"/>
            <p:nvPr/>
          </p:nvSpPr>
          <p:spPr>
            <a:xfrm>
              <a:off x="2384686" y="1593518"/>
              <a:ext cx="3328612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If 20 apples weigh 600g. How much would 28 apples weigh? </a:t>
              </a:r>
            </a:p>
            <a:p>
              <a:endParaRPr lang="en-GB" sz="1400" dirty="0"/>
            </a:p>
            <a:p>
              <a:r>
                <a:rPr lang="en-GB" sz="1400" dirty="0"/>
                <a:t>600 ÷ 20 = 30g         weight of 1 apple</a:t>
              </a:r>
            </a:p>
            <a:p>
              <a:endParaRPr lang="en-GB" sz="1400" dirty="0"/>
            </a:p>
            <a:p>
              <a:r>
                <a:rPr lang="en-GB" sz="1400" dirty="0"/>
                <a:t>30 × 28 = </a:t>
              </a:r>
              <a:r>
                <a:rPr lang="en-GB" sz="1400" b="1" dirty="0"/>
                <a:t>840g</a:t>
              </a:r>
              <a:r>
                <a:rPr lang="en-GB" sz="1400" dirty="0"/>
                <a:t> 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556500" y="2400795"/>
              <a:ext cx="290399" cy="551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4" name="Straight Connector 73"/>
          <p:cNvCxnSpPr/>
          <p:nvPr/>
        </p:nvCxnSpPr>
        <p:spPr>
          <a:xfrm>
            <a:off x="3580686" y="2749368"/>
            <a:ext cx="3318027" cy="27628"/>
          </a:xfrm>
          <a:prstGeom prst="line">
            <a:avLst/>
          </a:prstGeom>
          <a:ln w="19050">
            <a:solidFill>
              <a:srgbClr val="8702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3250" y="3505626"/>
            <a:ext cx="1079994" cy="674553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3538271" y="2748936"/>
            <a:ext cx="34276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Box A has 8 fish fingers costing £1.40.</a:t>
            </a:r>
          </a:p>
          <a:p>
            <a:r>
              <a:rPr lang="en-GB" sz="1400" dirty="0"/>
              <a:t>Box B has 20 fish fingers costing £ 3.40.</a:t>
            </a:r>
          </a:p>
          <a:p>
            <a:r>
              <a:rPr lang="en-GB" sz="1400" dirty="0"/>
              <a:t>Which box is the better value?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" name="TextBox 80"/>
              <p:cNvSpPr txBox="1"/>
              <p:nvPr/>
            </p:nvSpPr>
            <p:spPr>
              <a:xfrm>
                <a:off x="1144225" y="1648415"/>
                <a:ext cx="2383988" cy="31263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To calculate the </a:t>
                </a:r>
                <a:r>
                  <a:rPr lang="en-GB" sz="1400" b="1" dirty="0"/>
                  <a:t>value </a:t>
                </a:r>
                <a:r>
                  <a:rPr lang="en-GB" sz="1400" dirty="0"/>
                  <a:t>for a single item we can use the </a:t>
                </a:r>
                <a:r>
                  <a:rPr lang="en-GB" sz="1400" b="1" dirty="0"/>
                  <a:t>unitary method</a:t>
                </a:r>
                <a:r>
                  <a:rPr lang="en-GB" sz="1400" dirty="0"/>
                  <a:t>. </a:t>
                </a:r>
              </a:p>
              <a:p>
                <a:endParaRPr lang="en-GB" sz="1400" dirty="0"/>
              </a:p>
              <a:p>
                <a:r>
                  <a:rPr lang="en-GB" sz="1400" dirty="0"/>
                  <a:t>When working with best value in monetary terms we use: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𝑃𝑟𝑖𝑐𝑒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𝑢𝑛𝑖𝑡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𝑝𝑟𝑖𝑐𝑒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𝑞𝑢𝑎𝑛𝑡𝑖𝑡𝑦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dirty="0"/>
                  <a:t>In recipe terms we use:</a:t>
                </a:r>
              </a:p>
              <a:p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𝑊𝑒𝑖𝑔h𝑡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𝑝𝑒𝑟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𝑢𝑛𝑖𝑡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𝑤𝑒𝑖𝑔h𝑡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𝑞𝑢𝑎𝑛𝑡𝑖𝑡𝑦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225" y="1648415"/>
                <a:ext cx="2383988" cy="3126305"/>
              </a:xfrm>
              <a:prstGeom prst="rect">
                <a:avLst/>
              </a:prstGeom>
              <a:blipFill>
                <a:blip r:embed="rId4"/>
                <a:stretch>
                  <a:fillRect l="-767" t="-195" r="-230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Rectangle 42"/>
              <p:cNvSpPr/>
              <p:nvPr/>
            </p:nvSpPr>
            <p:spPr>
              <a:xfrm>
                <a:off x="4612692" y="3535551"/>
                <a:ext cx="1008096" cy="6238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£1.40</m:t>
                          </m:r>
                        </m:num>
                        <m:den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  <a:p>
                <a:r>
                  <a:rPr lang="en-GB" sz="1200" dirty="0"/>
                  <a:t>    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=£0.175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2692" y="3535551"/>
                <a:ext cx="1008096" cy="6238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Rectangle 82"/>
              <p:cNvSpPr/>
              <p:nvPr/>
            </p:nvSpPr>
            <p:spPr>
              <a:xfrm>
                <a:off x="5568555" y="3527508"/>
                <a:ext cx="1008096" cy="6238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GB" sz="12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£3.40</m:t>
                          </m:r>
                        </m:num>
                        <m:den>
                          <m:r>
                            <a:rPr lang="en-GB" sz="1200" i="1">
                              <a:latin typeface="Cambria Math" panose="02040503050406030204" pitchFamily="18" charset="0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en-GB" sz="1200" dirty="0"/>
              </a:p>
              <a:p>
                <a:r>
                  <a:rPr lang="en-GB" sz="1200" dirty="0"/>
                  <a:t>      </a:t>
                </a:r>
                <a14:m>
                  <m:oMath xmlns:m="http://schemas.openxmlformats.org/officeDocument/2006/math">
                    <m:r>
                      <a:rPr lang="en-GB" sz="1200" i="1">
                        <a:latin typeface="Cambria Math" panose="02040503050406030204" pitchFamily="18" charset="0"/>
                      </a:rPr>
                      <m:t>=£0.17</m:t>
                    </m:r>
                  </m:oMath>
                </a14:m>
                <a:endParaRPr lang="en-GB" sz="1200" dirty="0"/>
              </a:p>
            </p:txBody>
          </p:sp>
        </mc:Choice>
        <mc:Fallback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8555" y="3527508"/>
                <a:ext cx="1008096" cy="6238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4" name="TextBox 83"/>
          <p:cNvSpPr txBox="1"/>
          <p:nvPr/>
        </p:nvSpPr>
        <p:spPr>
          <a:xfrm>
            <a:off x="3623251" y="4215625"/>
            <a:ext cx="3427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Therefore Box B is better value as each fish finger costs less.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29636" y="2372123"/>
            <a:ext cx="1457608" cy="1426595"/>
          </a:xfrm>
          <a:prstGeom prst="rect">
            <a:avLst/>
          </a:prstGeom>
        </p:spPr>
      </p:pic>
      <p:sp>
        <p:nvSpPr>
          <p:cNvPr id="85" name="TextBox 84"/>
          <p:cNvSpPr txBox="1"/>
          <p:nvPr/>
        </p:nvSpPr>
        <p:spPr>
          <a:xfrm>
            <a:off x="8474903" y="1236870"/>
            <a:ext cx="232573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 recipe shows the ingredients needed to make 10 Flapjacks.</a:t>
            </a:r>
          </a:p>
          <a:p>
            <a:r>
              <a:rPr lang="en-GB" sz="1400" dirty="0"/>
              <a:t>How much of each will be needed to make 25 flapjacks?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474903" y="2470706"/>
            <a:ext cx="2325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Method 1: Unitary</a:t>
            </a:r>
          </a:p>
          <a:p>
            <a:r>
              <a:rPr lang="en-GB" sz="1200" dirty="0"/>
              <a:t>80 ÷ 10 = 8</a:t>
            </a:r>
          </a:p>
          <a:p>
            <a:r>
              <a:rPr lang="en-GB" sz="1200" dirty="0"/>
              <a:t>8 × 25 = </a:t>
            </a:r>
            <a:r>
              <a:rPr lang="en-GB" sz="1200" b="1" dirty="0"/>
              <a:t>200g</a:t>
            </a:r>
          </a:p>
          <a:p>
            <a:endParaRPr lang="en-GB" sz="1200" dirty="0"/>
          </a:p>
          <a:p>
            <a:r>
              <a:rPr lang="en-GB" sz="1200" dirty="0"/>
              <a:t>60 ÷ 10 = 6</a:t>
            </a:r>
          </a:p>
          <a:p>
            <a:r>
              <a:rPr lang="en-GB" sz="1200" dirty="0"/>
              <a:t>6 × 25 = </a:t>
            </a:r>
            <a:r>
              <a:rPr lang="en-GB" sz="1200" b="1" dirty="0"/>
              <a:t>150g</a:t>
            </a:r>
          </a:p>
        </p:txBody>
      </p:sp>
      <p:sp>
        <p:nvSpPr>
          <p:cNvPr id="49" name="Rectangle 48"/>
          <p:cNvSpPr/>
          <p:nvPr/>
        </p:nvSpPr>
        <p:spPr>
          <a:xfrm>
            <a:off x="9847114" y="2610437"/>
            <a:ext cx="12414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30 ÷ 10 = 3</a:t>
            </a:r>
          </a:p>
          <a:p>
            <a:r>
              <a:rPr lang="en-GB" sz="1200" dirty="0"/>
              <a:t>3 × 25 = </a:t>
            </a:r>
            <a:r>
              <a:rPr lang="en-GB" sz="1200" b="1" dirty="0"/>
              <a:t>75g</a:t>
            </a:r>
            <a:endParaRPr lang="en-GB" sz="1400" b="1" dirty="0"/>
          </a:p>
          <a:p>
            <a:endParaRPr lang="en-GB" sz="1200" dirty="0"/>
          </a:p>
          <a:p>
            <a:r>
              <a:rPr lang="en-GB" sz="1200" dirty="0"/>
              <a:t>36 ÷ 10 = 3.6</a:t>
            </a:r>
          </a:p>
          <a:p>
            <a:r>
              <a:rPr lang="en-GB" sz="1200" dirty="0"/>
              <a:t>3.6 × 25 = </a:t>
            </a:r>
            <a:r>
              <a:rPr lang="en-GB" sz="1200" b="1" dirty="0"/>
              <a:t>90g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471929" y="3590415"/>
            <a:ext cx="2325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Method 2: 5 flapjacks </a:t>
            </a:r>
          </a:p>
          <a:p>
            <a:r>
              <a:rPr lang="en-GB" sz="1200" dirty="0"/>
              <a:t>80 ÷ 2 = 40</a:t>
            </a:r>
          </a:p>
          <a:p>
            <a:r>
              <a:rPr lang="en-GB" sz="1200" dirty="0"/>
              <a:t>40 × 5 = </a:t>
            </a:r>
            <a:r>
              <a:rPr lang="en-GB" sz="1200" b="1" dirty="0"/>
              <a:t>200g</a:t>
            </a:r>
          </a:p>
          <a:p>
            <a:endParaRPr lang="en-GB" sz="1200" dirty="0"/>
          </a:p>
          <a:p>
            <a:r>
              <a:rPr lang="en-GB" sz="1200" dirty="0"/>
              <a:t>60 ÷ 2 = 30</a:t>
            </a:r>
          </a:p>
          <a:p>
            <a:r>
              <a:rPr lang="en-GB" sz="1200" dirty="0"/>
              <a:t>30 × 5 = </a:t>
            </a:r>
            <a:r>
              <a:rPr lang="en-GB" sz="1200" b="1" dirty="0"/>
              <a:t>150g</a:t>
            </a:r>
          </a:p>
        </p:txBody>
      </p:sp>
      <p:sp>
        <p:nvSpPr>
          <p:cNvPr id="88" name="Rectangle 87"/>
          <p:cNvSpPr/>
          <p:nvPr/>
        </p:nvSpPr>
        <p:spPr>
          <a:xfrm>
            <a:off x="9884984" y="3710942"/>
            <a:ext cx="12414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30 ÷ 2 = 15</a:t>
            </a:r>
          </a:p>
          <a:p>
            <a:r>
              <a:rPr lang="en-GB" sz="1200" dirty="0"/>
              <a:t>15 × 5 = </a:t>
            </a:r>
            <a:r>
              <a:rPr lang="en-GB" sz="1200" b="1" dirty="0"/>
              <a:t>75g</a:t>
            </a:r>
            <a:endParaRPr lang="en-GB" sz="1400" b="1" dirty="0"/>
          </a:p>
          <a:p>
            <a:endParaRPr lang="en-GB" sz="1200" dirty="0"/>
          </a:p>
          <a:p>
            <a:r>
              <a:rPr lang="en-GB" sz="1200" dirty="0"/>
              <a:t>36 ÷ 2 = 18</a:t>
            </a:r>
          </a:p>
          <a:p>
            <a:r>
              <a:rPr lang="en-GB" sz="1200" dirty="0"/>
              <a:t>18 × 5 = </a:t>
            </a:r>
            <a:r>
              <a:rPr lang="en-GB" sz="1200" b="1" dirty="0"/>
              <a:t>90g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7050859" y="1231472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6819" y="4971803"/>
            <a:ext cx="1746526" cy="1217972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6474108" y="5072958"/>
            <a:ext cx="11110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1) How much will we need to make 24 gingerbread men?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609133" y="4894790"/>
            <a:ext cx="31885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2) Packet A has 10 toilet rolls costing £3.50.</a:t>
            </a:r>
          </a:p>
          <a:p>
            <a:r>
              <a:rPr lang="en-GB" sz="1200" dirty="0"/>
              <a:t>     Packet B has 12 toilet rolls costing £3.60.</a:t>
            </a:r>
          </a:p>
          <a:p>
            <a:r>
              <a:rPr lang="en-GB" sz="1200" dirty="0"/>
              <a:t>      Which is better value for money?</a:t>
            </a:r>
          </a:p>
          <a:p>
            <a:endParaRPr lang="en-GB" sz="1200" dirty="0"/>
          </a:p>
          <a:p>
            <a:r>
              <a:rPr lang="en-GB" sz="1200" dirty="0"/>
              <a:t>3) If 15 oranges weigh 300g. What will 25 oranges weigh?</a:t>
            </a:r>
          </a:p>
        </p:txBody>
      </p:sp>
    </p:spTree>
    <p:extLst>
      <p:ext uri="{BB962C8B-B14F-4D97-AF65-F5344CB8AC3E}">
        <p14:creationId xmlns:p14="http://schemas.microsoft.com/office/powerpoint/2010/main" val="718661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632</Words>
  <Application>Microsoft Office PowerPoint</Application>
  <PresentationFormat>Widescreen</PresentationFormat>
  <Paragraphs>124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13</cp:revision>
  <dcterms:created xsi:type="dcterms:W3CDTF">2023-02-09T10:29:29Z</dcterms:created>
  <dcterms:modified xsi:type="dcterms:W3CDTF">2023-02-09T11:43:09Z</dcterms:modified>
</cp:coreProperties>
</file>