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6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53DDB-25D5-4400-876A-89AFB6B7B4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B26E96-0B75-4A53-ADF1-6D675DF69E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13D81-823B-41DD-A905-E6CEB1A3E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BC296-6E3E-4823-9082-F0622B498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B2B2CD-ADA2-4BB8-B8C8-FD1B61266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419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36B4D-B14B-4A8C-BD61-35DF46458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853CA4-5DFC-4B01-A7FF-2938EE96EC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84FBF-BD96-47DC-A8A2-B6989A55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7179C-DD5F-4BB5-9A94-1FA8FDAB8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4E345-027A-44EF-82DD-D49CFB303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319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8234AE-5D44-4460-BE4A-E5C11B1077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ECBF97-F017-4763-99F6-502E1F1E0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D4F2D-36DC-45D7-AB03-5E36481E8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BC832-B6B1-443B-A861-47AECBCD7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FECDC-AFC8-4213-BC2D-730726F44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85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C8920-E8C4-45A5-96C2-BE86EB626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D7973-935E-47B8-A1DE-A1D6E51ED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9300A6-3F1A-4368-B8A6-90CD7F46A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368EE-C653-473B-8F5A-B3FCB8A20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A94BD-2057-438B-85EB-756C87E06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149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DFD50-B7A8-41C1-907D-BC6E11FB1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FAD68-D87F-4370-926E-68E71A82D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8A8BE-BCCE-4D3F-A49B-4E442D51E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B9B68-2AE3-4AA1-A875-569C1C5B7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812FF-5B17-4B39-8708-04041704E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77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CF746-B70B-4BDA-ABC0-3A5A0294C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0A804-6CA8-46DB-94E0-D73A498B85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BF9D86-761E-4109-B7D1-86AD7D5D3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28541-26BE-4B1B-B449-6616D66AE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01CB4-B274-4C4D-A053-42CAADFE0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0BC20-251E-4235-9EF3-A7FD0CEDA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28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982-F6DF-4AC3-B7C7-DC2BA4985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F35AE2-E973-422B-93AE-96750E475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5801A-320D-44CC-B48D-D018FEC5D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AA1B66-4C76-4F50-869A-60243B255B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C8B1E9-0DCA-423E-BA88-C25D54D68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E916AF-CE44-48AA-BF6D-440E9F83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F8A409-9026-468F-80BA-9C71790F9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F1D9B3-F472-4AB3-BB98-141EA95A5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49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FA59A-794D-44C0-82F2-188BAAF63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70BAA5-BDCC-45F5-AA84-C41CBE50D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CEBAE0-E5E6-449F-A276-7A7B28423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48C95F-A54D-44D5-9505-212C6A61F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6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49B2DE-9A18-4604-87CA-A759D809E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811C8A-C3C8-45DA-A444-31F62D724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B612E0-3963-4B4D-8F70-03F85F2E7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828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2BE83-DF80-403D-B180-7EA809101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559E2-FFA1-42E2-BB59-F678711E8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061355-A57A-46F8-B5F8-8CF044C18C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A41C0C-8FE9-4139-89D8-FDC4D1B28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AC6B3-8F61-4574-8B0A-3960B8F38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1EEDD-C2EE-41C1-B2D1-0EA4B15AC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478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CB88F-10F4-4D0A-927B-D73F4E413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5AF466-6FD4-46F7-9008-EAC597BEB1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42631-3823-4132-9A71-1FD59EC9C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2102C-4A10-4293-9D85-C95267739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1B47EB-209F-41CC-9AB6-93D8B4825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FEF50C-1FBB-459E-BEE5-7AEF7933B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36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AAD502-D14D-4909-A4B1-3B1D7B63D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9D50E2-0ACF-408F-BB62-6CCEA4134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1430B-CE9C-4F53-9B10-151747ABB1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FDF4B-3EE3-4076-AE71-D12D37E4D6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CBD92-2312-48F6-8A69-5F6DAC71D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92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image" Target="../media/image17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16.png"/><Relationship Id="rId16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5" Type="http://schemas.openxmlformats.org/officeDocument/2006/relationships/image" Target="../media/image28.png"/><Relationship Id="rId10" Type="http://schemas.openxmlformats.org/officeDocument/2006/relationships/image" Target="../media/image23.png"/><Relationship Id="rId4" Type="http://schemas.openxmlformats.org/officeDocument/2006/relationships/image" Target="../media/image1.png"/><Relationship Id="rId9" Type="http://schemas.openxmlformats.org/officeDocument/2006/relationships/image" Target="../media/image22.png"/><Relationship Id="rId14" Type="http://schemas.openxmlformats.org/officeDocument/2006/relationships/image" Target="../media/image2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image" Target="NULL"/><Relationship Id="rId18" Type="http://schemas.openxmlformats.org/officeDocument/2006/relationships/image" Target="../media/image42.png"/><Relationship Id="rId3" Type="http://schemas.openxmlformats.org/officeDocument/2006/relationships/image" Target="../media/image1.png"/><Relationship Id="rId21" Type="http://schemas.openxmlformats.org/officeDocument/2006/relationships/image" Target="../media/image45.png"/><Relationship Id="rId7" Type="http://schemas.openxmlformats.org/officeDocument/2006/relationships/image" Target="../media/image34.png"/><Relationship Id="rId17" Type="http://schemas.openxmlformats.org/officeDocument/2006/relationships/image" Target="../media/image41.png"/><Relationship Id="rId2" Type="http://schemas.openxmlformats.org/officeDocument/2006/relationships/image" Target="../media/image30.png"/><Relationship Id="rId16" Type="http://schemas.openxmlformats.org/officeDocument/2006/relationships/image" Target="../media/image40.png"/><Relationship Id="rId20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5" Type="http://schemas.openxmlformats.org/officeDocument/2006/relationships/image" Target="../media/image39.png"/><Relationship Id="rId10" Type="http://schemas.openxmlformats.org/officeDocument/2006/relationships/image" Target="../media/image37.png"/><Relationship Id="rId19" Type="http://schemas.openxmlformats.org/officeDocument/2006/relationships/image" Target="../media/image43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Relationship Id="rId14" Type="http://schemas.openxmlformats.org/officeDocument/2006/relationships/image" Target="NULL"/><Relationship Id="rId22" Type="http://schemas.openxmlformats.org/officeDocument/2006/relationships/image" Target="../media/image4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51">
            <a:extLst>
              <a:ext uri="{FF2B5EF4-FFF2-40B4-BE49-F238E27FC236}">
                <a16:creationId xmlns:a16="http://schemas.microsoft.com/office/drawing/2014/main" id="{C49B808C-BBDF-4DE7-A6E2-AA5C0E183ACA}"/>
              </a:ext>
            </a:extLst>
          </p:cNvPr>
          <p:cNvGrpSpPr/>
          <p:nvPr/>
        </p:nvGrpSpPr>
        <p:grpSpPr>
          <a:xfrm>
            <a:off x="849846" y="0"/>
            <a:ext cx="9766655" cy="6782542"/>
            <a:chOff x="69670" y="0"/>
            <a:chExt cx="9766655" cy="6782542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28DA4154-FD00-4CFF-A559-7EBCC7EBD4AE}"/>
                </a:ext>
              </a:extLst>
            </p:cNvPr>
            <p:cNvSpPr/>
            <p:nvPr/>
          </p:nvSpPr>
          <p:spPr>
            <a:xfrm>
              <a:off x="69670" y="0"/>
              <a:ext cx="9501051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3600" dirty="0">
                  <a:ln w="0"/>
                  <a:solidFill>
                    <a:srgbClr val="2C278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VOLUME AND SURFACE AREAS OF CYLINDERS</a:t>
              </a:r>
              <a:endParaRPr lang="en-GB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54" name="Rounded Rectangle 2">
              <a:extLst>
                <a:ext uri="{FF2B5EF4-FFF2-40B4-BE49-F238E27FC236}">
                  <a16:creationId xmlns:a16="http://schemas.microsoft.com/office/drawing/2014/main" id="{66D50103-8F84-47A4-87F7-E12520CB5BE2}"/>
                </a:ext>
              </a:extLst>
            </p:cNvPr>
            <p:cNvSpPr/>
            <p:nvPr/>
          </p:nvSpPr>
          <p:spPr>
            <a:xfrm>
              <a:off x="69670" y="69669"/>
              <a:ext cx="9753600" cy="1062445"/>
            </a:xfrm>
            <a:prstGeom prst="roundRect">
              <a:avLst/>
            </a:prstGeom>
            <a:noFill/>
            <a:ln w="38100">
              <a:solidFill>
                <a:srgbClr val="2C27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56EFE23D-C8A9-43E9-9702-1A10ED6AD6A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6345" y="4950024"/>
              <a:ext cx="1892481" cy="459793"/>
            </a:xfrm>
            <a:prstGeom prst="rect">
              <a:avLst/>
            </a:prstGeom>
          </p:spPr>
        </p:pic>
        <p:sp>
          <p:nvSpPr>
            <p:cNvPr id="105" name="Rounded Rectangle 22">
              <a:extLst>
                <a:ext uri="{FF2B5EF4-FFF2-40B4-BE49-F238E27FC236}">
                  <a16:creationId xmlns:a16="http://schemas.microsoft.com/office/drawing/2014/main" id="{6CFFC0A1-A1D2-4181-A5A4-127B65298B1D}"/>
                </a:ext>
              </a:extLst>
            </p:cNvPr>
            <p:cNvSpPr/>
            <p:nvPr/>
          </p:nvSpPr>
          <p:spPr>
            <a:xfrm>
              <a:off x="69670" y="4950025"/>
              <a:ext cx="2194558" cy="1172102"/>
            </a:xfrm>
            <a:prstGeom prst="roundRect">
              <a:avLst/>
            </a:prstGeom>
            <a:noFill/>
            <a:ln w="38100">
              <a:solidFill>
                <a:srgbClr val="33A7D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en-GB" sz="200" b="1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106" name="Rounded Rectangle 24">
              <a:extLst>
                <a:ext uri="{FF2B5EF4-FFF2-40B4-BE49-F238E27FC236}">
                  <a16:creationId xmlns:a16="http://schemas.microsoft.com/office/drawing/2014/main" id="{E80B375C-215A-4171-9E3E-7EB9E9F709F6}"/>
                </a:ext>
              </a:extLst>
            </p:cNvPr>
            <p:cNvSpPr/>
            <p:nvPr/>
          </p:nvSpPr>
          <p:spPr>
            <a:xfrm>
              <a:off x="69670" y="1201783"/>
              <a:ext cx="2399205" cy="3686634"/>
            </a:xfrm>
            <a:prstGeom prst="roundRect">
              <a:avLst>
                <a:gd name="adj" fmla="val 13037"/>
              </a:avLst>
            </a:prstGeom>
            <a:noFill/>
            <a:ln w="38100">
              <a:solidFill>
                <a:srgbClr val="F9B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sz="12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2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3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3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3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3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3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3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3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3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3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3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300" b="1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07" name="Rounded Rectangle 28">
              <a:extLst>
                <a:ext uri="{FF2B5EF4-FFF2-40B4-BE49-F238E27FC236}">
                  <a16:creationId xmlns:a16="http://schemas.microsoft.com/office/drawing/2014/main" id="{346B512B-47A1-4759-AFA0-18881A70BFBD}"/>
                </a:ext>
              </a:extLst>
            </p:cNvPr>
            <p:cNvSpPr/>
            <p:nvPr/>
          </p:nvSpPr>
          <p:spPr>
            <a:xfrm>
              <a:off x="2334971" y="4963484"/>
              <a:ext cx="1623075" cy="1819058"/>
            </a:xfrm>
            <a:prstGeom prst="roundRect">
              <a:avLst/>
            </a:prstGeom>
            <a:noFill/>
            <a:ln w="38100">
              <a:solidFill>
                <a:srgbClr val="2C27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rgbClr val="87022F"/>
                  </a:solidFill>
                  <a:latin typeface="Calibri" panose="020F0502020204030204" pitchFamily="34" charset="0"/>
                </a:rPr>
                <a:t>Key Words</a:t>
              </a:r>
              <a:r>
                <a:rPr lang="en-GB" sz="1400" b="1" dirty="0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</a:p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alibri" panose="020F0502020204030204" pitchFamily="34" charset="0"/>
                </a:rPr>
                <a:t>Cylinder</a:t>
              </a:r>
            </a:p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alibri" panose="020F0502020204030204" pitchFamily="34" charset="0"/>
                </a:rPr>
                <a:t>Surface Area</a:t>
              </a:r>
            </a:p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alibri" panose="020F0502020204030204" pitchFamily="34" charset="0"/>
                </a:rPr>
                <a:t>Radius</a:t>
              </a:r>
            </a:p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alibri" panose="020F0502020204030204" pitchFamily="34" charset="0"/>
                </a:rPr>
                <a:t>Diameter</a:t>
              </a:r>
            </a:p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alibri" panose="020F0502020204030204" pitchFamily="34" charset="0"/>
                </a:rPr>
                <a:t>Pi</a:t>
              </a:r>
            </a:p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alibri" panose="020F0502020204030204" pitchFamily="34" charset="0"/>
                </a:rPr>
                <a:t>Volume</a:t>
              </a:r>
            </a:p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alibri" panose="020F0502020204030204" pitchFamily="34" charset="0"/>
                </a:rPr>
                <a:t>Prism</a:t>
              </a: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34B76C07-B204-4DA6-83D3-8736685109B4}"/>
                </a:ext>
              </a:extLst>
            </p:cNvPr>
            <p:cNvSpPr txBox="1"/>
            <p:nvPr/>
          </p:nvSpPr>
          <p:spPr>
            <a:xfrm>
              <a:off x="5477712" y="1202251"/>
              <a:ext cx="13933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b="1" dirty="0"/>
                <a:t>Examples</a:t>
              </a:r>
            </a:p>
          </p:txBody>
        </p:sp>
        <p:sp>
          <p:nvSpPr>
            <p:cNvPr id="109" name="Rounded Rectangle 33">
              <a:extLst>
                <a:ext uri="{FF2B5EF4-FFF2-40B4-BE49-F238E27FC236}">
                  <a16:creationId xmlns:a16="http://schemas.microsoft.com/office/drawing/2014/main" id="{8DAEBFA1-3005-4F81-898A-07BBBBC260EB}"/>
                </a:ext>
              </a:extLst>
            </p:cNvPr>
            <p:cNvSpPr/>
            <p:nvPr/>
          </p:nvSpPr>
          <p:spPr>
            <a:xfrm>
              <a:off x="2525486" y="1200330"/>
              <a:ext cx="7297783" cy="3688088"/>
            </a:xfrm>
            <a:prstGeom prst="roundRect">
              <a:avLst>
                <a:gd name="adj" fmla="val 7840"/>
              </a:avLst>
            </a:prstGeom>
            <a:noFill/>
            <a:ln w="38100">
              <a:solidFill>
                <a:srgbClr val="8702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b="1" dirty="0">
                <a:solidFill>
                  <a:schemeClr val="tx1"/>
                </a:solidFill>
              </a:endParaRPr>
            </a:p>
          </p:txBody>
        </p:sp>
        <p:sp>
          <p:nvSpPr>
            <p:cNvPr id="110" name="Rounded Rectangle 19">
              <a:extLst>
                <a:ext uri="{FF2B5EF4-FFF2-40B4-BE49-F238E27FC236}">
                  <a16:creationId xmlns:a16="http://schemas.microsoft.com/office/drawing/2014/main" id="{9E26C394-0B83-4C71-87EC-7FF1406ED748}"/>
                </a:ext>
              </a:extLst>
            </p:cNvPr>
            <p:cNvSpPr/>
            <p:nvPr/>
          </p:nvSpPr>
          <p:spPr>
            <a:xfrm>
              <a:off x="4089665" y="4963484"/>
              <a:ext cx="5705260" cy="1275680"/>
            </a:xfrm>
            <a:prstGeom prst="roundRect">
              <a:avLst/>
            </a:prstGeom>
            <a:noFill/>
            <a:ln w="38100">
              <a:solidFill>
                <a:srgbClr val="FAB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b="1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1" name="TextBox 110">
                  <a:extLst>
                    <a:ext uri="{FF2B5EF4-FFF2-40B4-BE49-F238E27FC236}">
                      <a16:creationId xmlns:a16="http://schemas.microsoft.com/office/drawing/2014/main" id="{525608D2-6B60-4F43-A868-3B5048CC54BD}"/>
                    </a:ext>
                  </a:extLst>
                </p:cNvPr>
                <p:cNvSpPr txBox="1"/>
                <p:nvPr/>
              </p:nvSpPr>
              <p:spPr>
                <a:xfrm rot="10800000">
                  <a:off x="4089664" y="6420900"/>
                  <a:ext cx="5746661" cy="26161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/>
                    <a:t>ANSWERS: Volume = </a:t>
                  </a:r>
                  <a14:m>
                    <m:oMath xmlns:m="http://schemas.openxmlformats.org/officeDocument/2006/math">
                      <m:r>
                        <a:rPr lang="en-GB" sz="1100" b="0" i="1" smtClean="0">
                          <a:latin typeface="Cambria Math" panose="02040503050406030204" pitchFamily="18" charset="0"/>
                        </a:rPr>
                        <m:t>735</m:t>
                      </m:r>
                      <m:r>
                        <a:rPr lang="en-GB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a14:m>
                  <a:r>
                    <a:rPr lang="en-GB" sz="1100" dirty="0"/>
                    <a:t> or 2309.07cm</a:t>
                  </a:r>
                  <a:r>
                    <a:rPr lang="en-GB" sz="1100" baseline="30000" dirty="0"/>
                    <a:t>3</a:t>
                  </a:r>
                  <a:r>
                    <a:rPr lang="en-GB" sz="1100" dirty="0"/>
                    <a:t>   Surface area = </a:t>
                  </a:r>
                  <a14:m>
                    <m:oMath xmlns:m="http://schemas.openxmlformats.org/officeDocument/2006/math">
                      <m:r>
                        <a:rPr lang="en-GB" sz="1100" b="0" i="1" smtClean="0">
                          <a:latin typeface="Cambria Math" panose="02040503050406030204" pitchFamily="18" charset="0"/>
                        </a:rPr>
                        <m:t>308</m:t>
                      </m:r>
                      <m:r>
                        <a:rPr lang="en-GB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a14:m>
                  <a:r>
                    <a:rPr lang="en-GB" sz="1100" dirty="0"/>
                    <a:t> or 967.61cm</a:t>
                  </a:r>
                  <a:r>
                    <a:rPr lang="en-GB" sz="1100" baseline="30000" dirty="0"/>
                    <a:t>3</a:t>
                  </a:r>
                  <a:endParaRPr lang="en-GB" sz="1100" dirty="0"/>
                </a:p>
              </p:txBody>
            </p:sp>
          </mc:Choice>
          <mc:Fallback>
            <p:sp>
              <p:nvSpPr>
                <p:cNvPr id="111" name="TextBox 110">
                  <a:extLst>
                    <a:ext uri="{FF2B5EF4-FFF2-40B4-BE49-F238E27FC236}">
                      <a16:creationId xmlns:a16="http://schemas.microsoft.com/office/drawing/2014/main" id="{525608D2-6B60-4F43-A868-3B5048CC54B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0800000">
                  <a:off x="4089664" y="6420900"/>
                  <a:ext cx="5746661" cy="261610"/>
                </a:xfrm>
                <a:prstGeom prst="rect">
                  <a:avLst/>
                </a:prstGeom>
                <a:blipFill>
                  <a:blip r:embed="rId3"/>
                  <a:stretch>
                    <a:fillRect t="-16279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41CBDAF3-9366-4246-AAB3-B34DAE2BCB08}"/>
                </a:ext>
              </a:extLst>
            </p:cNvPr>
            <p:cNvSpPr txBox="1"/>
            <p:nvPr/>
          </p:nvSpPr>
          <p:spPr>
            <a:xfrm>
              <a:off x="624011" y="5427235"/>
              <a:ext cx="11662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>
                  <a:solidFill>
                    <a:srgbClr val="32A7DF"/>
                  </a:solidFill>
                </a:rPr>
                <a:t>572, 586</a:t>
              </a:r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1D18C621-FDEB-4959-BD5E-6B4B7AC6669E}"/>
                </a:ext>
              </a:extLst>
            </p:cNvPr>
            <p:cNvSpPr/>
            <p:nvPr/>
          </p:nvSpPr>
          <p:spPr>
            <a:xfrm>
              <a:off x="222472" y="1200886"/>
              <a:ext cx="2067883" cy="8002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b="1" dirty="0"/>
                <a:t>Key Concepts</a:t>
              </a:r>
            </a:p>
            <a:p>
              <a:pPr algn="ctr"/>
              <a:endParaRPr lang="en-GB" sz="1400" b="1" dirty="0"/>
            </a:p>
            <a:p>
              <a:pPr algn="ctr"/>
              <a:endParaRPr lang="en-GB" sz="1400" dirty="0"/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47D8C4C6-D3AE-457B-82B7-6E2B87F99A64}"/>
                </a:ext>
              </a:extLst>
            </p:cNvPr>
            <p:cNvSpPr/>
            <p:nvPr/>
          </p:nvSpPr>
          <p:spPr>
            <a:xfrm>
              <a:off x="4263483" y="5124510"/>
              <a:ext cx="2180506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dirty="0"/>
                <a:t>Calculate the volume and surface area of this cylinder</a:t>
              </a:r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DBF05F70-48A3-4B2F-B4AD-5256983CD09A}"/>
                </a:ext>
              </a:extLst>
            </p:cNvPr>
            <p:cNvSpPr/>
            <p:nvPr/>
          </p:nvSpPr>
          <p:spPr>
            <a:xfrm>
              <a:off x="2515590" y="1368671"/>
              <a:ext cx="4123891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/>
                <a:t>From the diagram calculate: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6" name="TextBox 115">
                  <a:extLst>
                    <a:ext uri="{FF2B5EF4-FFF2-40B4-BE49-F238E27FC236}">
                      <a16:creationId xmlns:a16="http://schemas.microsoft.com/office/drawing/2014/main" id="{9E1AF397-0BA2-4BB4-9FC6-E3186CA75AF1}"/>
                    </a:ext>
                  </a:extLst>
                </p:cNvPr>
                <p:cNvSpPr txBox="1"/>
                <p:nvPr/>
              </p:nvSpPr>
              <p:spPr>
                <a:xfrm>
                  <a:off x="137143" y="3068362"/>
                  <a:ext cx="2365402" cy="7386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400" dirty="0"/>
                    <a:t>The </a:t>
                  </a:r>
                  <a:r>
                    <a:rPr lang="en-GB" sz="1400" b="1" dirty="0"/>
                    <a:t>volume </a:t>
                  </a:r>
                  <a:r>
                    <a:rPr lang="en-GB" sz="1400" dirty="0"/>
                    <a:t>of a cylinder is </a:t>
                  </a:r>
                </a:p>
                <a:p>
                  <a:r>
                    <a:rPr lang="en-GB" sz="1400" dirty="0"/>
                    <a:t>calculated by </a:t>
                  </a:r>
                  <a14:m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</m:oMath>
                  </a14:m>
                  <a:r>
                    <a:rPr lang="en-GB" sz="1400" dirty="0"/>
                    <a:t> and is </a:t>
                  </a:r>
                </a:p>
                <a:p>
                  <a:r>
                    <a:rPr lang="en-GB" sz="1400" dirty="0"/>
                    <a:t>the space inside the 3D shape</a:t>
                  </a:r>
                </a:p>
              </p:txBody>
            </p:sp>
          </mc:Choice>
          <mc:Fallback>
            <p:sp>
              <p:nvSpPr>
                <p:cNvPr id="116" name="TextBox 115">
                  <a:extLst>
                    <a:ext uri="{FF2B5EF4-FFF2-40B4-BE49-F238E27FC236}">
                      <a16:creationId xmlns:a16="http://schemas.microsoft.com/office/drawing/2014/main" id="{9E1AF397-0BA2-4BB4-9FC6-E3186CA75AF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7143" y="3068362"/>
                  <a:ext cx="2365402" cy="738664"/>
                </a:xfrm>
                <a:prstGeom prst="rect">
                  <a:avLst/>
                </a:prstGeom>
                <a:blipFill>
                  <a:blip r:embed="rId4"/>
                  <a:stretch>
                    <a:fillRect l="-771" t="-820" b="-737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7" name="TextBox 116">
                  <a:extLst>
                    <a:ext uri="{FF2B5EF4-FFF2-40B4-BE49-F238E27FC236}">
                      <a16:creationId xmlns:a16="http://schemas.microsoft.com/office/drawing/2014/main" id="{536A9066-D01A-4D01-8B3E-F48B92E7FF94}"/>
                    </a:ext>
                  </a:extLst>
                </p:cNvPr>
                <p:cNvSpPr txBox="1"/>
                <p:nvPr/>
              </p:nvSpPr>
              <p:spPr>
                <a:xfrm>
                  <a:off x="145708" y="3892751"/>
                  <a:ext cx="2333896" cy="9541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400" dirty="0"/>
                    <a:t>The</a:t>
                  </a:r>
                  <a:r>
                    <a:rPr lang="en-GB" sz="1400" b="1" dirty="0"/>
                    <a:t> surface area </a:t>
                  </a:r>
                  <a:r>
                    <a:rPr lang="en-GB" sz="1400" dirty="0"/>
                    <a:t>of a cylinder is calculated by </a:t>
                  </a:r>
                  <a14:m>
                    <m:oMath xmlns:m="http://schemas.openxmlformats.org/officeDocument/2006/math">
                      <m:r>
                        <a:rPr lang="en-GB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𝑑h</m:t>
                      </m:r>
                    </m:oMath>
                  </a14:m>
                  <a:r>
                    <a:rPr lang="en-GB" sz="1400" dirty="0"/>
                    <a:t> and is the total of the areas of all the faces on the shape.</a:t>
                  </a:r>
                </a:p>
              </p:txBody>
            </p:sp>
          </mc:Choice>
          <mc:Fallback>
            <p:sp>
              <p:nvSpPr>
                <p:cNvPr id="117" name="TextBox 116">
                  <a:extLst>
                    <a:ext uri="{FF2B5EF4-FFF2-40B4-BE49-F238E27FC236}">
                      <a16:creationId xmlns:a16="http://schemas.microsoft.com/office/drawing/2014/main" id="{536A9066-D01A-4D01-8B3E-F48B92E7FF9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5708" y="3892751"/>
                  <a:ext cx="2333896" cy="954107"/>
                </a:xfrm>
                <a:prstGeom prst="rect">
                  <a:avLst/>
                </a:prstGeom>
                <a:blipFill>
                  <a:blip r:embed="rId5"/>
                  <a:stretch>
                    <a:fillRect l="-783" t="-1282" r="-1828" b="-5769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12C0283C-42A0-4BD8-A968-E4401C4DC07F}"/>
                </a:ext>
              </a:extLst>
            </p:cNvPr>
            <p:cNvSpPr/>
            <p:nvPr/>
          </p:nvSpPr>
          <p:spPr>
            <a:xfrm>
              <a:off x="2565862" y="2704547"/>
              <a:ext cx="4123891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/>
                <a:t>a) </a:t>
              </a:r>
              <a:r>
                <a:rPr lang="en-GB" sz="1600" b="1" dirty="0"/>
                <a:t>Volume</a:t>
              </a:r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6CC5CE67-51DC-400E-8814-ABFA62F322E8}"/>
                </a:ext>
              </a:extLst>
            </p:cNvPr>
            <p:cNvSpPr/>
            <p:nvPr/>
          </p:nvSpPr>
          <p:spPr>
            <a:xfrm>
              <a:off x="4775843" y="1704368"/>
              <a:ext cx="5019081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/>
                <a:t>b) </a:t>
              </a:r>
              <a:r>
                <a:rPr lang="en-GB" sz="1600" b="1" dirty="0"/>
                <a:t>Surface</a:t>
              </a:r>
              <a:r>
                <a:rPr lang="en-GB" sz="1600" dirty="0"/>
                <a:t> </a:t>
              </a:r>
              <a:r>
                <a:rPr lang="en-GB" sz="1600" b="1" dirty="0"/>
                <a:t>Area </a:t>
              </a:r>
              <a:r>
                <a:rPr lang="en-GB" sz="1400" b="1" dirty="0"/>
                <a:t>– </a:t>
              </a:r>
              <a:r>
                <a:rPr lang="en-GB" sz="1400" dirty="0"/>
                <a:t>You can use the net of the shape to help you</a:t>
              </a:r>
              <a:endParaRPr lang="en-GB" sz="1400" b="1" dirty="0"/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F5DE4E72-8D6A-4568-B2CF-9FB9FD8DB117}"/>
                </a:ext>
              </a:extLst>
            </p:cNvPr>
            <p:cNvSpPr txBox="1"/>
            <p:nvPr/>
          </p:nvSpPr>
          <p:spPr>
            <a:xfrm>
              <a:off x="124035" y="1616913"/>
              <a:ext cx="236540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A </a:t>
              </a:r>
              <a:r>
                <a:rPr lang="en-GB" sz="1400" b="1" dirty="0"/>
                <a:t>cylinder</a:t>
              </a:r>
              <a:r>
                <a:rPr lang="en-GB" sz="1400" dirty="0"/>
                <a:t> is a </a:t>
              </a:r>
              <a:r>
                <a:rPr lang="en-GB" sz="1400" b="1" dirty="0"/>
                <a:t>prism </a:t>
              </a:r>
              <a:r>
                <a:rPr lang="en-GB" sz="1400" dirty="0"/>
                <a:t>with the cross section of a circle.</a:t>
              </a:r>
            </a:p>
            <a:p>
              <a:endParaRPr lang="en-GB" sz="1400" dirty="0"/>
            </a:p>
          </p:txBody>
        </p:sp>
        <p:pic>
          <p:nvPicPr>
            <p:cNvPr id="121" name="Picture 120">
              <a:extLst>
                <a:ext uri="{FF2B5EF4-FFF2-40B4-BE49-F238E27FC236}">
                  <a16:creationId xmlns:a16="http://schemas.microsoft.com/office/drawing/2014/main" id="{EC1124FD-7E67-4CC0-8226-C751A9E594A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5400000">
              <a:off x="802502" y="1993012"/>
              <a:ext cx="801920" cy="1022165"/>
            </a:xfrm>
            <a:prstGeom prst="rect">
              <a:avLst/>
            </a:prstGeom>
          </p:spPr>
        </p:pic>
        <p:cxnSp>
          <p:nvCxnSpPr>
            <p:cNvPr id="122" name="Straight Arrow Connector 121">
              <a:extLst>
                <a:ext uri="{FF2B5EF4-FFF2-40B4-BE49-F238E27FC236}">
                  <a16:creationId xmlns:a16="http://schemas.microsoft.com/office/drawing/2014/main" id="{ABB72941-9BD1-493E-9E3C-3111F6C58087}"/>
                </a:ext>
              </a:extLst>
            </p:cNvPr>
            <p:cNvCxnSpPr/>
            <p:nvPr/>
          </p:nvCxnSpPr>
          <p:spPr>
            <a:xfrm>
              <a:off x="805824" y="2871369"/>
              <a:ext cx="817025" cy="0"/>
            </a:xfrm>
            <a:prstGeom prst="straightConnector1">
              <a:avLst/>
            </a:prstGeom>
            <a:ln w="9525" cap="flat" cmpd="sng" algn="ctr">
              <a:solidFill>
                <a:schemeClr val="dk1"/>
              </a:solidFill>
              <a:prstDash val="solid"/>
              <a:round/>
              <a:headEnd type="arrow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23" name="Straight Arrow Connector 122">
              <a:extLst>
                <a:ext uri="{FF2B5EF4-FFF2-40B4-BE49-F238E27FC236}">
                  <a16:creationId xmlns:a16="http://schemas.microsoft.com/office/drawing/2014/main" id="{EC6C5D00-47D9-4EC5-B8B8-1F586E2B61F6}"/>
                </a:ext>
              </a:extLst>
            </p:cNvPr>
            <p:cNvCxnSpPr/>
            <p:nvPr/>
          </p:nvCxnSpPr>
          <p:spPr>
            <a:xfrm flipH="1" flipV="1">
              <a:off x="1733002" y="2188240"/>
              <a:ext cx="8708" cy="315854"/>
            </a:xfrm>
            <a:prstGeom prst="straightConnector1">
              <a:avLst/>
            </a:prstGeom>
            <a:ln w="9525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24" name="Straight Arrow Connector 123">
              <a:extLst>
                <a:ext uri="{FF2B5EF4-FFF2-40B4-BE49-F238E27FC236}">
                  <a16:creationId xmlns:a16="http://schemas.microsoft.com/office/drawing/2014/main" id="{1EEE3A74-DBB8-4C54-9398-6BB51DC0F326}"/>
                </a:ext>
              </a:extLst>
            </p:cNvPr>
            <p:cNvCxnSpPr/>
            <p:nvPr/>
          </p:nvCxnSpPr>
          <p:spPr>
            <a:xfrm>
              <a:off x="612255" y="2188240"/>
              <a:ext cx="23513" cy="651796"/>
            </a:xfrm>
            <a:prstGeom prst="straightConnector1">
              <a:avLst/>
            </a:prstGeom>
            <a:ln w="9525" cap="flat" cmpd="sng" algn="ctr">
              <a:solidFill>
                <a:schemeClr val="dk1"/>
              </a:solidFill>
              <a:prstDash val="solid"/>
              <a:round/>
              <a:headEnd type="arrow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D10A498E-E20C-4887-8537-BA31079D5819}"/>
                </a:ext>
              </a:extLst>
            </p:cNvPr>
            <p:cNvSpPr txBox="1"/>
            <p:nvPr/>
          </p:nvSpPr>
          <p:spPr>
            <a:xfrm>
              <a:off x="1714545" y="2196370"/>
              <a:ext cx="2648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r</a:t>
              </a: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2FAF7A6E-7514-4F7D-9628-2CB1B364EA6A}"/>
                </a:ext>
              </a:extLst>
            </p:cNvPr>
            <p:cNvSpPr txBox="1"/>
            <p:nvPr/>
          </p:nvSpPr>
          <p:spPr>
            <a:xfrm>
              <a:off x="1085464" y="2793747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h</a:t>
              </a:r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1671F055-0D7D-4CB0-BE35-4EAAFE419E30}"/>
                </a:ext>
              </a:extLst>
            </p:cNvPr>
            <p:cNvSpPr txBox="1"/>
            <p:nvPr/>
          </p:nvSpPr>
          <p:spPr>
            <a:xfrm>
              <a:off x="366000" y="2336133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d</a:t>
              </a:r>
            </a:p>
          </p:txBody>
        </p:sp>
        <p:cxnSp>
          <p:nvCxnSpPr>
            <p:cNvPr id="128" name="Straight Arrow Connector 127">
              <a:extLst>
                <a:ext uri="{FF2B5EF4-FFF2-40B4-BE49-F238E27FC236}">
                  <a16:creationId xmlns:a16="http://schemas.microsoft.com/office/drawing/2014/main" id="{4E1ADE83-43FC-41AA-9EA7-4A50F5705392}"/>
                </a:ext>
              </a:extLst>
            </p:cNvPr>
            <p:cNvCxnSpPr/>
            <p:nvPr/>
          </p:nvCxnSpPr>
          <p:spPr>
            <a:xfrm flipV="1">
              <a:off x="4056991" y="1810053"/>
              <a:ext cx="0" cy="232999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1A099297-D06C-4A96-A54C-A080C19369E9}"/>
                </a:ext>
              </a:extLst>
            </p:cNvPr>
            <p:cNvGrpSpPr/>
            <p:nvPr/>
          </p:nvGrpSpPr>
          <p:grpSpPr>
            <a:xfrm>
              <a:off x="2963208" y="1760982"/>
              <a:ext cx="1635251" cy="852142"/>
              <a:chOff x="2963208" y="1760982"/>
              <a:chExt cx="1635251" cy="852142"/>
            </a:xfrm>
          </p:grpSpPr>
          <p:sp>
            <p:nvSpPr>
              <p:cNvPr id="151" name="Flowchart: Direct Access Storage 150">
                <a:extLst>
                  <a:ext uri="{FF2B5EF4-FFF2-40B4-BE49-F238E27FC236}">
                    <a16:creationId xmlns:a16="http://schemas.microsoft.com/office/drawing/2014/main" id="{912E2CD1-9E88-40CA-8AC9-CEBBA9597049}"/>
                  </a:ext>
                </a:extLst>
              </p:cNvPr>
              <p:cNvSpPr/>
              <p:nvPr/>
            </p:nvSpPr>
            <p:spPr>
              <a:xfrm>
                <a:off x="2963208" y="1784178"/>
                <a:ext cx="1041541" cy="462568"/>
              </a:xfrm>
              <a:prstGeom prst="flowChartMagneticDrum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2" name="TextBox 151">
                <a:extLst>
                  <a:ext uri="{FF2B5EF4-FFF2-40B4-BE49-F238E27FC236}">
                    <a16:creationId xmlns:a16="http://schemas.microsoft.com/office/drawing/2014/main" id="{AA7D41C5-15E2-4F37-A760-1BC0FDF84054}"/>
                  </a:ext>
                </a:extLst>
              </p:cNvPr>
              <p:cNvSpPr txBox="1"/>
              <p:nvPr/>
            </p:nvSpPr>
            <p:spPr>
              <a:xfrm>
                <a:off x="4014645" y="1760982"/>
                <a:ext cx="5838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4cm</a:t>
                </a:r>
              </a:p>
            </p:txBody>
          </p:sp>
          <p:cxnSp>
            <p:nvCxnSpPr>
              <p:cNvPr id="153" name="Straight Arrow Connector 152">
                <a:extLst>
                  <a:ext uri="{FF2B5EF4-FFF2-40B4-BE49-F238E27FC236}">
                    <a16:creationId xmlns:a16="http://schemas.microsoft.com/office/drawing/2014/main" id="{339DD4BC-826E-4DBD-A3FA-262F380FCCEA}"/>
                  </a:ext>
                </a:extLst>
              </p:cNvPr>
              <p:cNvCxnSpPr/>
              <p:nvPr/>
            </p:nvCxnSpPr>
            <p:spPr>
              <a:xfrm>
                <a:off x="3037123" y="2306219"/>
                <a:ext cx="863124" cy="0"/>
              </a:xfrm>
              <a:prstGeom prst="straightConnector1">
                <a:avLst/>
              </a:prstGeom>
              <a:ln w="9525" cap="flat" cmpd="sng" algn="ctr">
                <a:solidFill>
                  <a:schemeClr val="dk1"/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sp>
            <p:nvSpPr>
              <p:cNvPr id="154" name="TextBox 153">
                <a:extLst>
                  <a:ext uri="{FF2B5EF4-FFF2-40B4-BE49-F238E27FC236}">
                    <a16:creationId xmlns:a16="http://schemas.microsoft.com/office/drawing/2014/main" id="{7E54E05C-CE7B-4639-942A-7D06DF02D14F}"/>
                  </a:ext>
                </a:extLst>
              </p:cNvPr>
              <p:cNvSpPr txBox="1"/>
              <p:nvPr/>
            </p:nvSpPr>
            <p:spPr>
              <a:xfrm>
                <a:off x="3119722" y="2243792"/>
                <a:ext cx="70083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10cm</a:t>
                </a:r>
              </a:p>
            </p:txBody>
          </p: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0" name="TextBox 129">
                  <a:extLst>
                    <a:ext uri="{FF2B5EF4-FFF2-40B4-BE49-F238E27FC236}">
                      <a16:creationId xmlns:a16="http://schemas.microsoft.com/office/drawing/2014/main" id="{FDAC5C84-7717-4343-AFA0-0ACB649D1AED}"/>
                    </a:ext>
                  </a:extLst>
                </p:cNvPr>
                <p:cNvSpPr txBox="1"/>
                <p:nvPr/>
              </p:nvSpPr>
              <p:spPr>
                <a:xfrm>
                  <a:off x="2565862" y="3036644"/>
                  <a:ext cx="1599284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= </m:t>
                        </m:r>
                        <m: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sSup>
                          <m:sSupPr>
                            <m:ctrlPr>
                              <a:rPr lang="en-GB" sz="1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130" name="TextBox 129">
                  <a:extLst>
                    <a:ext uri="{FF2B5EF4-FFF2-40B4-BE49-F238E27FC236}">
                      <a16:creationId xmlns:a16="http://schemas.microsoft.com/office/drawing/2014/main" id="{FDAC5C84-7717-4343-AFA0-0ACB649D1AE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65862" y="3036644"/>
                  <a:ext cx="1599284" cy="338554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1" name="TextBox 130">
                  <a:extLst>
                    <a:ext uri="{FF2B5EF4-FFF2-40B4-BE49-F238E27FC236}">
                      <a16:creationId xmlns:a16="http://schemas.microsoft.com/office/drawing/2014/main" id="{05EBE7FD-918C-4B2E-8A1E-11F70E731C93}"/>
                    </a:ext>
                  </a:extLst>
                </p:cNvPr>
                <p:cNvSpPr txBox="1"/>
                <p:nvPr/>
              </p:nvSpPr>
              <p:spPr>
                <a:xfrm>
                  <a:off x="2559173" y="3372775"/>
                  <a:ext cx="1715598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= </m:t>
                        </m:r>
                        <m: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sSup>
                          <m:sSupPr>
                            <m:ctrlPr>
                              <a:rPr lang="en-GB" sz="1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131" name="TextBox 130">
                  <a:extLst>
                    <a:ext uri="{FF2B5EF4-FFF2-40B4-BE49-F238E27FC236}">
                      <a16:creationId xmlns:a16="http://schemas.microsoft.com/office/drawing/2014/main" id="{05EBE7FD-918C-4B2E-8A1E-11F70E731C9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59173" y="3372775"/>
                  <a:ext cx="1715598" cy="338554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2" name="TextBox 131">
                  <a:extLst>
                    <a:ext uri="{FF2B5EF4-FFF2-40B4-BE49-F238E27FC236}">
                      <a16:creationId xmlns:a16="http://schemas.microsoft.com/office/drawing/2014/main" id="{4CE772CC-E9A7-4AA5-BC87-CDDA685D20F6}"/>
                    </a:ext>
                  </a:extLst>
                </p:cNvPr>
                <p:cNvSpPr txBox="1"/>
                <p:nvPr/>
              </p:nvSpPr>
              <p:spPr>
                <a:xfrm>
                  <a:off x="2875998" y="3742685"/>
                  <a:ext cx="1101520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en-GB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=160</m:t>
                        </m:r>
                        <m:r>
                          <a:rPr lang="en-GB" sz="1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oMath>
                    </m:oMathPara>
                  </a14:m>
                  <a:endParaRPr lang="en-GB" sz="16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132" name="TextBox 131">
                  <a:extLst>
                    <a:ext uri="{FF2B5EF4-FFF2-40B4-BE49-F238E27FC236}">
                      <a16:creationId xmlns:a16="http://schemas.microsoft.com/office/drawing/2014/main" id="{4CE772CC-E9A7-4AA5-BC87-CDDA685D20F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75998" y="3742685"/>
                  <a:ext cx="1101520" cy="338554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3" name="TextBox 132">
                  <a:extLst>
                    <a:ext uri="{FF2B5EF4-FFF2-40B4-BE49-F238E27FC236}">
                      <a16:creationId xmlns:a16="http://schemas.microsoft.com/office/drawing/2014/main" id="{F78FCC4A-F841-4385-AF94-FDCDAC1B4E2F}"/>
                    </a:ext>
                  </a:extLst>
                </p:cNvPr>
                <p:cNvSpPr txBox="1"/>
                <p:nvPr/>
              </p:nvSpPr>
              <p:spPr>
                <a:xfrm>
                  <a:off x="2845330" y="4036907"/>
                  <a:ext cx="1625894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1600" b="0" dirty="0">
                      <a:solidFill>
                        <a:srgbClr val="FF0000"/>
                      </a:solidFill>
                    </a:rPr>
                    <a:t>Or </a:t>
                  </a:r>
                  <a14:m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02.65</m:t>
                      </m:r>
                      <m:sSup>
                        <m:sSupPr>
                          <m:ctrlPr>
                            <a:rPr lang="en-GB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n-GB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133" name="TextBox 132">
                  <a:extLst>
                    <a:ext uri="{FF2B5EF4-FFF2-40B4-BE49-F238E27FC236}">
                      <a16:creationId xmlns:a16="http://schemas.microsoft.com/office/drawing/2014/main" id="{F78FCC4A-F841-4385-AF94-FDCDAC1B4E2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45330" y="4036907"/>
                  <a:ext cx="1625894" cy="338554"/>
                </a:xfrm>
                <a:prstGeom prst="rect">
                  <a:avLst/>
                </a:prstGeom>
                <a:blipFill>
                  <a:blip r:embed="rId10"/>
                  <a:stretch>
                    <a:fillRect l="-2256" t="-5357" b="-21429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D9EC847F-9DC9-42A2-A06C-E99C61350A49}"/>
                </a:ext>
              </a:extLst>
            </p:cNvPr>
            <p:cNvGrpSpPr/>
            <p:nvPr/>
          </p:nvGrpSpPr>
          <p:grpSpPr>
            <a:xfrm>
              <a:off x="7588853" y="2065263"/>
              <a:ext cx="1805173" cy="1568464"/>
              <a:chOff x="4924691" y="2142865"/>
              <a:chExt cx="1805173" cy="1568464"/>
            </a:xfrm>
          </p:grpSpPr>
          <p:pic>
            <p:nvPicPr>
              <p:cNvPr id="146" name="Picture 145">
                <a:extLst>
                  <a:ext uri="{FF2B5EF4-FFF2-40B4-BE49-F238E27FC236}">
                    <a16:creationId xmlns:a16="http://schemas.microsoft.com/office/drawing/2014/main" id="{8FD3A61B-E5D1-411E-9161-32517A511E3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924691" y="2152000"/>
                <a:ext cx="1258833" cy="1559329"/>
              </a:xfrm>
              <a:prstGeom prst="rect">
                <a:avLst/>
              </a:prstGeom>
            </p:spPr>
          </p:pic>
          <p:cxnSp>
            <p:nvCxnSpPr>
              <p:cNvPr id="147" name="Straight Arrow Connector 146">
                <a:extLst>
                  <a:ext uri="{FF2B5EF4-FFF2-40B4-BE49-F238E27FC236}">
                    <a16:creationId xmlns:a16="http://schemas.microsoft.com/office/drawing/2014/main" id="{76D5AEEB-E226-48AD-B136-0402EC4481F4}"/>
                  </a:ext>
                </a:extLst>
              </p:cNvPr>
              <p:cNvCxnSpPr/>
              <p:nvPr/>
            </p:nvCxnSpPr>
            <p:spPr>
              <a:xfrm>
                <a:off x="5554107" y="2381036"/>
                <a:ext cx="202259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8" name="TextBox 147">
                <a:extLst>
                  <a:ext uri="{FF2B5EF4-FFF2-40B4-BE49-F238E27FC236}">
                    <a16:creationId xmlns:a16="http://schemas.microsoft.com/office/drawing/2014/main" id="{5A0B21F2-044C-4A33-B3B0-DE8090AC136D}"/>
                  </a:ext>
                </a:extLst>
              </p:cNvPr>
              <p:cNvSpPr txBox="1"/>
              <p:nvPr/>
            </p:nvSpPr>
            <p:spPr>
              <a:xfrm>
                <a:off x="5426266" y="2142865"/>
                <a:ext cx="42832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100" dirty="0"/>
                  <a:t>4cm</a:t>
                </a:r>
              </a:p>
            </p:txBody>
          </p:sp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F02D5846-C658-47E7-BAA7-2DC24596C13D}"/>
                  </a:ext>
                </a:extLst>
              </p:cNvPr>
              <p:cNvSpPr txBox="1"/>
              <p:nvPr/>
            </p:nvSpPr>
            <p:spPr>
              <a:xfrm>
                <a:off x="6229406" y="2807838"/>
                <a:ext cx="50045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100" dirty="0"/>
                  <a:t>10cm</a:t>
                </a:r>
              </a:p>
            </p:txBody>
          </p:sp>
          <p:cxnSp>
            <p:nvCxnSpPr>
              <p:cNvPr id="150" name="Straight Arrow Connector 149">
                <a:extLst>
                  <a:ext uri="{FF2B5EF4-FFF2-40B4-BE49-F238E27FC236}">
                    <a16:creationId xmlns:a16="http://schemas.microsoft.com/office/drawing/2014/main" id="{ED6D3357-65ED-478B-BDC1-8051E3D609F9}"/>
                  </a:ext>
                </a:extLst>
              </p:cNvPr>
              <p:cNvCxnSpPr/>
              <p:nvPr/>
            </p:nvCxnSpPr>
            <p:spPr>
              <a:xfrm flipV="1">
                <a:off x="6276371" y="2565702"/>
                <a:ext cx="0" cy="717045"/>
              </a:xfrm>
              <a:prstGeom prst="straightConnector1">
                <a:avLst/>
              </a:prstGeom>
              <a:ln w="9525" cap="flat" cmpd="sng" algn="ctr">
                <a:solidFill>
                  <a:schemeClr val="dk1"/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5" name="TextBox 134">
                  <a:extLst>
                    <a:ext uri="{FF2B5EF4-FFF2-40B4-BE49-F238E27FC236}">
                      <a16:creationId xmlns:a16="http://schemas.microsoft.com/office/drawing/2014/main" id="{1FE56861-A989-4D69-A887-84B15F9399C7}"/>
                    </a:ext>
                  </a:extLst>
                </p:cNvPr>
                <p:cNvSpPr txBox="1"/>
                <p:nvPr/>
              </p:nvSpPr>
              <p:spPr>
                <a:xfrm>
                  <a:off x="4774443" y="2236473"/>
                  <a:ext cx="2006190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𝐴𝑟𝑒𝑎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𝑡𝑤𝑜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𝑐𝑖𝑟𝑐𝑙𝑒𝑠</m:t>
                        </m:r>
                      </m:oMath>
                    </m:oMathPara>
                  </a14:m>
                  <a:endParaRPr lang="en-GB" sz="16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=2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sSup>
                          <m:sSupPr>
                            <m:ctrlPr>
                              <a:rPr lang="en-GB" sz="1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135" name="TextBox 134">
                  <a:extLst>
                    <a:ext uri="{FF2B5EF4-FFF2-40B4-BE49-F238E27FC236}">
                      <a16:creationId xmlns:a16="http://schemas.microsoft.com/office/drawing/2014/main" id="{1FE56861-A989-4D69-A887-84B15F9399C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74443" y="2236473"/>
                  <a:ext cx="2006190" cy="584775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6" name="TextBox 135">
                  <a:extLst>
                    <a:ext uri="{FF2B5EF4-FFF2-40B4-BE49-F238E27FC236}">
                      <a16:creationId xmlns:a16="http://schemas.microsoft.com/office/drawing/2014/main" id="{C9C12221-1A3F-4BF7-927B-44B03ADEAE5D}"/>
                    </a:ext>
                  </a:extLst>
                </p:cNvPr>
                <p:cNvSpPr txBox="1"/>
                <p:nvPr/>
              </p:nvSpPr>
              <p:spPr>
                <a:xfrm>
                  <a:off x="5097993" y="2746119"/>
                  <a:ext cx="1365117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=2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sSup>
                          <m:sSupPr>
                            <m:ctrlPr>
                              <a:rPr lang="en-GB" sz="1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136" name="TextBox 135">
                  <a:extLst>
                    <a:ext uri="{FF2B5EF4-FFF2-40B4-BE49-F238E27FC236}">
                      <a16:creationId xmlns:a16="http://schemas.microsoft.com/office/drawing/2014/main" id="{C9C12221-1A3F-4BF7-927B-44B03ADEAE5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97993" y="2746119"/>
                  <a:ext cx="1365117" cy="338554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7" name="TextBox 136">
                  <a:extLst>
                    <a:ext uri="{FF2B5EF4-FFF2-40B4-BE49-F238E27FC236}">
                      <a16:creationId xmlns:a16="http://schemas.microsoft.com/office/drawing/2014/main" id="{CB2701D6-424D-4BDB-AA5B-7F4754982968}"/>
                    </a:ext>
                  </a:extLst>
                </p:cNvPr>
                <p:cNvSpPr txBox="1"/>
                <p:nvPr/>
              </p:nvSpPr>
              <p:spPr>
                <a:xfrm>
                  <a:off x="5104058" y="3028421"/>
                  <a:ext cx="795924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=32</m:t>
                        </m:r>
                        <m: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137" name="TextBox 136">
                  <a:extLst>
                    <a:ext uri="{FF2B5EF4-FFF2-40B4-BE49-F238E27FC236}">
                      <a16:creationId xmlns:a16="http://schemas.microsoft.com/office/drawing/2014/main" id="{CB2701D6-424D-4BDB-AA5B-7F475498296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04058" y="3028421"/>
                  <a:ext cx="795924" cy="338554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8" name="TextBox 137">
                  <a:extLst>
                    <a:ext uri="{FF2B5EF4-FFF2-40B4-BE49-F238E27FC236}">
                      <a16:creationId xmlns:a16="http://schemas.microsoft.com/office/drawing/2014/main" id="{E1FC3110-AAE6-400C-8F68-AE25B18EB13A}"/>
                    </a:ext>
                  </a:extLst>
                </p:cNvPr>
                <p:cNvSpPr txBox="1"/>
                <p:nvPr/>
              </p:nvSpPr>
              <p:spPr>
                <a:xfrm>
                  <a:off x="4756451" y="3406639"/>
                  <a:ext cx="1989391" cy="107721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𝐴𝑟𝑒𝑎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𝑟𝑒𝑐𝑡𝑎𝑛𝑔𝑙𝑒</m:t>
                        </m:r>
                      </m:oMath>
                    </m:oMathPara>
                  </a14:m>
                  <a:endParaRPr lang="en-GB" sz="16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oMath>
                    </m:oMathPara>
                  </a14:m>
                  <a:endParaRPr lang="en-GB" sz="1600" dirty="0"/>
                </a:p>
                <a:p>
                  <a:r>
                    <a:rPr lang="en-GB" sz="1600" dirty="0"/>
                    <a:t>          </a:t>
                  </a:r>
                  <a14:m>
                    <m:oMath xmlns:m="http://schemas.openxmlformats.org/officeDocument/2006/math">
                      <m:r>
                        <a:rPr lang="en-GB" sz="16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GB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×8×10</m:t>
                      </m:r>
                    </m:oMath>
                  </a14:m>
                  <a:endParaRPr lang="en-GB" sz="1600" b="0" i="1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80</m:t>
                        </m:r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138" name="TextBox 137">
                  <a:extLst>
                    <a:ext uri="{FF2B5EF4-FFF2-40B4-BE49-F238E27FC236}">
                      <a16:creationId xmlns:a16="http://schemas.microsoft.com/office/drawing/2014/main" id="{E1FC3110-AAE6-400C-8F68-AE25B18EB13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6451" y="3406639"/>
                  <a:ext cx="1989391" cy="1077218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9" name="TextBox 138">
                  <a:extLst>
                    <a:ext uri="{FF2B5EF4-FFF2-40B4-BE49-F238E27FC236}">
                      <a16:creationId xmlns:a16="http://schemas.microsoft.com/office/drawing/2014/main" id="{503C57C0-E21E-49B5-9DC3-EC241B2277D6}"/>
                    </a:ext>
                  </a:extLst>
                </p:cNvPr>
                <p:cNvSpPr txBox="1"/>
                <p:nvPr/>
              </p:nvSpPr>
              <p:spPr>
                <a:xfrm>
                  <a:off x="6881492" y="3683325"/>
                  <a:ext cx="2858603" cy="85209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𝑆𝑢𝑟𝑓𝑎𝑐𝑒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𝐴𝑟𝑒𝑎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=32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+80</m:t>
                        </m:r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oMath>
                    </m:oMathPara>
                  </a14:m>
                  <a:endParaRPr lang="en-GB" sz="1600" dirty="0">
                    <a:ea typeface="Cambria Math" panose="02040503050406030204" pitchFamily="18" charset="0"/>
                  </a:endParaRPr>
                </a:p>
                <a:p>
                  <a:r>
                    <a:rPr lang="en-GB" sz="1600" dirty="0"/>
                    <a:t>                               </a:t>
                  </a:r>
                  <a14:m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=112</m:t>
                      </m:r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a14:m>
                  <a:endParaRPr lang="en-GB" sz="1600" dirty="0">
                    <a:solidFill>
                      <a:srgbClr val="FF0000"/>
                    </a:solidFill>
                  </a:endParaRPr>
                </a:p>
                <a:p>
                  <a:r>
                    <a:rPr lang="en-GB" sz="1600" dirty="0">
                      <a:solidFill>
                        <a:srgbClr val="FF0000"/>
                      </a:solidFill>
                    </a:rPr>
                    <a:t>                         or  </a:t>
                  </a:r>
                  <a14:m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=351.86</m:t>
                      </m:r>
                      <m:sSup>
                        <m:sSupPr>
                          <m:ctrlPr>
                            <a:rPr lang="en-GB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n-GB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a14:m>
                  <a:endParaRPr lang="en-GB" sz="16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139" name="TextBox 138">
                  <a:extLst>
                    <a:ext uri="{FF2B5EF4-FFF2-40B4-BE49-F238E27FC236}">
                      <a16:creationId xmlns:a16="http://schemas.microsoft.com/office/drawing/2014/main" id="{503C57C0-E21E-49B5-9DC3-EC241B2277D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81492" y="3683325"/>
                  <a:ext cx="2858603" cy="852093"/>
                </a:xfrm>
                <a:prstGeom prst="rect">
                  <a:avLst/>
                </a:prstGeom>
                <a:blipFill>
                  <a:blip r:embed="rId16"/>
                  <a:stretch>
                    <a:fillRect b="-5714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1A9B081F-7860-4BAA-B0D4-F29B1D51367B}"/>
                </a:ext>
              </a:extLst>
            </p:cNvPr>
            <p:cNvGrpSpPr/>
            <p:nvPr/>
          </p:nvGrpSpPr>
          <p:grpSpPr>
            <a:xfrm>
              <a:off x="6780634" y="5108739"/>
              <a:ext cx="2044314" cy="966174"/>
              <a:chOff x="2963208" y="1784178"/>
              <a:chExt cx="1463011" cy="744028"/>
            </a:xfrm>
          </p:grpSpPr>
          <p:sp>
            <p:nvSpPr>
              <p:cNvPr id="142" name="Flowchart: Direct Access Storage 141">
                <a:extLst>
                  <a:ext uri="{FF2B5EF4-FFF2-40B4-BE49-F238E27FC236}">
                    <a16:creationId xmlns:a16="http://schemas.microsoft.com/office/drawing/2014/main" id="{411C2AD9-0854-40FD-B452-E3C030DB3C5C}"/>
                  </a:ext>
                </a:extLst>
              </p:cNvPr>
              <p:cNvSpPr/>
              <p:nvPr/>
            </p:nvSpPr>
            <p:spPr>
              <a:xfrm>
                <a:off x="2963208" y="1784178"/>
                <a:ext cx="1041541" cy="462568"/>
              </a:xfrm>
              <a:prstGeom prst="flowChartMagneticDrum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5D53CB99-7CCB-489D-850A-63418E3038D6}"/>
                  </a:ext>
                </a:extLst>
              </p:cNvPr>
              <p:cNvSpPr txBox="1"/>
              <p:nvPr/>
            </p:nvSpPr>
            <p:spPr>
              <a:xfrm>
                <a:off x="4008413" y="1801223"/>
                <a:ext cx="417806" cy="2844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7cm</a:t>
                </a:r>
              </a:p>
            </p:txBody>
          </p:sp>
          <p:cxnSp>
            <p:nvCxnSpPr>
              <p:cNvPr id="144" name="Straight Arrow Connector 143">
                <a:extLst>
                  <a:ext uri="{FF2B5EF4-FFF2-40B4-BE49-F238E27FC236}">
                    <a16:creationId xmlns:a16="http://schemas.microsoft.com/office/drawing/2014/main" id="{B91593C5-BD43-4CE1-B264-494E73D67753}"/>
                  </a:ext>
                </a:extLst>
              </p:cNvPr>
              <p:cNvCxnSpPr/>
              <p:nvPr/>
            </p:nvCxnSpPr>
            <p:spPr>
              <a:xfrm>
                <a:off x="3037123" y="2306219"/>
                <a:ext cx="863124" cy="0"/>
              </a:xfrm>
              <a:prstGeom prst="straightConnector1">
                <a:avLst/>
              </a:prstGeom>
              <a:ln w="9525" cap="flat" cmpd="sng" algn="ctr">
                <a:solidFill>
                  <a:schemeClr val="dk1"/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sp>
            <p:nvSpPr>
              <p:cNvPr id="145" name="TextBox 144">
                <a:extLst>
                  <a:ext uri="{FF2B5EF4-FFF2-40B4-BE49-F238E27FC236}">
                    <a16:creationId xmlns:a16="http://schemas.microsoft.com/office/drawing/2014/main" id="{62EC2CEB-26A4-4486-A937-C1DD2EB23BC3}"/>
                  </a:ext>
                </a:extLst>
              </p:cNvPr>
              <p:cNvSpPr txBox="1"/>
              <p:nvPr/>
            </p:nvSpPr>
            <p:spPr>
              <a:xfrm>
                <a:off x="3113489" y="2243792"/>
                <a:ext cx="615123" cy="2844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   15cm</a:t>
                </a:r>
              </a:p>
            </p:txBody>
          </p:sp>
        </p:grpSp>
        <p:cxnSp>
          <p:nvCxnSpPr>
            <p:cNvPr id="141" name="Straight Arrow Connector 140">
              <a:extLst>
                <a:ext uri="{FF2B5EF4-FFF2-40B4-BE49-F238E27FC236}">
                  <a16:creationId xmlns:a16="http://schemas.microsoft.com/office/drawing/2014/main" id="{8A65788C-DB77-42CC-A0CF-731561E3FB19}"/>
                </a:ext>
              </a:extLst>
            </p:cNvPr>
            <p:cNvCxnSpPr/>
            <p:nvPr/>
          </p:nvCxnSpPr>
          <p:spPr>
            <a:xfrm flipH="1" flipV="1">
              <a:off x="8288268" y="5126162"/>
              <a:ext cx="13828" cy="30107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31748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>
            <a:extLst>
              <a:ext uri="{FF2B5EF4-FFF2-40B4-BE49-F238E27FC236}">
                <a16:creationId xmlns:a16="http://schemas.microsoft.com/office/drawing/2014/main" id="{2380A1B5-896A-4815-B20E-7C90592FB870}"/>
              </a:ext>
            </a:extLst>
          </p:cNvPr>
          <p:cNvGrpSpPr/>
          <p:nvPr/>
        </p:nvGrpSpPr>
        <p:grpSpPr>
          <a:xfrm>
            <a:off x="809507" y="0"/>
            <a:ext cx="9889281" cy="6732224"/>
            <a:chOff x="12553" y="0"/>
            <a:chExt cx="9889281" cy="6732224"/>
          </a:xfrm>
        </p:grpSpPr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7AB8A169-5610-408C-95E3-013C0B2DFB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121838" y="5447708"/>
              <a:ext cx="1329001" cy="674418"/>
            </a:xfrm>
            <a:prstGeom prst="rect">
              <a:avLst/>
            </a:prstGeom>
          </p:spPr>
        </p:pic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id="{F0841631-F756-4C2C-90B2-DA5EFB580ED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540440" y="5492481"/>
              <a:ext cx="1176771" cy="730798"/>
            </a:xfrm>
            <a:prstGeom prst="rect">
              <a:avLst/>
            </a:prstGeom>
          </p:spPr>
        </p:pic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928DC968-F021-4933-81CE-B4A3AC3D3443}"/>
                </a:ext>
              </a:extLst>
            </p:cNvPr>
            <p:cNvSpPr/>
            <p:nvPr/>
          </p:nvSpPr>
          <p:spPr>
            <a:xfrm>
              <a:off x="69670" y="0"/>
              <a:ext cx="9501051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0" i="0" u="none" strike="noStrike" kern="1200" cap="none" spc="0" normalizeH="0" baseline="0" noProof="0" dirty="0">
                  <a:ln w="0"/>
                  <a:solidFill>
                    <a:srgbClr val="2C2781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Calibri" panose="020F0502020204030204"/>
                  <a:ea typeface="+mn-ea"/>
                  <a:cs typeface="+mn-cs"/>
                </a:rPr>
                <a:t>VOLUME AND SURFACE AREA OF PRISMS</a:t>
              </a:r>
            </a:p>
          </p:txBody>
        </p:sp>
        <p:sp>
          <p:nvSpPr>
            <p:cNvPr id="62" name="Rounded Rectangle 2">
              <a:extLst>
                <a:ext uri="{FF2B5EF4-FFF2-40B4-BE49-F238E27FC236}">
                  <a16:creationId xmlns:a16="http://schemas.microsoft.com/office/drawing/2014/main" id="{ACCB5BCC-FACA-4534-9C17-1B2EBC07B77A}"/>
                </a:ext>
              </a:extLst>
            </p:cNvPr>
            <p:cNvSpPr/>
            <p:nvPr/>
          </p:nvSpPr>
          <p:spPr>
            <a:xfrm>
              <a:off x="69670" y="69669"/>
              <a:ext cx="9753600" cy="1062445"/>
            </a:xfrm>
            <a:prstGeom prst="roundRect">
              <a:avLst/>
            </a:prstGeom>
            <a:noFill/>
            <a:ln w="38100">
              <a:solidFill>
                <a:srgbClr val="2C27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63" name="Picture 62">
              <a:extLst>
                <a:ext uri="{FF2B5EF4-FFF2-40B4-BE49-F238E27FC236}">
                  <a16:creationId xmlns:a16="http://schemas.microsoft.com/office/drawing/2014/main" id="{EEC888FD-EA07-448E-8966-2DBD0DCD524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0708" y="5289481"/>
              <a:ext cx="1892481" cy="459793"/>
            </a:xfrm>
            <a:prstGeom prst="rect">
              <a:avLst/>
            </a:prstGeom>
          </p:spPr>
        </p:pic>
        <p:sp>
          <p:nvSpPr>
            <p:cNvPr id="64" name="Rounded Rectangle 22">
              <a:extLst>
                <a:ext uri="{FF2B5EF4-FFF2-40B4-BE49-F238E27FC236}">
                  <a16:creationId xmlns:a16="http://schemas.microsoft.com/office/drawing/2014/main" id="{207392E2-43CF-442A-A676-D27D1E1FBD2B}"/>
                </a:ext>
              </a:extLst>
            </p:cNvPr>
            <p:cNvSpPr/>
            <p:nvPr/>
          </p:nvSpPr>
          <p:spPr>
            <a:xfrm>
              <a:off x="69670" y="5238749"/>
              <a:ext cx="2194558" cy="883377"/>
            </a:xfrm>
            <a:prstGeom prst="roundRect">
              <a:avLst/>
            </a:prstGeom>
            <a:noFill/>
            <a:ln w="38100">
              <a:solidFill>
                <a:srgbClr val="33A7D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2A7D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568-571,</a:t>
              </a:r>
              <a:r>
                <a:rPr kumimoji="0" lang="en-GB" sz="2000" b="1" i="0" u="none" strike="noStrike" kern="1200" cap="none" spc="0" normalizeH="0" noProof="0" dirty="0">
                  <a:ln>
                    <a:noFill/>
                  </a:ln>
                  <a:solidFill>
                    <a:srgbClr val="32A7D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584-586</a:t>
              </a:r>
              <a:endPara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32A7D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" name="Rounded Rectangle 24">
              <a:extLst>
                <a:ext uri="{FF2B5EF4-FFF2-40B4-BE49-F238E27FC236}">
                  <a16:creationId xmlns:a16="http://schemas.microsoft.com/office/drawing/2014/main" id="{EC6FB303-2FD1-4C67-978E-A02A57CB5504}"/>
                </a:ext>
              </a:extLst>
            </p:cNvPr>
            <p:cNvSpPr/>
            <p:nvPr/>
          </p:nvSpPr>
          <p:spPr>
            <a:xfrm>
              <a:off x="2350083" y="5238749"/>
              <a:ext cx="1286167" cy="1466816"/>
            </a:xfrm>
            <a:prstGeom prst="roundRect">
              <a:avLst/>
            </a:prstGeom>
            <a:noFill/>
            <a:ln w="38100">
              <a:solidFill>
                <a:srgbClr val="2C27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87022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Key Words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Volume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</a:rPr>
                <a:t>Capacity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Prism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</a:rPr>
                <a:t>Surface</a:t>
              </a:r>
              <a:r>
                <a:rPr kumimoji="0" lang="en-GB" sz="1400" i="0" u="none" strike="noStrike" kern="1200" cap="none" spc="0" normalizeH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</a:rPr>
                <a:t> area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400" baseline="0" dirty="0">
                  <a:solidFill>
                    <a:schemeClr val="tx1"/>
                  </a:solidFill>
                  <a:latin typeface="Calibri" panose="020F0502020204030204" pitchFamily="34" charset="0"/>
                </a:rPr>
                <a:t>Face</a:t>
              </a:r>
              <a:r>
                <a:rPr kumimoji="0" lang="en-GB" sz="14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</a:rPr>
                <a:t> </a:t>
              </a:r>
            </a:p>
          </p:txBody>
        </p:sp>
        <p:sp>
          <p:nvSpPr>
            <p:cNvPr id="66" name="Rounded Rectangle 26">
              <a:extLst>
                <a:ext uri="{FF2B5EF4-FFF2-40B4-BE49-F238E27FC236}">
                  <a16:creationId xmlns:a16="http://schemas.microsoft.com/office/drawing/2014/main" id="{4B274721-2F7C-49F1-A0B7-57A8BEDB2EC1}"/>
                </a:ext>
              </a:extLst>
            </p:cNvPr>
            <p:cNvSpPr/>
            <p:nvPr/>
          </p:nvSpPr>
          <p:spPr>
            <a:xfrm>
              <a:off x="69670" y="1200329"/>
              <a:ext cx="2194558" cy="3975356"/>
            </a:xfrm>
            <a:prstGeom prst="roundRect">
              <a:avLst/>
            </a:prstGeom>
            <a:noFill/>
            <a:ln w="38100">
              <a:solidFill>
                <a:srgbClr val="FAB4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A663C6DF-87BB-447E-A4CF-42CD071E4C47}"/>
                </a:ext>
              </a:extLst>
            </p:cNvPr>
            <p:cNvSpPr txBox="1"/>
            <p:nvPr/>
          </p:nvSpPr>
          <p:spPr>
            <a:xfrm>
              <a:off x="3025758" y="1145344"/>
              <a:ext cx="13933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Examples</a:t>
              </a:r>
            </a:p>
          </p:txBody>
        </p:sp>
        <p:sp>
          <p:nvSpPr>
            <p:cNvPr id="68" name="Rounded Rectangle 33">
              <a:extLst>
                <a:ext uri="{FF2B5EF4-FFF2-40B4-BE49-F238E27FC236}">
                  <a16:creationId xmlns:a16="http://schemas.microsoft.com/office/drawing/2014/main" id="{93DAD806-AD81-4706-BB07-5CA2BC374452}"/>
                </a:ext>
              </a:extLst>
            </p:cNvPr>
            <p:cNvSpPr/>
            <p:nvPr/>
          </p:nvSpPr>
          <p:spPr>
            <a:xfrm>
              <a:off x="2321345" y="1200329"/>
              <a:ext cx="7501925" cy="3970205"/>
            </a:xfrm>
            <a:prstGeom prst="roundRect">
              <a:avLst>
                <a:gd name="adj" fmla="val 7610"/>
              </a:avLst>
            </a:prstGeom>
            <a:noFill/>
            <a:ln w="38100">
              <a:solidFill>
                <a:srgbClr val="8702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9" name="Rounded Rectangle 17">
              <a:extLst>
                <a:ext uri="{FF2B5EF4-FFF2-40B4-BE49-F238E27FC236}">
                  <a16:creationId xmlns:a16="http://schemas.microsoft.com/office/drawing/2014/main" id="{7E06D27A-A6F3-48E7-BD4B-82D14BE91089}"/>
                </a:ext>
              </a:extLst>
            </p:cNvPr>
            <p:cNvSpPr/>
            <p:nvPr/>
          </p:nvSpPr>
          <p:spPr>
            <a:xfrm>
              <a:off x="3701435" y="5259206"/>
              <a:ext cx="6121836" cy="1151119"/>
            </a:xfrm>
            <a:prstGeom prst="roundRect">
              <a:avLst/>
            </a:prstGeom>
            <a:noFill/>
            <a:ln w="38100">
              <a:solidFill>
                <a:srgbClr val="FAB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4E8C576D-59AE-4A8D-ACBC-C65E73D51D4A}"/>
                </a:ext>
              </a:extLst>
            </p:cNvPr>
            <p:cNvSpPr txBox="1"/>
            <p:nvPr/>
          </p:nvSpPr>
          <p:spPr>
            <a:xfrm rot="10800000">
              <a:off x="3701434" y="6470614"/>
              <a:ext cx="6121836" cy="2616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lvl="0"/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ANSWERS: 1)Volume = 5760 cm</a:t>
              </a:r>
              <a:r>
                <a:rPr kumimoji="0" lang="en-GB" sz="1100" b="0" i="0" u="none" strike="noStrike" kern="120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3</a:t>
              </a: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 Surface area </a:t>
              </a:r>
              <a:r>
                <a:rPr lang="en-GB" sz="1100" dirty="0">
                  <a:solidFill>
                    <a:prstClr val="black"/>
                  </a:solidFill>
                </a:rPr>
                <a:t>= 2368 cm</a:t>
              </a:r>
              <a:r>
                <a:rPr lang="en-GB" sz="1100" baseline="30000" dirty="0">
                  <a:solidFill>
                    <a:prstClr val="black"/>
                  </a:solidFill>
                </a:rPr>
                <a:t>2</a:t>
              </a: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  2) Volume = 162 m</a:t>
              </a:r>
              <a:r>
                <a:rPr kumimoji="0" lang="en-GB" sz="1100" b="0" i="0" u="none" strike="noStrike" kern="120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3  </a:t>
              </a:r>
              <a:r>
                <a:rPr kumimoji="0" lang="en-GB" sz="1100" b="0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Surface area = </a:t>
              </a:r>
              <a:r>
                <a:rPr lang="en-GB" sz="1100" dirty="0">
                  <a:solidFill>
                    <a:prstClr val="black"/>
                  </a:solidFill>
                </a:rPr>
                <a:t> 241.2m</a:t>
              </a:r>
              <a:r>
                <a:rPr lang="en-GB" sz="1100" baseline="30000" dirty="0">
                  <a:solidFill>
                    <a:prstClr val="black"/>
                  </a:solidFill>
                </a:rPr>
                <a:t>2</a:t>
              </a:r>
              <a:r>
                <a:rPr lang="en-GB" sz="1100" dirty="0">
                  <a:solidFill>
                    <a:prstClr val="black"/>
                  </a:solidFill>
                </a:rPr>
                <a:t> </a:t>
              </a:r>
              <a:endPara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9395E251-0463-4447-9F49-4FA948E758BC}"/>
                </a:ext>
              </a:extLst>
            </p:cNvPr>
            <p:cNvGrpSpPr/>
            <p:nvPr/>
          </p:nvGrpSpPr>
          <p:grpSpPr>
            <a:xfrm>
              <a:off x="4936421" y="1297865"/>
              <a:ext cx="2261741" cy="1557480"/>
              <a:chOff x="2566132" y="1451764"/>
              <a:chExt cx="2261741" cy="1557480"/>
            </a:xfrm>
          </p:grpSpPr>
          <p:pic>
            <p:nvPicPr>
              <p:cNvPr id="96" name="Picture 95">
                <a:extLst>
                  <a:ext uri="{FF2B5EF4-FFF2-40B4-BE49-F238E27FC236}">
                    <a16:creationId xmlns:a16="http://schemas.microsoft.com/office/drawing/2014/main" id="{CB9D2802-72EC-4C5D-B432-3BB533FEA7D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566132" y="1451764"/>
                <a:ext cx="1715500" cy="1403591"/>
              </a:xfrm>
              <a:prstGeom prst="rect">
                <a:avLst/>
              </a:prstGeom>
            </p:spPr>
          </p:pic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82225F66-A7F5-4CD5-9D12-860DEC9BF828}"/>
                  </a:ext>
                </a:extLst>
              </p:cNvPr>
              <p:cNvSpPr txBox="1"/>
              <p:nvPr/>
            </p:nvSpPr>
            <p:spPr>
              <a:xfrm>
                <a:off x="2703540" y="2701467"/>
                <a:ext cx="63572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4 cm</a:t>
                </a:r>
              </a:p>
            </p:txBody>
          </p:sp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C998FE6F-D835-42F0-92D3-B204D802A304}"/>
                  </a:ext>
                </a:extLst>
              </p:cNvPr>
              <p:cNvSpPr txBox="1"/>
              <p:nvPr/>
            </p:nvSpPr>
            <p:spPr>
              <a:xfrm>
                <a:off x="3754467" y="2282384"/>
                <a:ext cx="63572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9 cm</a:t>
                </a:r>
              </a:p>
            </p:txBody>
          </p: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084826DF-619D-4096-8E43-5C9A2681CF4D}"/>
                  </a:ext>
                </a:extLst>
              </p:cNvPr>
              <p:cNvSpPr txBox="1"/>
              <p:nvPr/>
            </p:nvSpPr>
            <p:spPr>
              <a:xfrm>
                <a:off x="4192148" y="1571150"/>
                <a:ext cx="63572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 cm</a:t>
                </a:r>
              </a:p>
            </p:txBody>
          </p: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5A904EC8-FBE2-4172-A50B-C13C3C39D523}"/>
                </a:ext>
              </a:extLst>
            </p:cNvPr>
            <p:cNvGrpSpPr/>
            <p:nvPr/>
          </p:nvGrpSpPr>
          <p:grpSpPr>
            <a:xfrm>
              <a:off x="4715756" y="3639766"/>
              <a:ext cx="2713102" cy="1498408"/>
              <a:chOff x="4525717" y="3517730"/>
              <a:chExt cx="2713102" cy="1498408"/>
            </a:xfrm>
          </p:grpSpPr>
          <p:pic>
            <p:nvPicPr>
              <p:cNvPr id="92" name="Picture 91">
                <a:extLst>
                  <a:ext uri="{FF2B5EF4-FFF2-40B4-BE49-F238E27FC236}">
                    <a16:creationId xmlns:a16="http://schemas.microsoft.com/office/drawing/2014/main" id="{DAAC2292-FE97-4B4A-95D2-43668C930A8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966792" y="3517730"/>
                <a:ext cx="2000490" cy="1260583"/>
              </a:xfrm>
              <a:prstGeom prst="rect">
                <a:avLst/>
              </a:prstGeom>
            </p:spPr>
          </p:pic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76841E58-8F5B-4297-8FDA-565EE24CDCCD}"/>
                  </a:ext>
                </a:extLst>
              </p:cNvPr>
              <p:cNvSpPr txBox="1"/>
              <p:nvPr/>
            </p:nvSpPr>
            <p:spPr>
              <a:xfrm>
                <a:off x="5286396" y="4708361"/>
                <a:ext cx="63572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 mm</a:t>
                </a: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6BA33B81-C60F-4469-AD7B-167245F979D6}"/>
                  </a:ext>
                </a:extLst>
              </p:cNvPr>
              <p:cNvSpPr txBox="1"/>
              <p:nvPr/>
            </p:nvSpPr>
            <p:spPr>
              <a:xfrm>
                <a:off x="6477368" y="4413543"/>
                <a:ext cx="76145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11 mm</a:t>
                </a:r>
              </a:p>
            </p:txBody>
          </p:sp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F3B29D4D-7F27-4185-8C5E-1A7CED698E69}"/>
                  </a:ext>
                </a:extLst>
              </p:cNvPr>
              <p:cNvSpPr txBox="1"/>
              <p:nvPr/>
            </p:nvSpPr>
            <p:spPr>
              <a:xfrm>
                <a:off x="4525717" y="4331981"/>
                <a:ext cx="76145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5 mm</a:t>
                </a:r>
              </a:p>
            </p:txBody>
          </p: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9D435DAD-72CE-491D-B808-3DC7E08D45BC}"/>
                    </a:ext>
                  </a:extLst>
                </p:cNvPr>
                <p:cNvSpPr txBox="1"/>
                <p:nvPr/>
              </p:nvSpPr>
              <p:spPr>
                <a:xfrm>
                  <a:off x="2512000" y="1791409"/>
                  <a:ext cx="2131994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GB" sz="1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𝑽𝒐𝒍𝒖𝒎𝒆</m:t>
                        </m:r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=4×9×2</m:t>
                        </m:r>
                      </m:oMath>
                    </m:oMathPara>
                  </a14:m>
                  <a:endPara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mc:Choice>
          <mc:Fallback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9D435DAD-72CE-491D-B808-3DC7E08D45B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2000" y="1791409"/>
                  <a:ext cx="2131994" cy="276999"/>
                </a:xfrm>
                <a:prstGeom prst="rect">
                  <a:avLst/>
                </a:prstGeom>
                <a:blipFill>
                  <a:blip r:embed="rId7"/>
                  <a:stretch>
                    <a:fillRect l="-2571" t="-2222" r="-2000" b="-8889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A3025430-8C89-4EFE-8BDC-5237E2E82A59}"/>
                    </a:ext>
                  </a:extLst>
                </p:cNvPr>
                <p:cNvSpPr txBox="1"/>
                <p:nvPr/>
              </p:nvSpPr>
              <p:spPr>
                <a:xfrm>
                  <a:off x="3371605" y="2211977"/>
                  <a:ext cx="1008225" cy="28321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</m:t>
                        </m:r>
                        <m:r>
                          <a:rPr kumimoji="0" lang="en-GB" sz="1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𝟕𝟐</m:t>
                        </m:r>
                        <m:sSup>
                          <m:sSupPr>
                            <m:ctrlPr>
                              <a:rPr kumimoji="0" lang="en-GB" sz="1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n-GB" sz="1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𝒄𝒎</m:t>
                            </m:r>
                          </m:e>
                          <m:sup>
                            <m:r>
                              <a:rPr kumimoji="0" lang="en-GB" sz="1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𝟑</m:t>
                            </m:r>
                          </m:sup>
                        </m:sSup>
                      </m:oMath>
                    </m:oMathPara>
                  </a14:m>
                  <a:endParaRPr kumimoji="0" lang="en-GB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mc:Choice>
          <mc:Fallback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A3025430-8C89-4EFE-8BDC-5237E2E82A5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71605" y="2211977"/>
                  <a:ext cx="1008225" cy="283219"/>
                </a:xfrm>
                <a:prstGeom prst="rect">
                  <a:avLst/>
                </a:prstGeom>
                <a:blipFill>
                  <a:blip r:embed="rId8"/>
                  <a:stretch>
                    <a:fillRect l="-2424" t="-4348" r="-3030" b="-652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5" name="TextBox 74">
                  <a:extLst>
                    <a:ext uri="{FF2B5EF4-FFF2-40B4-BE49-F238E27FC236}">
                      <a16:creationId xmlns:a16="http://schemas.microsoft.com/office/drawing/2014/main" id="{F03A0007-8FDC-4FF9-97E3-AAAE5CFD0F26}"/>
                    </a:ext>
                  </a:extLst>
                </p:cNvPr>
                <p:cNvSpPr txBox="1"/>
                <p:nvPr/>
              </p:nvSpPr>
              <p:spPr>
                <a:xfrm>
                  <a:off x="2426268" y="3006718"/>
                  <a:ext cx="2317429" cy="46602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𝐴𝑟𝑒𝑎</m:t>
                        </m:r>
                        <m: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 </m:t>
                        </m:r>
                        <m: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𝑜𝑓</m:t>
                        </m:r>
                        <m: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 </m:t>
                        </m:r>
                        <m: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𝑡𝑟𝑖𝑎𝑛𝑔𝑙𝑒</m:t>
                        </m:r>
                        <m: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=</m:t>
                        </m:r>
                        <m:f>
                          <m:fPr>
                            <m:ctrlPr>
                              <a:rPr kumimoji="0" lang="en-GB" sz="16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</m:ctrlPr>
                          </m:fPr>
                          <m:num>
                            <m:r>
                              <a:rPr kumimoji="0" lang="en-GB" sz="16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  <m:t>5</m:t>
                            </m:r>
                            <m:r>
                              <a:rPr kumimoji="0" lang="en-GB" sz="16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+mn-cs"/>
                              </a:rPr>
                              <m:t>×7</m:t>
                            </m:r>
                          </m:num>
                          <m:den>
                            <m:r>
                              <a:rPr kumimoji="0" lang="en-GB" sz="16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kumimoji="0" lang="en-GB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cs typeface="+mn-cs"/>
                  </a:endParaRPr>
                </a:p>
              </p:txBody>
            </p:sp>
          </mc:Choice>
          <mc:Fallback>
            <p:sp>
              <p:nvSpPr>
                <p:cNvPr id="75" name="TextBox 74">
                  <a:extLst>
                    <a:ext uri="{FF2B5EF4-FFF2-40B4-BE49-F238E27FC236}">
                      <a16:creationId xmlns:a16="http://schemas.microsoft.com/office/drawing/2014/main" id="{F03A0007-8FDC-4FF9-97E3-AAAE5CFD0F2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26268" y="3006718"/>
                  <a:ext cx="2317429" cy="466025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6" name="TextBox 75">
                  <a:extLst>
                    <a:ext uri="{FF2B5EF4-FFF2-40B4-BE49-F238E27FC236}">
                      <a16:creationId xmlns:a16="http://schemas.microsoft.com/office/drawing/2014/main" id="{679C5BFC-89F2-4958-A858-EF90C7C88D5A}"/>
                    </a:ext>
                  </a:extLst>
                </p:cNvPr>
                <p:cNvSpPr txBox="1"/>
                <p:nvPr/>
              </p:nvSpPr>
              <p:spPr>
                <a:xfrm>
                  <a:off x="4226214" y="3561415"/>
                  <a:ext cx="108215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GB" sz="16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=17.5</m:t>
                        </m:r>
                        <m:sSup>
                          <m:sSupPr>
                            <m:ctrlPr>
                              <a:rPr kumimoji="0" lang="en-GB" sz="16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n-GB" sz="16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𝑚𝑚</m:t>
                            </m:r>
                          </m:e>
                          <m:sup>
                            <m:r>
                              <a:rPr kumimoji="0" lang="en-GB" sz="16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kumimoji="0" lang="en-GB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mc:Choice>
          <mc:Fallback>
            <p:sp>
              <p:nvSpPr>
                <p:cNvPr id="76" name="TextBox 75">
                  <a:extLst>
                    <a:ext uri="{FF2B5EF4-FFF2-40B4-BE49-F238E27FC236}">
                      <a16:creationId xmlns:a16="http://schemas.microsoft.com/office/drawing/2014/main" id="{679C5BFC-89F2-4958-A858-EF90C7C88D5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26214" y="3561415"/>
                  <a:ext cx="1082156" cy="246221"/>
                </a:xfrm>
                <a:prstGeom prst="rect">
                  <a:avLst/>
                </a:prstGeom>
                <a:blipFill>
                  <a:blip r:embed="rId10"/>
                  <a:stretch>
                    <a:fillRect l="-1124" r="-1124" b="-487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7" name="TextBox 76">
                  <a:extLst>
                    <a:ext uri="{FF2B5EF4-FFF2-40B4-BE49-F238E27FC236}">
                      <a16:creationId xmlns:a16="http://schemas.microsoft.com/office/drawing/2014/main" id="{7D99AD54-043B-4FB5-B02B-B84E68A6657E}"/>
                    </a:ext>
                  </a:extLst>
                </p:cNvPr>
                <p:cNvSpPr txBox="1"/>
                <p:nvPr/>
              </p:nvSpPr>
              <p:spPr>
                <a:xfrm>
                  <a:off x="2463218" y="3958167"/>
                  <a:ext cx="1925207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GB" sz="16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𝑽𝒐𝒍𝒖𝒎𝒆</m:t>
                        </m:r>
                        <m: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=17.5×11</m:t>
                        </m:r>
                      </m:oMath>
                    </m:oMathPara>
                  </a14:m>
                  <a:endParaRPr kumimoji="0" lang="en-GB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mc:Choice>
          <mc:Fallback>
            <p:sp>
              <p:nvSpPr>
                <p:cNvPr id="77" name="TextBox 76">
                  <a:extLst>
                    <a:ext uri="{FF2B5EF4-FFF2-40B4-BE49-F238E27FC236}">
                      <a16:creationId xmlns:a16="http://schemas.microsoft.com/office/drawing/2014/main" id="{7D99AD54-043B-4FB5-B02B-B84E68A6657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63218" y="3958167"/>
                  <a:ext cx="1925207" cy="246221"/>
                </a:xfrm>
                <a:prstGeom prst="rect">
                  <a:avLst/>
                </a:prstGeom>
                <a:blipFill>
                  <a:blip r:embed="rId11"/>
                  <a:stretch>
                    <a:fillRect l="-2532" r="-1266" b="-731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8" name="TextBox 77">
                  <a:extLst>
                    <a:ext uri="{FF2B5EF4-FFF2-40B4-BE49-F238E27FC236}">
                      <a16:creationId xmlns:a16="http://schemas.microsoft.com/office/drawing/2014/main" id="{E28F0D30-E3EC-4FD1-9636-B6BED9886BD8}"/>
                    </a:ext>
                  </a:extLst>
                </p:cNvPr>
                <p:cNvSpPr txBox="1"/>
                <p:nvPr/>
              </p:nvSpPr>
              <p:spPr>
                <a:xfrm>
                  <a:off x="3312609" y="4332702"/>
                  <a:ext cx="1306768" cy="25180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GB" sz="16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</m:t>
                        </m:r>
                        <m:r>
                          <a:rPr kumimoji="0" lang="en-GB" sz="1600" b="1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𝟏𝟗𝟐</m:t>
                        </m:r>
                        <m:r>
                          <a:rPr kumimoji="0" lang="en-GB" sz="1600" b="1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.</m:t>
                        </m:r>
                        <m:r>
                          <a:rPr kumimoji="0" lang="en-GB" sz="1600" b="1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𝟓</m:t>
                        </m:r>
                        <m:sSup>
                          <m:sSupPr>
                            <m:ctrlPr>
                              <a:rPr kumimoji="0" lang="en-GB" sz="16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n-GB" sz="16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𝒎𝒎</m:t>
                            </m:r>
                          </m:e>
                          <m:sup>
                            <m:r>
                              <a:rPr kumimoji="0" lang="en-GB" sz="16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𝟑</m:t>
                            </m:r>
                          </m:sup>
                        </m:sSup>
                      </m:oMath>
                    </m:oMathPara>
                  </a14:m>
                  <a:endParaRPr kumimoji="0" lang="en-GB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mc:Choice>
          <mc:Fallback>
            <p:sp>
              <p:nvSpPr>
                <p:cNvPr id="78" name="TextBox 77">
                  <a:extLst>
                    <a:ext uri="{FF2B5EF4-FFF2-40B4-BE49-F238E27FC236}">
                      <a16:creationId xmlns:a16="http://schemas.microsoft.com/office/drawing/2014/main" id="{E28F0D30-E3EC-4FD1-9636-B6BED9886BD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12609" y="4332702"/>
                  <a:ext cx="1306768" cy="251800"/>
                </a:xfrm>
                <a:prstGeom prst="rect">
                  <a:avLst/>
                </a:prstGeom>
                <a:blipFill>
                  <a:blip r:embed="rId12"/>
                  <a:stretch>
                    <a:fillRect l="-930" t="-2439" r="-930" b="-731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B947991E-9593-4507-A099-CEDA2DEA3FD1}"/>
                </a:ext>
              </a:extLst>
            </p:cNvPr>
            <p:cNvSpPr/>
            <p:nvPr/>
          </p:nvSpPr>
          <p:spPr>
            <a:xfrm>
              <a:off x="12553" y="1499655"/>
              <a:ext cx="2190800" cy="1384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defRPr/>
              </a:pPr>
              <a:r>
                <a:rPr lang="en-GB" sz="1200" dirty="0">
                  <a:solidFill>
                    <a:prstClr val="black"/>
                  </a:solidFill>
                </a:rPr>
                <a:t>The</a:t>
              </a:r>
              <a:r>
                <a:rPr lang="en-GB" sz="1200" b="1" dirty="0">
                  <a:solidFill>
                    <a:prstClr val="black"/>
                  </a:solidFill>
                </a:rPr>
                <a:t> volume </a:t>
              </a:r>
              <a:r>
                <a:rPr lang="en-GB" sz="1200" dirty="0">
                  <a:solidFill>
                    <a:prstClr val="black"/>
                  </a:solidFill>
                </a:rPr>
                <a:t>of an object is the amount of space that it occupies. It is measured in units cubed e.g. cm</a:t>
              </a:r>
              <a:r>
                <a:rPr lang="en-GB" sz="1200" baseline="30000" dirty="0">
                  <a:solidFill>
                    <a:prstClr val="black"/>
                  </a:solidFill>
                </a:rPr>
                <a:t>3</a:t>
              </a:r>
              <a:r>
                <a:rPr lang="en-GB" sz="1200" dirty="0">
                  <a:solidFill>
                    <a:prstClr val="black"/>
                  </a:solidFill>
                </a:rPr>
                <a:t>.</a:t>
              </a:r>
            </a:p>
            <a:p>
              <a:pPr lvl="0">
                <a:defRPr/>
              </a:pPr>
              <a:endParaRPr lang="en-GB" sz="1200" dirty="0">
                <a:solidFill>
                  <a:prstClr val="black"/>
                </a:solidFill>
              </a:endParaRPr>
            </a:p>
            <a:p>
              <a:pPr lvl="0">
                <a:defRPr/>
              </a:pPr>
              <a:r>
                <a:rPr lang="en-GB" sz="1200" dirty="0">
                  <a:solidFill>
                    <a:prstClr val="black"/>
                  </a:solidFill>
                </a:rPr>
                <a:t>To calculate the volume of any prism we use: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0" name="Rectangle 79">
                  <a:extLst>
                    <a:ext uri="{FF2B5EF4-FFF2-40B4-BE49-F238E27FC236}">
                      <a16:creationId xmlns:a16="http://schemas.microsoft.com/office/drawing/2014/main" id="{F0EAAC75-F44A-4984-BC3B-C4A35ABADB20}"/>
                    </a:ext>
                  </a:extLst>
                </p:cNvPr>
                <p:cNvSpPr/>
                <p:nvPr/>
              </p:nvSpPr>
              <p:spPr>
                <a:xfrm>
                  <a:off x="1178713" y="2855355"/>
                  <a:ext cx="924933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𝑙𝑒𝑛𝑔𝑡h</m:t>
                        </m:r>
                      </m:oMath>
                    </m:oMathPara>
                  </a14:m>
                  <a:endParaRPr lang="en-GB" sz="1400" dirty="0">
                    <a:solidFill>
                      <a:prstClr val="black"/>
                    </a:solidFill>
                    <a:ea typeface="Cambria Math" panose="02040503050406030204" pitchFamily="18" charset="0"/>
                  </a:endParaRPr>
                </a:p>
              </p:txBody>
            </p:sp>
          </mc:Choice>
          <mc:Fallback>
            <p:sp>
              <p:nvSpPr>
                <p:cNvPr id="80" name="Rectangle 79">
                  <a:extLst>
                    <a:ext uri="{FF2B5EF4-FFF2-40B4-BE49-F238E27FC236}">
                      <a16:creationId xmlns:a16="http://schemas.microsoft.com/office/drawing/2014/main" id="{F0EAAC75-F44A-4984-BC3B-C4A35ABADB2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78713" y="2855355"/>
                  <a:ext cx="924933" cy="307777"/>
                </a:xfrm>
                <a:prstGeom prst="rect">
                  <a:avLst/>
                </a:prstGeom>
                <a:blipFill>
                  <a:blip r:embed="rId13"/>
                  <a:stretch>
                    <a:fillRect b="-588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E40BACC8-F630-4B35-84AF-78F6DFCD092C}"/>
                </a:ext>
              </a:extLst>
            </p:cNvPr>
            <p:cNvSpPr/>
            <p:nvPr/>
          </p:nvSpPr>
          <p:spPr>
            <a:xfrm>
              <a:off x="69670" y="3778474"/>
              <a:ext cx="212411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defRPr/>
              </a:pPr>
              <a:r>
                <a:rPr lang="en-GB" sz="1200" dirty="0">
                  <a:solidFill>
                    <a:prstClr val="black"/>
                  </a:solidFill>
                </a:rPr>
                <a:t>A </a:t>
              </a:r>
              <a:r>
                <a:rPr lang="en-GB" sz="1200" b="1" dirty="0">
                  <a:solidFill>
                    <a:prstClr val="black"/>
                  </a:solidFill>
                </a:rPr>
                <a:t>prism</a:t>
              </a:r>
              <a:r>
                <a:rPr lang="en-GB" sz="1200" dirty="0">
                  <a:solidFill>
                    <a:prstClr val="black"/>
                  </a:solidFill>
                </a:rPr>
                <a:t> is a 3D shape which has a continuous cross-section.</a:t>
              </a:r>
            </a:p>
          </p:txBody>
        </p:sp>
        <p:pic>
          <p:nvPicPr>
            <p:cNvPr id="82" name="Picture 81">
              <a:extLst>
                <a:ext uri="{FF2B5EF4-FFF2-40B4-BE49-F238E27FC236}">
                  <a16:creationId xmlns:a16="http://schemas.microsoft.com/office/drawing/2014/main" id="{581A0C40-CC7E-4872-B9E2-778533F93901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696659" y="3207304"/>
              <a:ext cx="796721" cy="582745"/>
            </a:xfrm>
            <a:prstGeom prst="rect">
              <a:avLst/>
            </a:prstGeom>
          </p:spPr>
        </p:pic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053877B1-63BE-4872-A0CD-D6920A766211}"/>
                </a:ext>
              </a:extLst>
            </p:cNvPr>
            <p:cNvSpPr/>
            <p:nvPr/>
          </p:nvSpPr>
          <p:spPr>
            <a:xfrm>
              <a:off x="656513" y="1145344"/>
              <a:ext cx="136530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>
                <a:defRPr/>
              </a:pPr>
              <a:r>
                <a:rPr lang="en-GB" b="1" dirty="0">
                  <a:solidFill>
                    <a:prstClr val="black"/>
                  </a:solidFill>
                </a:rPr>
                <a:t>Key Concept</a:t>
              </a: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2EA26C22-3A42-4B4D-9232-DA5472026D9B}"/>
                </a:ext>
              </a:extLst>
            </p:cNvPr>
            <p:cNvSpPr/>
            <p:nvPr/>
          </p:nvSpPr>
          <p:spPr>
            <a:xfrm>
              <a:off x="59715" y="4209229"/>
              <a:ext cx="2133682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defRPr/>
              </a:pPr>
              <a:r>
                <a:rPr lang="en-GB" sz="1200" dirty="0">
                  <a:solidFill>
                    <a:prstClr val="black"/>
                  </a:solidFill>
                </a:rPr>
                <a:t>The</a:t>
              </a:r>
              <a:r>
                <a:rPr lang="en-GB" sz="1200" b="1" dirty="0">
                  <a:solidFill>
                    <a:prstClr val="black"/>
                  </a:solidFill>
                </a:rPr>
                <a:t> surface area </a:t>
              </a:r>
              <a:r>
                <a:rPr lang="en-GB" sz="1200" dirty="0">
                  <a:solidFill>
                    <a:prstClr val="black"/>
                  </a:solidFill>
                </a:rPr>
                <a:t>of an object is the sum of all of its faces. It is measured in units squared e.g. cm</a:t>
              </a:r>
              <a:r>
                <a:rPr lang="en-GB" sz="1200" baseline="30000" dirty="0">
                  <a:solidFill>
                    <a:prstClr val="black"/>
                  </a:solidFill>
                </a:rPr>
                <a:t>2</a:t>
              </a:r>
              <a:r>
                <a:rPr lang="en-GB" sz="1200" dirty="0">
                  <a:solidFill>
                    <a:prstClr val="black"/>
                  </a:solidFill>
                </a:rPr>
                <a:t>.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298CB0AF-5E3A-4B40-8E63-F9F99BA9273A}"/>
                    </a:ext>
                  </a:extLst>
                </p:cNvPr>
                <p:cNvSpPr txBox="1"/>
                <p:nvPr/>
              </p:nvSpPr>
              <p:spPr>
                <a:xfrm>
                  <a:off x="6548621" y="1244073"/>
                  <a:ext cx="3240216" cy="172354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𝑺𝒖𝒓𝒇𝒂𝒄𝒆</m:t>
                        </m:r>
                        <m:r>
                          <a:rPr lang="en-GB" sz="1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1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𝒂𝒓𝒆𝒂</m:t>
                        </m:r>
                        <m:r>
                          <a:rPr lang="en-GB" sz="1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</m:oMath>
                    </m:oMathPara>
                  </a14:m>
                  <a:endParaRPr lang="en-GB" sz="1400" b="1" i="1" dirty="0">
                    <a:solidFill>
                      <a:prstClr val="black"/>
                    </a:solidFill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GB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𝐹𝑟𝑜𝑛𝑡</m:t>
                        </m:r>
                        <m:r>
                          <a:rPr kumimoji="0" lang="en-GB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=4×2=8</m:t>
                        </m:r>
                      </m:oMath>
                    </m:oMathPara>
                  </a14:m>
                  <a:endParaRPr kumimoji="0" lang="en-GB" sz="14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 Math" panose="02040503050406030204" pitchFamily="18" charset="0"/>
                  </a:endParaRPr>
                </a:p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𝐵𝑎𝑐𝑘</m:t>
                        </m:r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=4×2=8</m:t>
                        </m:r>
                      </m:oMath>
                    </m:oMathPara>
                  </a14:m>
                  <a:endParaRPr lang="en-GB" sz="1400" dirty="0">
                    <a:solidFill>
                      <a:prstClr val="black"/>
                    </a:solidFill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𝑆𝑖𝑑𝑒</m:t>
                        </m:r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1=9×2=18</m:t>
                        </m:r>
                      </m:oMath>
                    </m:oMathPara>
                  </a14:m>
                  <a:endParaRPr lang="en-GB" sz="1400" dirty="0">
                    <a:solidFill>
                      <a:prstClr val="black"/>
                    </a:solidFill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𝑆𝑖𝑑𝑒</m:t>
                        </m:r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2=9×2=18</m:t>
                        </m:r>
                      </m:oMath>
                    </m:oMathPara>
                  </a14:m>
                  <a:endParaRPr lang="en-GB" sz="1400" i="1" dirty="0">
                    <a:solidFill>
                      <a:prstClr val="black"/>
                    </a:solidFill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𝐵𝑜𝑡𝑡𝑜𝑚</m:t>
                        </m:r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=4×</m:t>
                        </m:r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36</m:t>
                        </m:r>
                      </m:oMath>
                    </m:oMathPara>
                  </a14:m>
                  <a:endParaRPr lang="en-GB" sz="1400" dirty="0">
                    <a:solidFill>
                      <a:prstClr val="black"/>
                    </a:solidFill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      </m:t>
                        </m:r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𝑇𝑜𝑝</m:t>
                        </m:r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=4×</m:t>
                        </m:r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36</m:t>
                        </m:r>
                      </m:oMath>
                    </m:oMathPara>
                  </a14:m>
                  <a:endParaRPr lang="en-GB" sz="1400" dirty="0">
                    <a:solidFill>
                      <a:prstClr val="black"/>
                    </a:solidFill>
                  </a:endParaRPr>
                </a:p>
                <a:p>
                  <a:r>
                    <a:rPr lang="en-GB" sz="1400" b="0" dirty="0">
                      <a:solidFill>
                        <a:prstClr val="black"/>
                      </a:solidFill>
                    </a:rPr>
                    <a:t>                              </a:t>
                  </a:r>
                  <a14:m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𝑇𝑜𝑡𝑎𝑙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4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𝟏𝟐𝟔</m:t>
                      </m:r>
                      <m:sSup>
                        <m:sSupPr>
                          <m:ctrlPr>
                            <a:rPr lang="en-GB" sz="1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𝒄𝒎</m:t>
                          </m:r>
                        </m:e>
                        <m:sup>
                          <m:r>
                            <a:rPr lang="en-GB" sz="1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a14:m>
                  <a:endParaRPr lang="en-GB" sz="1400" b="1" dirty="0">
                    <a:solidFill>
                      <a:prstClr val="black"/>
                    </a:solidFill>
                  </a:endParaRPr>
                </a:p>
              </p:txBody>
            </p:sp>
          </mc:Choice>
          <mc:Fallback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298CB0AF-5E3A-4B40-8E63-F9F99BA9273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48621" y="1244073"/>
                  <a:ext cx="3240216" cy="1723549"/>
                </a:xfrm>
                <a:prstGeom prst="rect">
                  <a:avLst/>
                </a:prstGeom>
                <a:blipFill>
                  <a:blip r:embed="rId15"/>
                  <a:stretch>
                    <a:fillRect b="-35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46129B8-D408-47F4-A400-E303B41F9069}"/>
                    </a:ext>
                  </a:extLst>
                </p:cNvPr>
                <p:cNvSpPr txBox="1"/>
                <p:nvPr/>
              </p:nvSpPr>
              <p:spPr>
                <a:xfrm>
                  <a:off x="6661618" y="3115659"/>
                  <a:ext cx="3240216" cy="189256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𝑺𝒖𝒓𝒇𝒂𝒄𝒆</m:t>
                        </m:r>
                        <m:r>
                          <a:rPr lang="en-GB" sz="1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1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𝒂𝒓𝒆𝒂</m:t>
                        </m:r>
                        <m:r>
                          <a:rPr lang="en-GB" sz="1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</m:oMath>
                    </m:oMathPara>
                  </a14:m>
                  <a:endParaRPr lang="en-GB" sz="1400" b="1" i="1" dirty="0">
                    <a:solidFill>
                      <a:prstClr val="black"/>
                    </a:solidFill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GB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𝐹𝑟𝑜𝑛𝑡</m:t>
                        </m:r>
                        <m:r>
                          <a:rPr kumimoji="0" lang="en-GB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kumimoji="0" lang="en-GB" sz="14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kumimoji="0" lang="en-GB" sz="14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7</m:t>
                            </m:r>
                            <m:r>
                              <a:rPr kumimoji="0" lang="en-GB" sz="14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×5</m:t>
                            </m:r>
                          </m:num>
                          <m:den>
                            <m:r>
                              <a:rPr kumimoji="0" lang="en-GB" sz="14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kumimoji="0" lang="en-GB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=17.5</m:t>
                        </m:r>
                      </m:oMath>
                    </m:oMathPara>
                  </a14:m>
                  <a:endParaRPr kumimoji="0" lang="en-GB" sz="14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𝐵𝑎𝑐𝑘</m:t>
                        </m:r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GB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7</m:t>
                            </m:r>
                            <m:r>
                              <a:rPr lang="en-GB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×5</m:t>
                            </m:r>
                          </m:num>
                          <m:den>
                            <m:r>
                              <a:rPr lang="en-GB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7.5</m:t>
                        </m:r>
                      </m:oMath>
                    </m:oMathPara>
                  </a14:m>
                  <a:endParaRPr lang="en-GB" sz="1400" i="1" dirty="0">
                    <a:solidFill>
                      <a:prstClr val="black"/>
                    </a:solidFill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𝑆𝑖𝑑𝑒</m:t>
                        </m:r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=5×11=55</m:t>
                        </m:r>
                      </m:oMath>
                    </m:oMathPara>
                  </a14:m>
                  <a:endParaRPr lang="en-GB" sz="1400" dirty="0">
                    <a:solidFill>
                      <a:prstClr val="black"/>
                    </a:solidFill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𝐵𝑜𝑡𝑡𝑜𝑚</m:t>
                        </m:r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11</m:t>
                        </m:r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77</m:t>
                        </m:r>
                      </m:oMath>
                    </m:oMathPara>
                  </a14:m>
                  <a:endParaRPr lang="en-GB" sz="1400" dirty="0">
                    <a:solidFill>
                      <a:prstClr val="black"/>
                    </a:solidFill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      </m:t>
                        </m:r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𝑇𝑜𝑝</m:t>
                        </m:r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11</m:t>
                        </m:r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8.6</m:t>
                        </m:r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GB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94.6</m:t>
                        </m:r>
                      </m:oMath>
                    </m:oMathPara>
                  </a14:m>
                  <a:endParaRPr lang="en-GB" sz="1400" dirty="0">
                    <a:solidFill>
                      <a:prstClr val="black"/>
                    </a:solidFill>
                  </a:endParaRPr>
                </a:p>
                <a:p>
                  <a:r>
                    <a:rPr lang="en-GB" sz="1400" b="0" dirty="0">
                      <a:solidFill>
                        <a:prstClr val="black"/>
                      </a:solidFill>
                    </a:rPr>
                    <a:t>                              </a:t>
                  </a:r>
                  <a14:m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𝑇𝑜𝑡𝑎𝑙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4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𝟐𝟔𝟏</m:t>
                      </m:r>
                      <m:r>
                        <a:rPr lang="en-GB" sz="14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sz="14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sSup>
                        <m:sSupPr>
                          <m:ctrlPr>
                            <a:rPr lang="en-GB" sz="1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𝒄𝒎</m:t>
                          </m:r>
                        </m:e>
                        <m:sup>
                          <m:r>
                            <a:rPr lang="en-GB" sz="1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a14:m>
                  <a:endParaRPr lang="en-GB" sz="1400" b="1" dirty="0">
                    <a:solidFill>
                      <a:prstClr val="black"/>
                    </a:solidFill>
                  </a:endParaRPr>
                </a:p>
              </p:txBody>
            </p:sp>
          </mc:Choice>
          <mc:Fallback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46129B8-D408-47F4-A400-E303B41F906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61618" y="3115659"/>
                  <a:ext cx="3240216" cy="1892569"/>
                </a:xfrm>
                <a:prstGeom prst="rect">
                  <a:avLst/>
                </a:prstGeom>
                <a:blipFill>
                  <a:blip r:embed="rId16"/>
                  <a:stretch>
                    <a:fillRect b="-32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CB7F5701-7CD3-450B-9504-B7BB3CFAB780}"/>
                </a:ext>
              </a:extLst>
            </p:cNvPr>
            <p:cNvSpPr/>
            <p:nvPr/>
          </p:nvSpPr>
          <p:spPr>
            <a:xfrm>
              <a:off x="6310430" y="3681703"/>
              <a:ext cx="737702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defRPr/>
              </a:pPr>
              <a:r>
                <a:rPr lang="en-GB" sz="1400" dirty="0">
                  <a:solidFill>
                    <a:prstClr val="black"/>
                  </a:solidFill>
                </a:rPr>
                <a:t>8.6 mm</a:t>
              </a: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5969317E-90A4-41C0-B50D-BD0715D9D686}"/>
                </a:ext>
              </a:extLst>
            </p:cNvPr>
            <p:cNvSpPr/>
            <p:nvPr/>
          </p:nvSpPr>
          <p:spPr>
            <a:xfrm>
              <a:off x="3875717" y="5392282"/>
              <a:ext cx="4953000" cy="83099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vl="0">
                <a:defRPr/>
              </a:pPr>
              <a:r>
                <a:rPr lang="en-GB" sz="1600" dirty="0">
                  <a:solidFill>
                    <a:prstClr val="black"/>
                  </a:solidFill>
                </a:rPr>
                <a:t>Find the volume and </a:t>
              </a:r>
            </a:p>
            <a:p>
              <a:pPr lvl="0">
                <a:defRPr/>
              </a:pPr>
              <a:r>
                <a:rPr lang="en-GB" sz="1600" dirty="0">
                  <a:solidFill>
                    <a:prstClr val="black"/>
                  </a:solidFill>
                </a:rPr>
                <a:t>surface area </a:t>
              </a:r>
            </a:p>
            <a:p>
              <a:pPr lvl="0">
                <a:defRPr/>
              </a:pPr>
              <a:r>
                <a:rPr lang="en-GB" sz="1600" dirty="0">
                  <a:solidFill>
                    <a:prstClr val="black"/>
                  </a:solidFill>
                </a:rPr>
                <a:t>of each of these prisms: </a:t>
              </a:r>
              <a:endParaRPr lang="en-GB" sz="1600" dirty="0"/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724DE3D3-16E2-4B7D-BCD5-6BED7457DC31}"/>
                </a:ext>
              </a:extLst>
            </p:cNvPr>
            <p:cNvSpPr txBox="1"/>
            <p:nvPr/>
          </p:nvSpPr>
          <p:spPr>
            <a:xfrm>
              <a:off x="6180048" y="5404360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1)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AFE9F0A8-0695-4FCA-8D09-E9B024AF1D1B}"/>
                </a:ext>
              </a:extLst>
            </p:cNvPr>
            <p:cNvSpPr txBox="1"/>
            <p:nvPr/>
          </p:nvSpPr>
          <p:spPr>
            <a:xfrm>
              <a:off x="7796511" y="5404360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2)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0FF1AA37-5BAF-41B7-A508-894C9BF51190}"/>
                </a:ext>
              </a:extLst>
            </p:cNvPr>
            <p:cNvSpPr txBox="1"/>
            <p:nvPr/>
          </p:nvSpPr>
          <p:spPr>
            <a:xfrm>
              <a:off x="8995138" y="5404360"/>
              <a:ext cx="47641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100" dirty="0"/>
                <a:t>9.8m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44190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50FA906-690E-414D-A19B-D1AF0CC2AD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1393" y="3827077"/>
            <a:ext cx="1106110" cy="83532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09501AA-6C51-4665-BEFD-F355D3E3AE29}"/>
              </a:ext>
            </a:extLst>
          </p:cNvPr>
          <p:cNvSpPr/>
          <p:nvPr/>
        </p:nvSpPr>
        <p:spPr>
          <a:xfrm>
            <a:off x="1048624" y="34839"/>
            <a:ext cx="983632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</a:rPr>
              <a:t>VOLUME AND SURFACE AREA</a:t>
            </a:r>
            <a:r>
              <a:rPr kumimoji="0" lang="en-US" sz="2800" b="0" i="0" u="none" strike="noStrike" kern="1200" cap="none" spc="0" normalizeH="0" noProof="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</a:rPr>
              <a:t> OF CONES, SPHERES AND PYRAMIDS</a:t>
            </a:r>
            <a:endParaRPr kumimoji="0" lang="en-GB" sz="2800" b="0" i="0" u="none" strike="noStrike" kern="1200" cap="none" spc="0" normalizeH="0" baseline="0" noProof="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</a:endParaRPr>
          </a:p>
        </p:txBody>
      </p:sp>
      <p:sp>
        <p:nvSpPr>
          <p:cNvPr id="6" name="Rounded Rectangle 2">
            <a:extLst>
              <a:ext uri="{FF2B5EF4-FFF2-40B4-BE49-F238E27FC236}">
                <a16:creationId xmlns:a16="http://schemas.microsoft.com/office/drawing/2014/main" id="{8D2B573C-B6FD-471C-AB77-8A56F4155E15}"/>
              </a:ext>
            </a:extLst>
          </p:cNvPr>
          <p:cNvSpPr/>
          <p:nvPr/>
        </p:nvSpPr>
        <p:spPr>
          <a:xfrm>
            <a:off x="1118294" y="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52D5D74-F3C6-4CEF-9747-1769A6C13F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0545" y="4898338"/>
            <a:ext cx="1892481" cy="459793"/>
          </a:xfrm>
          <a:prstGeom prst="rect">
            <a:avLst/>
          </a:prstGeom>
        </p:spPr>
      </p:pic>
      <p:sp>
        <p:nvSpPr>
          <p:cNvPr id="8" name="Rounded Rectangle 22">
            <a:extLst>
              <a:ext uri="{FF2B5EF4-FFF2-40B4-BE49-F238E27FC236}">
                <a16:creationId xmlns:a16="http://schemas.microsoft.com/office/drawing/2014/main" id="{5A4778B5-46D8-46FB-B7C9-57768A5A5DEC}"/>
              </a:ext>
            </a:extLst>
          </p:cNvPr>
          <p:cNvSpPr/>
          <p:nvPr/>
        </p:nvSpPr>
        <p:spPr>
          <a:xfrm>
            <a:off x="1118294" y="4880356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ounded Rectangle 24">
            <a:extLst>
              <a:ext uri="{FF2B5EF4-FFF2-40B4-BE49-F238E27FC236}">
                <a16:creationId xmlns:a16="http://schemas.microsoft.com/office/drawing/2014/main" id="{9982FD2D-16EC-4FED-8504-79A76663EA21}"/>
              </a:ext>
            </a:extLst>
          </p:cNvPr>
          <p:cNvSpPr/>
          <p:nvPr/>
        </p:nvSpPr>
        <p:spPr>
          <a:xfrm>
            <a:off x="1118294" y="1132114"/>
            <a:ext cx="4493621" cy="3686634"/>
          </a:xfrm>
          <a:prstGeom prst="roundRect">
            <a:avLst>
              <a:gd name="adj" fmla="val 13037"/>
            </a:avLst>
          </a:prstGeom>
          <a:noFill/>
          <a:ln w="38100">
            <a:solidFill>
              <a:srgbClr val="F9B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" name="Rounded Rectangle 28">
            <a:extLst>
              <a:ext uri="{FF2B5EF4-FFF2-40B4-BE49-F238E27FC236}">
                <a16:creationId xmlns:a16="http://schemas.microsoft.com/office/drawing/2014/main" id="{21626BC2-9482-4C22-9FAD-C99CF96C3382}"/>
              </a:ext>
            </a:extLst>
          </p:cNvPr>
          <p:cNvSpPr/>
          <p:nvPr/>
        </p:nvSpPr>
        <p:spPr>
          <a:xfrm>
            <a:off x="3383595" y="4893815"/>
            <a:ext cx="1623075" cy="1819058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87022F"/>
                </a:solidFill>
                <a:effectLst/>
                <a:uLnTx/>
                <a:uFillTx/>
                <a:latin typeface="Calibri" panose="020F0502020204030204" pitchFamily="34" charset="0"/>
              </a:rPr>
              <a:t>Key Words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</a:rPr>
              <a:t>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</a:rPr>
              <a:t>Surface Area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prstClr val="black"/>
                </a:solidFill>
                <a:latin typeface="Calibri" panose="020F0502020204030204" pitchFamily="34" charset="0"/>
              </a:rPr>
              <a:t>Volume</a:t>
            </a:r>
            <a:endParaRPr kumimoji="0" lang="en-GB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</a:rPr>
              <a:t>Sphere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prstClr val="black"/>
                </a:solidFill>
                <a:latin typeface="Calibri" panose="020F0502020204030204" pitchFamily="34" charset="0"/>
              </a:rPr>
              <a:t>Cone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</a:rPr>
              <a:t>Pyramid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noProof="0" dirty="0">
                <a:solidFill>
                  <a:prstClr val="black"/>
                </a:solidFill>
                <a:latin typeface="Calibri" panose="020F0502020204030204" pitchFamily="34" charset="0"/>
              </a:rPr>
              <a:t>Radius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</a:rPr>
              <a:t>Height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noProof="0" dirty="0">
                <a:solidFill>
                  <a:prstClr val="black"/>
                </a:solidFill>
                <a:latin typeface="Calibri" panose="020F0502020204030204" pitchFamily="34" charset="0"/>
              </a:rPr>
              <a:t>Slanted length</a:t>
            </a:r>
            <a:endParaRPr kumimoji="0" lang="en-GB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90B2C8-A69B-4CDB-869C-220E66D9F96A}"/>
              </a:ext>
            </a:extLst>
          </p:cNvPr>
          <p:cNvSpPr txBox="1"/>
          <p:nvPr/>
        </p:nvSpPr>
        <p:spPr>
          <a:xfrm>
            <a:off x="5764734" y="1148828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Examples</a:t>
            </a:r>
          </a:p>
        </p:txBody>
      </p:sp>
      <p:sp>
        <p:nvSpPr>
          <p:cNvPr id="12" name="Rounded Rectangle 33">
            <a:extLst>
              <a:ext uri="{FF2B5EF4-FFF2-40B4-BE49-F238E27FC236}">
                <a16:creationId xmlns:a16="http://schemas.microsoft.com/office/drawing/2014/main" id="{BE6427AB-7D65-4237-8DD1-4A22FDDE790B}"/>
              </a:ext>
            </a:extLst>
          </p:cNvPr>
          <p:cNvSpPr/>
          <p:nvPr/>
        </p:nvSpPr>
        <p:spPr>
          <a:xfrm>
            <a:off x="5695049" y="1130661"/>
            <a:ext cx="5176844" cy="3688088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ounded Rectangle 19">
            <a:extLst>
              <a:ext uri="{FF2B5EF4-FFF2-40B4-BE49-F238E27FC236}">
                <a16:creationId xmlns:a16="http://schemas.microsoft.com/office/drawing/2014/main" id="{75E73563-AE74-43BE-BADE-BF186092D790}"/>
              </a:ext>
            </a:extLst>
          </p:cNvPr>
          <p:cNvSpPr/>
          <p:nvPr/>
        </p:nvSpPr>
        <p:spPr>
          <a:xfrm>
            <a:off x="5138289" y="4893815"/>
            <a:ext cx="5705260" cy="1275680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F3ADC95-258E-4042-AEA6-CBFA8EFA71E0}"/>
              </a:ext>
            </a:extLst>
          </p:cNvPr>
          <p:cNvSpPr txBox="1"/>
          <p:nvPr/>
        </p:nvSpPr>
        <p:spPr>
          <a:xfrm rot="10800000">
            <a:off x="5138288" y="6266593"/>
            <a:ext cx="5746661" cy="4308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lvl="0"/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ANSWERS: 1) V = 3053.6cm</a:t>
            </a:r>
            <a:r>
              <a:rPr kumimoji="0" lang="en-GB" sz="11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SA = 1017.9cm</a:t>
            </a:r>
            <a:r>
              <a:rPr kumimoji="0" lang="en-GB" sz="11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r>
              <a:rPr lang="en-GB" sz="1100" dirty="0">
                <a:solidFill>
                  <a:prstClr val="black"/>
                </a:solidFill>
              </a:rPr>
              <a:t>   2) V = 1206.4cm</a:t>
            </a:r>
            <a:r>
              <a:rPr lang="en-GB" sz="1100" baseline="30000" dirty="0">
                <a:solidFill>
                  <a:prstClr val="black"/>
                </a:solidFill>
              </a:rPr>
              <a:t>3</a:t>
            </a:r>
            <a:r>
              <a:rPr lang="en-GB" sz="1100" dirty="0">
                <a:solidFill>
                  <a:prstClr val="black"/>
                </a:solidFill>
              </a:rPr>
              <a:t>  SA = 696.2cm</a:t>
            </a:r>
            <a:r>
              <a:rPr lang="en-GB" sz="1100" baseline="30000" dirty="0">
                <a:solidFill>
                  <a:prstClr val="black"/>
                </a:solidFill>
              </a:rPr>
              <a:t>2</a:t>
            </a:r>
            <a:r>
              <a:rPr lang="en-GB" sz="1100" dirty="0">
                <a:solidFill>
                  <a:prstClr val="black"/>
                </a:solidFill>
              </a:rPr>
              <a:t>   3) V = 1280cm</a:t>
            </a:r>
            <a:r>
              <a:rPr lang="en-GB" sz="1100" baseline="30000" dirty="0">
                <a:solidFill>
                  <a:prstClr val="black"/>
                </a:solidFill>
              </a:rPr>
              <a:t>3</a:t>
            </a:r>
            <a:r>
              <a:rPr lang="en-GB" sz="1100" dirty="0">
                <a:solidFill>
                  <a:prstClr val="black"/>
                </a:solidFill>
              </a:rPr>
              <a:t>  SA = 800cm</a:t>
            </a:r>
            <a:r>
              <a:rPr lang="en-GB" sz="1100" baseline="30000" dirty="0">
                <a:solidFill>
                  <a:prstClr val="black"/>
                </a:solidFill>
              </a:rPr>
              <a:t>2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2BAE502-4C60-44DE-9CDC-B076513476A8}"/>
              </a:ext>
            </a:extLst>
          </p:cNvPr>
          <p:cNvSpPr txBox="1"/>
          <p:nvPr/>
        </p:nvSpPr>
        <p:spPr>
          <a:xfrm>
            <a:off x="1385784" y="5376112"/>
            <a:ext cx="1698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32A7D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576-579, 587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87F1BF-467D-4E7D-9B6A-6A1DD870DBA4}"/>
              </a:ext>
            </a:extLst>
          </p:cNvPr>
          <p:cNvSpPr/>
          <p:nvPr/>
        </p:nvSpPr>
        <p:spPr>
          <a:xfrm>
            <a:off x="2368468" y="1130661"/>
            <a:ext cx="206788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Key Concepts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87EDBED-0939-475F-87DD-155FA6D6641B}"/>
              </a:ext>
            </a:extLst>
          </p:cNvPr>
          <p:cNvSpPr/>
          <p:nvPr/>
        </p:nvSpPr>
        <p:spPr>
          <a:xfrm>
            <a:off x="5138288" y="4920468"/>
            <a:ext cx="41886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Calculate the volume and surface area of: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</a:rPr>
              <a:t>  1)                                        2)                                       3)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62F1748-990C-4A20-8696-AD7624B7A7F0}"/>
              </a:ext>
            </a:extLst>
          </p:cNvPr>
          <p:cNvSpPr txBox="1"/>
          <p:nvPr/>
        </p:nvSpPr>
        <p:spPr>
          <a:xfrm>
            <a:off x="1085589" y="1436441"/>
            <a:ext cx="4596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 your exam you will be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given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the following formulae to use: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5A008F7-F603-4699-9F23-004D271C77D0}"/>
                  </a:ext>
                </a:extLst>
              </p:cNvPr>
              <p:cNvSpPr txBox="1"/>
              <p:nvPr/>
            </p:nvSpPr>
            <p:spPr>
              <a:xfrm>
                <a:off x="1061300" y="1655086"/>
                <a:ext cx="2501647" cy="4962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𝑉𝑜𝑙𝑢𝑚𝑒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𝑜𝑓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𝑠𝑝h𝑒𝑟𝑒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400" b="0" dirty="0"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5A008F7-F603-4699-9F23-004D271C77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1300" y="1655086"/>
                <a:ext cx="2501647" cy="496290"/>
              </a:xfrm>
              <a:prstGeom prst="rect">
                <a:avLst/>
              </a:prstGeom>
              <a:blipFill>
                <a:blip r:embed="rId4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5A153DA-22A3-421A-AFF3-1D7D326D9897}"/>
                  </a:ext>
                </a:extLst>
              </p:cNvPr>
              <p:cNvSpPr txBox="1"/>
              <p:nvPr/>
            </p:nvSpPr>
            <p:spPr>
              <a:xfrm>
                <a:off x="1033420" y="2070183"/>
                <a:ext cx="289604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𝑆𝑢𝑟𝑓𝑎𝑐𝑒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𝑎𝑟𝑒𝑎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𝑜𝑓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𝑠𝑝h𝑒𝑟𝑒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=4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5A153DA-22A3-421A-AFF3-1D7D326D98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3420" y="2070183"/>
                <a:ext cx="2896049" cy="307777"/>
              </a:xfrm>
              <a:prstGeom prst="rect">
                <a:avLst/>
              </a:prstGeom>
              <a:blipFill>
                <a:blip r:embed="rId5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Picture 20">
            <a:extLst>
              <a:ext uri="{FF2B5EF4-FFF2-40B4-BE49-F238E27FC236}">
                <a16:creationId xmlns:a16="http://schemas.microsoft.com/office/drawing/2014/main" id="{157C7C08-815A-4122-8E44-162E9CFE013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68635" y="1729889"/>
            <a:ext cx="900003" cy="89042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9C376DC-F895-4C71-AAAC-FC39771CAFD3}"/>
                  </a:ext>
                </a:extLst>
              </p:cNvPr>
              <p:cNvSpPr txBox="1"/>
              <p:nvPr/>
            </p:nvSpPr>
            <p:spPr>
              <a:xfrm>
                <a:off x="3137450" y="2567407"/>
                <a:ext cx="2300053" cy="5245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𝑉𝑜𝑙𝑢𝑚𝑒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𝑜𝑓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𝑐𝑜𝑛𝑒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400" b="0" dirty="0"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9C376DC-F895-4C71-AAAC-FC39771CAF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7450" y="2567407"/>
                <a:ext cx="2300053" cy="52456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2FD5586-BEB1-4F09-8AF7-BE7D64CEB08B}"/>
                  </a:ext>
                </a:extLst>
              </p:cNvPr>
              <p:cNvSpPr txBox="1"/>
              <p:nvPr/>
            </p:nvSpPr>
            <p:spPr>
              <a:xfrm>
                <a:off x="2522992" y="3032416"/>
                <a:ext cx="308892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𝑆𝑢𝑟𝑓𝑎𝑐𝑒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𝑎𝑟𝑒𝑎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𝑜𝑓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𝑐𝑜𝑛𝑒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𝑟𝑙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2FD5586-BEB1-4F09-8AF7-BE7D64CEB0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2992" y="3032416"/>
                <a:ext cx="3088923" cy="307777"/>
              </a:xfrm>
              <a:prstGeom prst="rect">
                <a:avLst/>
              </a:prstGeom>
              <a:blipFill>
                <a:blip r:embed="rId8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4" name="Picture 23">
            <a:extLst>
              <a:ext uri="{FF2B5EF4-FFF2-40B4-BE49-F238E27FC236}">
                <a16:creationId xmlns:a16="http://schemas.microsoft.com/office/drawing/2014/main" id="{F6E2B2FF-CE99-4583-98C1-8D4D4E50D57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67585" y="2416303"/>
            <a:ext cx="1010099" cy="957214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B0A6DA2E-9F8B-4367-9C82-D6ADB1DF1732}"/>
              </a:ext>
            </a:extLst>
          </p:cNvPr>
          <p:cNvSpPr txBox="1"/>
          <p:nvPr/>
        </p:nvSpPr>
        <p:spPr>
          <a:xfrm>
            <a:off x="1151395" y="3511736"/>
            <a:ext cx="45960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 your exam you will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need to know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the following formulae: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E828E245-841A-428A-95BF-3D4DF4080BB4}"/>
                  </a:ext>
                </a:extLst>
              </p:cNvPr>
              <p:cNvSpPr txBox="1"/>
              <p:nvPr/>
            </p:nvSpPr>
            <p:spPr>
              <a:xfrm>
                <a:off x="1085589" y="3829533"/>
                <a:ext cx="3474797" cy="4721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300" b="0" i="1" smtClean="0">
                          <a:latin typeface="Cambria Math" panose="02040503050406030204" pitchFamily="18" charset="0"/>
                        </a:rPr>
                        <m:t>𝑉𝑜𝑙𝑢𝑚𝑒</m:t>
                      </m:r>
                      <m:r>
                        <a:rPr lang="en-GB" sz="13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300" b="0" i="1" smtClean="0">
                          <a:latin typeface="Cambria Math" panose="02040503050406030204" pitchFamily="18" charset="0"/>
                        </a:rPr>
                        <m:t>𝑜𝑓</m:t>
                      </m:r>
                      <m:r>
                        <a:rPr lang="en-GB" sz="13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3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sz="13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300" b="0" i="1" smtClean="0">
                          <a:latin typeface="Cambria Math" panose="02040503050406030204" pitchFamily="18" charset="0"/>
                        </a:rPr>
                        <m:t>𝑝𝑦𝑟𝑎𝑚𝑖𝑑</m:t>
                      </m:r>
                      <m:r>
                        <a:rPr lang="en-GB" sz="13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3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3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𝑏𝑎𝑠𝑒</m:t>
                          </m:r>
                          <m:r>
                            <a:rPr lang="en-GB" sz="13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GB" sz="13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𝑎𝑟𝑒𝑎</m:t>
                          </m:r>
                          <m:r>
                            <a:rPr lang="en-GB" sz="13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GB" sz="13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h𝑒𝑖𝑔h𝑡</m:t>
                          </m:r>
                        </m:num>
                        <m:den>
                          <m:r>
                            <a:rPr lang="en-GB" sz="13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300" b="0" dirty="0"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E828E245-841A-428A-95BF-3D4DF4080B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5589" y="3829533"/>
                <a:ext cx="3474797" cy="47218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A26A5ED0-D7A5-4A72-A37C-08EDCB60D99C}"/>
              </a:ext>
            </a:extLst>
          </p:cNvPr>
          <p:cNvSpPr txBox="1"/>
          <p:nvPr/>
        </p:nvSpPr>
        <p:spPr>
          <a:xfrm>
            <a:off x="1915029" y="2685491"/>
            <a:ext cx="2343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E3FBD00E-F46A-4FEB-A632-6485C2D04A5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98985" y="1627179"/>
            <a:ext cx="1673760" cy="1929078"/>
          </a:xfrm>
          <a:prstGeom prst="rect">
            <a:avLst/>
          </a:prstGeom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C390D900-74FC-42A7-B690-2B8A90097D09}"/>
              </a:ext>
            </a:extLst>
          </p:cNvPr>
          <p:cNvGrpSpPr/>
          <p:nvPr/>
        </p:nvGrpSpPr>
        <p:grpSpPr>
          <a:xfrm>
            <a:off x="7552548" y="1159670"/>
            <a:ext cx="3107582" cy="786011"/>
            <a:chOff x="6210965" y="1761834"/>
            <a:chExt cx="3107582" cy="78601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AC9862BB-B1B0-41A4-AC7A-204D91839344}"/>
                    </a:ext>
                  </a:extLst>
                </p:cNvPr>
                <p:cNvSpPr txBox="1"/>
                <p:nvPr/>
              </p:nvSpPr>
              <p:spPr>
                <a:xfrm>
                  <a:off x="6210965" y="1761834"/>
                  <a:ext cx="3107582" cy="4733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300" b="0" i="1" smtClean="0">
                            <a:latin typeface="Cambria Math" panose="02040503050406030204" pitchFamily="18" charset="0"/>
                          </a:rPr>
                          <m:t>𝑉𝑜𝑙𝑢𝑚𝑒</m:t>
                        </m:r>
                        <m:r>
                          <a:rPr lang="en-GB" sz="13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1300" b="0" i="1" smtClean="0"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en-GB" sz="13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13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GB" sz="13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1300" b="0" i="1" smtClean="0">
                            <a:latin typeface="Cambria Math" panose="02040503050406030204" pitchFamily="18" charset="0"/>
                          </a:rPr>
                          <m:t>𝑝𝑦𝑟𝑎𝑚𝑖𝑑</m:t>
                        </m:r>
                        <m:r>
                          <a:rPr lang="en-GB" sz="13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GB" sz="13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300" b="0" i="1" smtClean="0">
                                <a:latin typeface="Cambria Math" panose="02040503050406030204" pitchFamily="18" charset="0"/>
                              </a:rPr>
                              <m:t>(3.2</m:t>
                            </m:r>
                            <m:r>
                              <a:rPr lang="en-GB" sz="13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×3.2)×7</m:t>
                            </m:r>
                          </m:num>
                          <m:den>
                            <m:r>
                              <a:rPr lang="en-GB" sz="13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1300" b="0" dirty="0"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67" name="TextBox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10965" y="1761834"/>
                  <a:ext cx="3107582" cy="473399"/>
                </a:xfrm>
                <a:prstGeom prst="rect">
                  <a:avLst/>
                </a:prstGeom>
                <a:blipFill>
                  <a:blip r:embed="rId13"/>
                  <a:stretch>
                    <a:fillRect b="-128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6D320131-5891-4C60-B7F9-C66F31A90A8B}"/>
                    </a:ext>
                  </a:extLst>
                </p:cNvPr>
                <p:cNvSpPr txBox="1"/>
                <p:nvPr/>
              </p:nvSpPr>
              <p:spPr>
                <a:xfrm>
                  <a:off x="7850159" y="2255457"/>
                  <a:ext cx="1096710" cy="29238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300" b="0" i="1" smtClean="0">
                            <a:latin typeface="Cambria Math" panose="02040503050406030204" pitchFamily="18" charset="0"/>
                          </a:rPr>
                          <m:t>=23.89</m:t>
                        </m:r>
                        <m:sSup>
                          <m:sSupPr>
                            <m:ctrlPr>
                              <a:rPr lang="en-GB" sz="13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300" b="0" i="1" smtClean="0">
                                <a:latin typeface="Cambria Math" panose="02040503050406030204" pitchFamily="18" charset="0"/>
                              </a:rPr>
                              <m:t>𝑐𝑚</m:t>
                            </m:r>
                          </m:e>
                          <m:sup>
                            <m:r>
                              <a:rPr lang="en-GB" sz="13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oMath>
                    </m:oMathPara>
                  </a14:m>
                  <a:endParaRPr lang="en-GB" sz="1300" b="0" dirty="0"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69" name="TextBox 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50159" y="2255457"/>
                  <a:ext cx="1096710" cy="292388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9250E30-961E-4B0A-9224-7B3825730B11}"/>
                  </a:ext>
                </a:extLst>
              </p:cNvPr>
              <p:cNvSpPr txBox="1"/>
              <p:nvPr/>
            </p:nvSpPr>
            <p:spPr>
              <a:xfrm>
                <a:off x="7607965" y="1912749"/>
                <a:ext cx="2821926" cy="2923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300" b="0" i="1" smtClean="0">
                          <a:latin typeface="Cambria Math" panose="02040503050406030204" pitchFamily="18" charset="0"/>
                        </a:rPr>
                        <m:t>𝑆𝑢𝑟𝑓𝑎𝑐𝑒</m:t>
                      </m:r>
                      <m:r>
                        <a:rPr lang="en-GB" sz="13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300" b="0" i="1" smtClean="0">
                          <a:latin typeface="Cambria Math" panose="02040503050406030204" pitchFamily="18" charset="0"/>
                        </a:rPr>
                        <m:t>𝑎𝑟𝑒𝑎</m:t>
                      </m:r>
                      <m:r>
                        <a:rPr lang="en-GB" sz="13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300" b="0" i="1" smtClean="0">
                          <a:latin typeface="Cambria Math" panose="02040503050406030204" pitchFamily="18" charset="0"/>
                        </a:rPr>
                        <m:t>𝑏𝑎𝑠𝑒</m:t>
                      </m:r>
                      <m:r>
                        <a:rPr lang="en-GB" sz="1300" b="0" i="1" smtClean="0">
                          <a:latin typeface="Cambria Math" panose="02040503050406030204" pitchFamily="18" charset="0"/>
                        </a:rPr>
                        <m:t>+4 </m:t>
                      </m:r>
                      <m:r>
                        <a:rPr lang="en-GB" sz="1300" b="0" i="1" smtClean="0">
                          <a:latin typeface="Cambria Math" panose="02040503050406030204" pitchFamily="18" charset="0"/>
                        </a:rPr>
                        <m:t>𝑡𝑟𝑖𝑎𝑛𝑔𝑙𝑒𝑠</m:t>
                      </m:r>
                    </m:oMath>
                  </m:oMathPara>
                </a14:m>
                <a:endParaRPr lang="en-GB" sz="1300" b="0" dirty="0"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9250E30-961E-4B0A-9224-7B3825730B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7965" y="1912749"/>
                <a:ext cx="2821926" cy="292388"/>
              </a:xfrm>
              <a:prstGeom prst="rect">
                <a:avLst/>
              </a:prstGeom>
              <a:blipFill>
                <a:blip r:embed="rId15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CB37D8BE-17CE-4916-8A86-70204946AF0D}"/>
              </a:ext>
            </a:extLst>
          </p:cNvPr>
          <p:cNvCxnSpPr>
            <a:stCxn id="32" idx="2"/>
          </p:cNvCxnSpPr>
          <p:nvPr/>
        </p:nvCxnSpPr>
        <p:spPr>
          <a:xfrm flipH="1">
            <a:off x="8712167" y="2205137"/>
            <a:ext cx="306761" cy="1931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1746A0A0-45E5-4E63-9941-0E79D3D04773}"/>
                  </a:ext>
                </a:extLst>
              </p:cNvPr>
              <p:cNvSpPr txBox="1"/>
              <p:nvPr/>
            </p:nvSpPr>
            <p:spPr>
              <a:xfrm>
                <a:off x="7607965" y="2362765"/>
                <a:ext cx="18927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3.2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×3.2=10.24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1746A0A0-45E5-4E63-9941-0E79D3D047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7965" y="2362765"/>
                <a:ext cx="1892761" cy="30777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09D65B3A-2E63-4C7B-BB1A-45228DA3A313}"/>
              </a:ext>
            </a:extLst>
          </p:cNvPr>
          <p:cNvCxnSpPr/>
          <p:nvPr/>
        </p:nvCxnSpPr>
        <p:spPr>
          <a:xfrm flipH="1">
            <a:off x="9839927" y="2218200"/>
            <a:ext cx="33646" cy="45234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9D409A14-AF78-4385-9752-59A362B1B560}"/>
              </a:ext>
            </a:extLst>
          </p:cNvPr>
          <p:cNvSpPr txBox="1"/>
          <p:nvPr/>
        </p:nvSpPr>
        <p:spPr>
          <a:xfrm>
            <a:off x="7858727" y="2636707"/>
            <a:ext cx="29848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We will need to find the slanted height to be able to calculate the area of our triangles.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5C130051-56B7-4172-BFC5-B76580FB5F59}"/>
                  </a:ext>
                </a:extLst>
              </p:cNvPr>
              <p:cNvSpPr txBox="1"/>
              <p:nvPr/>
            </p:nvSpPr>
            <p:spPr>
              <a:xfrm>
                <a:off x="5625364" y="3647824"/>
                <a:ext cx="2595326" cy="604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𝑆𝑙𝑎𝑛𝑡𝑒𝑑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h𝑒𝑖𝑔h𝑡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1.6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400" dirty="0"/>
              </a:p>
              <a:p>
                <a:r>
                  <a:rPr lang="en-GB" sz="1400" dirty="0"/>
                  <a:t>                                 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51.56</m:t>
                        </m:r>
                      </m:e>
                    </m:rad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𝑐𝑚</m:t>
                    </m:r>
                  </m:oMath>
                </a14:m>
                <a:endParaRPr lang="en-GB" sz="1400" dirty="0"/>
              </a:p>
            </p:txBody>
          </p:sp>
        </mc:Choice>
        <mc:Fallback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5C130051-56B7-4172-BFC5-B76580FB5F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364" y="3647824"/>
                <a:ext cx="2595326" cy="60490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E6307C30-855E-475F-97D8-D8CC1E13FA37}"/>
                  </a:ext>
                </a:extLst>
              </p:cNvPr>
              <p:cNvSpPr txBox="1"/>
              <p:nvPr/>
            </p:nvSpPr>
            <p:spPr>
              <a:xfrm>
                <a:off x="8469017" y="3347289"/>
                <a:ext cx="1979067" cy="10283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𝐴𝑟𝑒𝑎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𝑜𝑓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 4 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𝑡𝑟𝑖𝑎𝑛𝑔𝑙𝑒𝑠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4</m:t>
                      </m:r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3.2</m:t>
                              </m:r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51.56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=45.96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E6307C30-855E-475F-97D8-D8CC1E13FA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9017" y="3347289"/>
                <a:ext cx="1979067" cy="1028358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998FB2FE-D4F6-4AEC-A944-02FB9FE30E54}"/>
              </a:ext>
            </a:extLst>
          </p:cNvPr>
          <p:cNvCxnSpPr/>
          <p:nvPr/>
        </p:nvCxnSpPr>
        <p:spPr>
          <a:xfrm flipH="1">
            <a:off x="7953749" y="3134598"/>
            <a:ext cx="404249" cy="51254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Picture 39">
            <a:extLst>
              <a:ext uri="{FF2B5EF4-FFF2-40B4-BE49-F238E27FC236}">
                <a16:creationId xmlns:a16="http://schemas.microsoft.com/office/drawing/2014/main" id="{C94AF16F-F65D-4EF1-A986-B975A1577E47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877459" y="5160504"/>
            <a:ext cx="866612" cy="868182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4E0CC4F9-1807-4921-A320-592DC201442E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595600" y="5245870"/>
            <a:ext cx="798988" cy="798988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E6A853E6-B559-4022-A245-83F2923729BE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7318297" y="5249804"/>
            <a:ext cx="635452" cy="802026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DB89BC4F-9AFA-4CE6-B11C-D00FEC535B45}"/>
              </a:ext>
            </a:extLst>
          </p:cNvPr>
          <p:cNvSpPr txBox="1"/>
          <p:nvPr/>
        </p:nvSpPr>
        <p:spPr>
          <a:xfrm>
            <a:off x="7711924" y="5501948"/>
            <a:ext cx="52770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/>
              <a:t>19.7cm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52734B42-ABA8-44A3-A0E9-5C55FCB6AA39}"/>
                  </a:ext>
                </a:extLst>
              </p:cNvPr>
              <p:cNvSpPr txBox="1"/>
              <p:nvPr/>
            </p:nvSpPr>
            <p:spPr>
              <a:xfrm>
                <a:off x="5719719" y="4413701"/>
                <a:ext cx="3370858" cy="2923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300" b="0" i="1" smtClean="0">
                          <a:latin typeface="Cambria Math" panose="02040503050406030204" pitchFamily="18" charset="0"/>
                        </a:rPr>
                        <m:t>𝑆𝑢𝑟𝑓𝑎𝑐𝑒</m:t>
                      </m:r>
                      <m:r>
                        <a:rPr lang="en-GB" sz="13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300" b="0" i="1" smtClean="0">
                          <a:latin typeface="Cambria Math" panose="02040503050406030204" pitchFamily="18" charset="0"/>
                        </a:rPr>
                        <m:t>𝑎𝑟𝑒𝑎</m:t>
                      </m:r>
                      <m:r>
                        <a:rPr lang="en-GB" sz="1300" b="0" i="1" smtClean="0">
                          <a:latin typeface="Cambria Math" panose="02040503050406030204" pitchFamily="18" charset="0"/>
                        </a:rPr>
                        <m:t>=10.24+45.96=56.20</m:t>
                      </m:r>
                      <m:sSup>
                        <m:sSupPr>
                          <m:ctrlPr>
                            <a:rPr lang="en-GB" sz="13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300" b="0" i="1" smtClean="0">
                              <a:latin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n-GB" sz="13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300" b="0" dirty="0"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52734B42-ABA8-44A3-A0E9-5C55FCB6AA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9719" y="4413701"/>
                <a:ext cx="3370858" cy="292388"/>
              </a:xfrm>
              <a:prstGeom prst="rect">
                <a:avLst/>
              </a:prstGeom>
              <a:blipFill>
                <a:blip r:embed="rId22"/>
                <a:stretch>
                  <a:fillRect b="-104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3922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653</Words>
  <Application>Microsoft Office PowerPoint</Application>
  <PresentationFormat>Widescreen</PresentationFormat>
  <Paragraphs>157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Jones (BRI)</dc:creator>
  <cp:lastModifiedBy>M Jones (BRI)</cp:lastModifiedBy>
  <cp:revision>9</cp:revision>
  <dcterms:created xsi:type="dcterms:W3CDTF">2023-02-09T10:29:29Z</dcterms:created>
  <dcterms:modified xsi:type="dcterms:W3CDTF">2023-02-09T11:36:46Z</dcterms:modified>
</cp:coreProperties>
</file>