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SEQUENCES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303" y="5379984"/>
            <a:ext cx="1686375" cy="409718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20303" y="5379984"/>
            <a:ext cx="1803429" cy="846340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30"/>
            <a:ext cx="1803428" cy="4111439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1600" dirty="0">
              <a:solidFill>
                <a:schemeClr val="tx1"/>
              </a:solidFill>
            </a:endParaRPr>
          </a:p>
          <a:p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17888" y="5379984"/>
            <a:ext cx="1405231" cy="141394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Linear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Arithmetic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Geometric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Sequence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Nth term</a:t>
            </a:r>
          </a:p>
        </p:txBody>
      </p:sp>
      <p:sp>
        <p:nvSpPr>
          <p:cNvPr id="33" name="TextBox 32"/>
          <p:cNvSpPr txBox="1"/>
          <p:nvPr/>
        </p:nvSpPr>
        <p:spPr>
          <a:xfrm flipH="1">
            <a:off x="9354425" y="1163159"/>
            <a:ext cx="1423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119846" y="1200330"/>
            <a:ext cx="7846424" cy="4111439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24906" y="5379984"/>
            <a:ext cx="6341364" cy="1078549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,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624906" y="6516933"/>
            <a:ext cx="6341363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ANSWERS: 1a) 7n – 6  b) 344    c) 18 so yes as n is an integer   2) -4, -1, 4, 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8513" y="5697967"/>
            <a:ext cx="2007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32A7DF"/>
                </a:solidFill>
              </a:rPr>
              <a:t>198, 247-250, 264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83713" y="1782567"/>
                <a:ext cx="1889306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300" b="1" dirty="0"/>
                  <a:t>Arithmetic or linear  sequences </a:t>
                </a:r>
              </a:p>
              <a:p>
                <a:r>
                  <a:rPr lang="en-GB" sz="1300" dirty="0"/>
                  <a:t>increase or decrease by a common amount each time.</a:t>
                </a:r>
              </a:p>
              <a:p>
                <a:r>
                  <a:rPr lang="en-GB" sz="1300" b="1" dirty="0"/>
                  <a:t>Geometric series </a:t>
                </a:r>
                <a:r>
                  <a:rPr lang="en-GB" sz="1300" dirty="0"/>
                  <a:t>has a common multiple between each term.</a:t>
                </a:r>
              </a:p>
              <a:p>
                <a:r>
                  <a:rPr lang="en-GB" sz="1300" b="1" dirty="0"/>
                  <a:t>Quadratic sequences </a:t>
                </a:r>
                <a:r>
                  <a:rPr lang="en-GB" sz="1300" dirty="0"/>
                  <a:t>include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3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3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1300" dirty="0"/>
                  <a:t> It has a common second difference.</a:t>
                </a:r>
              </a:p>
              <a:p>
                <a:r>
                  <a:rPr lang="en-GB" sz="1300" b="1" dirty="0"/>
                  <a:t>Fibonacci sequences </a:t>
                </a:r>
              </a:p>
              <a:p>
                <a:r>
                  <a:rPr lang="en-GB" sz="1300" dirty="0"/>
                  <a:t>are where you add the two previous terms to find the next term.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713" y="1782567"/>
                <a:ext cx="1889306" cy="3293209"/>
              </a:xfrm>
              <a:prstGeom prst="rect">
                <a:avLst/>
              </a:prstGeom>
              <a:blipFill>
                <a:blip r:embed="rId3"/>
                <a:stretch>
                  <a:fillRect l="-323" t="-185" r="-2258" b="-5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715087" y="5370169"/>
                <a:ext cx="5887071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1) 1, 8, 15, 22, ….</a:t>
                </a:r>
              </a:p>
              <a:p>
                <a:pPr marL="342900" indent="-342900">
                  <a:buAutoNum type="alphaLcParenR"/>
                </a:pPr>
                <a:r>
                  <a:rPr lang="en-GB" sz="1400" dirty="0"/>
                  <a:t>Find the nth term     b) Calculate the 50</a:t>
                </a:r>
                <a:r>
                  <a:rPr lang="en-GB" sz="1400" baseline="30000" dirty="0"/>
                  <a:t>th</a:t>
                </a:r>
                <a:r>
                  <a:rPr lang="en-GB" sz="1400" dirty="0"/>
                  <a:t> term    c) Is 120 in the sequence?</a:t>
                </a:r>
              </a:p>
              <a:p>
                <a:pPr marL="342900" indent="-342900">
                  <a:buAutoNum type="alphaLcParenR"/>
                </a:pPr>
                <a:endParaRPr lang="en-GB" sz="1400" dirty="0"/>
              </a:p>
              <a:p>
                <a:r>
                  <a:rPr lang="en-GB" sz="1400" dirty="0"/>
                  <a:t>2)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r>
                  <a:rPr lang="en-GB" sz="1400" dirty="0"/>
                  <a:t>   Find the first 4 terms in this sequence</a:t>
                </a:r>
              </a:p>
              <a:p>
                <a:pPr marL="342900" indent="-342900">
                  <a:buAutoNum type="arabicParenR"/>
                </a:pPr>
                <a:endParaRPr lang="en-GB" sz="14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087" y="5370169"/>
                <a:ext cx="5887071" cy="1169551"/>
              </a:xfrm>
              <a:prstGeom prst="rect">
                <a:avLst/>
              </a:prstGeom>
              <a:blipFill>
                <a:blip r:embed="rId4"/>
                <a:stretch>
                  <a:fillRect l="-311" t="-10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3774931" y="2753072"/>
            <a:ext cx="123660" cy="1610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49219" y="2850139"/>
            <a:ext cx="939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Difference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4426930" y="2748800"/>
            <a:ext cx="243674" cy="1411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398625" y="2842792"/>
            <a:ext cx="1085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The 0</a:t>
            </a:r>
            <a:r>
              <a:rPr lang="en-GB" sz="1400" baseline="30000" dirty="0"/>
              <a:t>th</a:t>
            </a:r>
            <a:r>
              <a:rPr lang="en-GB" sz="1400" dirty="0"/>
              <a:t> term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114507" y="3113534"/>
                <a:ext cx="279271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b) What is the 100</a:t>
                </a:r>
                <a:r>
                  <a:rPr lang="en-GB" sz="1400" baseline="30000" dirty="0"/>
                  <a:t>th</a:t>
                </a:r>
                <a:r>
                  <a:rPr lang="en-GB" sz="1400" dirty="0"/>
                  <a:t> term in the sequence?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×100+1=301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507" y="3113534"/>
                <a:ext cx="2792711" cy="954107"/>
              </a:xfrm>
              <a:prstGeom prst="rect">
                <a:avLst/>
              </a:prstGeom>
              <a:blipFill>
                <a:blip r:embed="rId5"/>
                <a:stretch>
                  <a:fillRect l="-655" t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125520" y="4035616"/>
                <a:ext cx="2090637" cy="1169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c) Is 100 in this sequence?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+1=100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=99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=33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en-GB" sz="1400" dirty="0">
                    <a:solidFill>
                      <a:srgbClr val="FF0000"/>
                    </a:solidFill>
                  </a:rPr>
                  <a:t>Yes as 33 is an integer.</a:t>
                </a: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520" y="4035616"/>
                <a:ext cx="2090637" cy="1169551"/>
              </a:xfrm>
              <a:prstGeom prst="rect">
                <a:avLst/>
              </a:prstGeom>
              <a:blipFill>
                <a:blip r:embed="rId6"/>
                <a:stretch>
                  <a:fillRect l="-875" t="-1042" b="-46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170746" y="2051171"/>
                <a:ext cx="2770092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          4      7       10     13    16…..</a:t>
                </a:r>
              </a:p>
              <a:p>
                <a:pPr marL="342900" indent="-342900">
                  <a:buAutoNum type="alphaLcParenR"/>
                </a:pPr>
                <a:r>
                  <a:rPr lang="en-GB" sz="1400" dirty="0"/>
                  <a:t>State the nth term</a:t>
                </a:r>
              </a:p>
              <a:p>
                <a:r>
                  <a:rPr lang="en-GB" sz="1400" dirty="0">
                    <a:solidFill>
                      <a:srgbClr val="FF0000"/>
                    </a:solidFill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746" y="2051171"/>
                <a:ext cx="2770092" cy="738664"/>
              </a:xfrm>
              <a:prstGeom prst="rect">
                <a:avLst/>
              </a:prstGeom>
              <a:blipFill>
                <a:blip r:embed="rId7"/>
                <a:stretch>
                  <a:fillRect l="-659" t="-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urved Down Arrow 10"/>
          <p:cNvSpPr/>
          <p:nvPr/>
        </p:nvSpPr>
        <p:spPr>
          <a:xfrm>
            <a:off x="3719032" y="1937416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Curved Down Arrow 36"/>
          <p:cNvSpPr/>
          <p:nvPr/>
        </p:nvSpPr>
        <p:spPr>
          <a:xfrm>
            <a:off x="4174160" y="1923013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>
            <a:off x="4605793" y="1935354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Curved Down Arrow 38"/>
          <p:cNvSpPr/>
          <p:nvPr/>
        </p:nvSpPr>
        <p:spPr>
          <a:xfrm>
            <a:off x="5031011" y="1937416"/>
            <a:ext cx="452846" cy="1471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13060" y="1641639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71065" y="162905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14803" y="162905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049330" y="164680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+3</a:t>
            </a:r>
          </a:p>
        </p:txBody>
      </p:sp>
      <p:sp>
        <p:nvSpPr>
          <p:cNvPr id="47" name="Curved Down Arrow 46"/>
          <p:cNvSpPr/>
          <p:nvPr/>
        </p:nvSpPr>
        <p:spPr>
          <a:xfrm>
            <a:off x="3274839" y="1932520"/>
            <a:ext cx="452846" cy="147113"/>
          </a:xfrm>
          <a:prstGeom prst="curvedDown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91391" y="161030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-3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100504" y="200118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+1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9026" y="1403257"/>
            <a:ext cx="3269373" cy="133097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718466" y="1165362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6147" y="1159979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50869" y="1173224"/>
            <a:ext cx="947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Pattern 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5718465" y="2663108"/>
                <a:ext cx="514462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Hint:</a:t>
                </a:r>
                <a:r>
                  <a:rPr lang="en-GB" sz="1400" dirty="0"/>
                  <a:t> Firstly write down the </a:t>
                </a:r>
              </a:p>
              <a:p>
                <a:r>
                  <a:rPr lang="en-GB" sz="1400" dirty="0"/>
                  <a:t>number of matchsticks in </a:t>
                </a:r>
              </a:p>
              <a:p>
                <a:r>
                  <a:rPr lang="en-GB" sz="1400" dirty="0"/>
                  <a:t>each image:</a:t>
                </a:r>
              </a:p>
              <a:p>
                <a:r>
                  <a:rPr lang="en-GB" sz="1400" dirty="0"/>
                  <a:t>             </a:t>
                </a:r>
                <a14:m>
                  <m:oMath xmlns:m="http://schemas.openxmlformats.org/officeDocument/2006/math">
                    <m:r>
                      <a:rPr lang="en-GB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465" y="2663108"/>
                <a:ext cx="5144624" cy="1015663"/>
              </a:xfrm>
              <a:prstGeom prst="rect">
                <a:avLst/>
              </a:prstGeom>
              <a:blipFill>
                <a:blip r:embed="rId9"/>
                <a:stretch>
                  <a:fillRect l="-355" t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8409456" y="2745162"/>
          <a:ext cx="2468691" cy="5786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2897">
                  <a:extLst>
                    <a:ext uri="{9D8B030D-6E8A-4147-A177-3AD203B41FA5}">
                      <a16:colId xmlns:a16="http://schemas.microsoft.com/office/drawing/2014/main" val="334598836"/>
                    </a:ext>
                  </a:extLst>
                </a:gridCol>
                <a:gridCol w="822897">
                  <a:extLst>
                    <a:ext uri="{9D8B030D-6E8A-4147-A177-3AD203B41FA5}">
                      <a16:colId xmlns:a16="http://schemas.microsoft.com/office/drawing/2014/main" val="3789933624"/>
                    </a:ext>
                  </a:extLst>
                </a:gridCol>
                <a:gridCol w="822897">
                  <a:extLst>
                    <a:ext uri="{9D8B030D-6E8A-4147-A177-3AD203B41FA5}">
                      <a16:colId xmlns:a16="http://schemas.microsoft.com/office/drawing/2014/main" val="1867625062"/>
                    </a:ext>
                  </a:extLst>
                </a:gridCol>
              </a:tblGrid>
              <a:tr h="23663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Pattern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151012"/>
                  </a:ext>
                </a:extLst>
              </a:tr>
              <a:tr h="3042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529650"/>
                  </a:ext>
                </a:extLst>
              </a:tr>
            </a:tbl>
          </a:graphicData>
        </a:graphic>
      </p:graphicFrame>
      <p:sp>
        <p:nvSpPr>
          <p:cNvPr id="54" name="Curved Up Arrow 53"/>
          <p:cNvSpPr/>
          <p:nvPr/>
        </p:nvSpPr>
        <p:spPr>
          <a:xfrm>
            <a:off x="8801586" y="3345120"/>
            <a:ext cx="818137" cy="18288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Curved Up Arrow 55"/>
          <p:cNvSpPr/>
          <p:nvPr/>
        </p:nvSpPr>
        <p:spPr>
          <a:xfrm>
            <a:off x="9643800" y="3363886"/>
            <a:ext cx="921434" cy="1641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006108" y="347941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895966" y="347367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+7</a:t>
            </a:r>
          </a:p>
        </p:txBody>
      </p:sp>
      <p:sp>
        <p:nvSpPr>
          <p:cNvPr id="59" name="Curved Up Arrow 58"/>
          <p:cNvSpPr/>
          <p:nvPr/>
        </p:nvSpPr>
        <p:spPr>
          <a:xfrm>
            <a:off x="8240136" y="3377108"/>
            <a:ext cx="517529" cy="150893"/>
          </a:xfrm>
          <a:prstGeom prst="curvedUp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12790" y="346898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-7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00009" y="297366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+1</a:t>
            </a:r>
          </a:p>
        </p:txBody>
      </p:sp>
      <p:sp>
        <p:nvSpPr>
          <p:cNvPr id="6" name="Rectangle 5"/>
          <p:cNvSpPr/>
          <p:nvPr/>
        </p:nvSpPr>
        <p:spPr>
          <a:xfrm>
            <a:off x="9186447" y="2213333"/>
            <a:ext cx="1816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State the nth term.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601789" y="1412972"/>
            <a:ext cx="43542" cy="3733794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644606" y="3910150"/>
            <a:ext cx="5225258" cy="17417"/>
          </a:xfrm>
          <a:prstGeom prst="line">
            <a:avLst/>
          </a:prstGeom>
          <a:ln w="28575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16561" y="1341320"/>
            <a:ext cx="2582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/>
              <a:t>Linear/arithmetic </a:t>
            </a:r>
            <a:r>
              <a:rPr lang="en-GB" sz="1600" b="1" dirty="0"/>
              <a:t>sequence: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45090" y="1613089"/>
            <a:ext cx="1829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Linear sequences with a picture: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662643" y="3933331"/>
            <a:ext cx="21044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Geometric sequence e.g.  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7182640" y="3873284"/>
            <a:ext cx="2770092" cy="717309"/>
            <a:chOff x="6555099" y="3992279"/>
            <a:chExt cx="2770092" cy="717309"/>
          </a:xfrm>
        </p:grpSpPr>
        <p:sp>
          <p:nvSpPr>
            <p:cNvPr id="64" name="TextBox 63"/>
            <p:cNvSpPr txBox="1"/>
            <p:nvPr/>
          </p:nvSpPr>
          <p:spPr>
            <a:xfrm>
              <a:off x="6555099" y="4401811"/>
              <a:ext cx="27700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          4        12       36     108...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097413" y="3992279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  <p:sp>
          <p:nvSpPr>
            <p:cNvPr id="68" name="Curved Down Arrow 67"/>
            <p:cNvSpPr/>
            <p:nvPr/>
          </p:nvSpPr>
          <p:spPr>
            <a:xfrm>
              <a:off x="7086769" y="4297314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9" name="Curved Down Arrow 68"/>
            <p:cNvSpPr/>
            <p:nvPr/>
          </p:nvSpPr>
          <p:spPr>
            <a:xfrm>
              <a:off x="7550584" y="4287714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0" name="Curved Down Arrow 69"/>
            <p:cNvSpPr/>
            <p:nvPr/>
          </p:nvSpPr>
          <p:spPr>
            <a:xfrm>
              <a:off x="8023097" y="4304211"/>
              <a:ext cx="452846" cy="147113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546820" y="3994081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007034" y="401436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×3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5644607" y="4502515"/>
                <a:ext cx="532166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Quadratic sequence e.g.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200" i="1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1200" dirty="0"/>
                  <a:t> Find the first 3 numbers in the sequence</a:t>
                </a:r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607" y="4502515"/>
                <a:ext cx="5321662" cy="307777"/>
              </a:xfrm>
              <a:prstGeom prst="rect">
                <a:avLst/>
              </a:prstGeom>
              <a:blipFill>
                <a:blip r:embed="rId10"/>
                <a:stretch>
                  <a:fillRect l="-344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5644607" y="4760779"/>
                <a:ext cx="18089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First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+4=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4607" y="4760779"/>
                <a:ext cx="1808957" cy="307777"/>
              </a:xfrm>
              <a:prstGeom prst="rect">
                <a:avLst/>
              </a:prstGeom>
              <a:blipFill>
                <a:blip r:embed="rId11"/>
                <a:stretch>
                  <a:fillRect l="-1010" t="-2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5662456" y="4982882"/>
                <a:ext cx="202574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Second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+4=</m:t>
                    </m:r>
                    <m:r>
                      <a:rPr lang="en-GB" sz="1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456" y="4982882"/>
                <a:ext cx="2025747" cy="307777"/>
              </a:xfrm>
              <a:prstGeom prst="rect">
                <a:avLst/>
              </a:prstGeom>
              <a:blipFill>
                <a:blip r:embed="rId12"/>
                <a:stretch>
                  <a:fillRect l="-904" b="-21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7972583" y="4757678"/>
                <a:ext cx="190917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Third term: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latin typeface="Cambria Math" panose="02040503050406030204" pitchFamily="18" charset="0"/>
                      </a:rPr>
                      <m:t>+4=</m:t>
                    </m:r>
                  </m:oMath>
                </a14:m>
                <a:r>
                  <a:rPr lang="en-GB" sz="1400" dirty="0">
                    <a:solidFill>
                      <a:srgbClr val="FF0000"/>
                    </a:solidFill>
                  </a:rPr>
                  <a:t>13</a:t>
                </a:r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583" y="4757678"/>
                <a:ext cx="1909177" cy="307777"/>
              </a:xfrm>
              <a:prstGeom prst="rect">
                <a:avLst/>
              </a:prstGeom>
              <a:blipFill>
                <a:blip r:embed="rId13"/>
                <a:stretch>
                  <a:fillRect l="-958" r="-319" b="-215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527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328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14</cp:revision>
  <dcterms:created xsi:type="dcterms:W3CDTF">2023-02-09T10:29:29Z</dcterms:created>
  <dcterms:modified xsi:type="dcterms:W3CDTF">2023-02-09T11:43:47Z</dcterms:modified>
</cp:coreProperties>
</file>