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Group 275">
            <a:extLst>
              <a:ext uri="{FF2B5EF4-FFF2-40B4-BE49-F238E27FC236}">
                <a16:creationId xmlns:a16="http://schemas.microsoft.com/office/drawing/2014/main" id="{862C7D89-758F-4C4C-92FE-6CAAA170EAA4}"/>
              </a:ext>
            </a:extLst>
          </p:cNvPr>
          <p:cNvGrpSpPr/>
          <p:nvPr/>
        </p:nvGrpSpPr>
        <p:grpSpPr>
          <a:xfrm>
            <a:off x="1042793" y="0"/>
            <a:ext cx="9753600" cy="6743248"/>
            <a:chOff x="69670" y="0"/>
            <a:chExt cx="9753600" cy="6743248"/>
          </a:xfrm>
        </p:grpSpPr>
        <p:sp>
          <p:nvSpPr>
            <p:cNvPr id="277" name="Rectangle 276">
              <a:extLst>
                <a:ext uri="{FF2B5EF4-FFF2-40B4-BE49-F238E27FC236}">
                  <a16:creationId xmlns:a16="http://schemas.microsoft.com/office/drawing/2014/main" id="{F3228014-FB5A-4B1B-A209-479461A377BE}"/>
                </a:ext>
              </a:extLst>
            </p:cNvPr>
            <p:cNvSpPr/>
            <p:nvPr/>
          </p:nvSpPr>
          <p:spPr>
            <a:xfrm>
              <a:off x="69670" y="0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b="0" cap="none" spc="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FACTORS, MULTIPLES AND PRIMES</a:t>
              </a:r>
            </a:p>
          </p:txBody>
        </p:sp>
        <p:sp>
          <p:nvSpPr>
            <p:cNvPr id="278" name="Rounded Rectangle 2">
              <a:extLst>
                <a:ext uri="{FF2B5EF4-FFF2-40B4-BE49-F238E27FC236}">
                  <a16:creationId xmlns:a16="http://schemas.microsoft.com/office/drawing/2014/main" id="{4F0EDC1B-0E70-4722-9E89-6BDF0ED6ACDF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79" name="Picture 278">
              <a:extLst>
                <a:ext uri="{FF2B5EF4-FFF2-40B4-BE49-F238E27FC236}">
                  <a16:creationId xmlns:a16="http://schemas.microsoft.com/office/drawing/2014/main" id="{C70E324A-1AD1-4298-A2A8-B84BAA884D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280" name="Rounded Rectangle 22">
              <a:extLst>
                <a:ext uri="{FF2B5EF4-FFF2-40B4-BE49-F238E27FC236}">
                  <a16:creationId xmlns:a16="http://schemas.microsoft.com/office/drawing/2014/main" id="{E7D4086E-FBAF-4D23-829F-FCBB3AA11433}"/>
                </a:ext>
              </a:extLst>
            </p:cNvPr>
            <p:cNvSpPr/>
            <p:nvPr/>
          </p:nvSpPr>
          <p:spPr>
            <a:xfrm>
              <a:off x="69670" y="4950025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81" name="Rounded Rectangle 26">
              <a:extLst>
                <a:ext uri="{FF2B5EF4-FFF2-40B4-BE49-F238E27FC236}">
                  <a16:creationId xmlns:a16="http://schemas.microsoft.com/office/drawing/2014/main" id="{3A68C4CD-E969-44AB-BA1E-2CCD01EC3B60}"/>
                </a:ext>
              </a:extLst>
            </p:cNvPr>
            <p:cNvSpPr/>
            <p:nvPr/>
          </p:nvSpPr>
          <p:spPr>
            <a:xfrm>
              <a:off x="69670" y="1200329"/>
              <a:ext cx="2194559" cy="3686633"/>
            </a:xfrm>
            <a:prstGeom prst="roundRect">
              <a:avLst/>
            </a:prstGeom>
            <a:noFill/>
            <a:ln w="38100">
              <a:solidFill>
                <a:srgbClr val="FAB4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GB" b="1" dirty="0">
                  <a:solidFill>
                    <a:schemeClr val="tx1"/>
                  </a:solidFill>
                </a:rPr>
                <a:t>Key Concepts</a:t>
              </a:r>
            </a:p>
            <a:p>
              <a:endParaRPr lang="en-GB" sz="1400" dirty="0">
                <a:solidFill>
                  <a:schemeClr val="tx1"/>
                </a:solidFill>
              </a:endParaRPr>
            </a:p>
            <a:p>
              <a:r>
                <a:rPr lang="en-GB" sz="1200" b="1" dirty="0">
                  <a:solidFill>
                    <a:schemeClr val="tx1"/>
                  </a:solidFill>
                </a:rPr>
                <a:t>Prime factor decomposition </a:t>
              </a:r>
              <a:endParaRPr lang="en-GB" sz="1200" dirty="0">
                <a:solidFill>
                  <a:schemeClr val="tx1"/>
                </a:solidFill>
              </a:endParaRPr>
            </a:p>
            <a:p>
              <a:r>
                <a:rPr lang="en-GB" sz="1200" dirty="0">
                  <a:solidFill>
                    <a:schemeClr val="tx1"/>
                  </a:solidFill>
                </a:rPr>
                <a:t>Breaking down a number into its prime factors</a:t>
              </a:r>
            </a:p>
            <a:p>
              <a:endParaRPr lang="en-GB" sz="1200" b="1" dirty="0">
                <a:solidFill>
                  <a:schemeClr val="tx1"/>
                </a:solidFill>
              </a:endParaRPr>
            </a:p>
            <a:p>
              <a:r>
                <a:rPr lang="en-GB" sz="1200" b="1" dirty="0">
                  <a:solidFill>
                    <a:schemeClr val="tx1"/>
                  </a:solidFill>
                </a:rPr>
                <a:t>Highest common factor</a:t>
              </a:r>
            </a:p>
            <a:p>
              <a:r>
                <a:rPr lang="en-GB" sz="1200" dirty="0">
                  <a:solidFill>
                    <a:schemeClr val="tx1"/>
                  </a:solidFill>
                </a:rPr>
                <a:t>Finding the largest number which divides into all numbers given</a:t>
              </a:r>
            </a:p>
            <a:p>
              <a:endParaRPr lang="en-GB" sz="1200" dirty="0">
                <a:solidFill>
                  <a:schemeClr val="tx1"/>
                </a:solidFill>
              </a:endParaRPr>
            </a:p>
            <a:p>
              <a:r>
                <a:rPr lang="en-GB" sz="1200" b="1" dirty="0">
                  <a:solidFill>
                    <a:schemeClr val="tx1"/>
                  </a:solidFill>
                </a:rPr>
                <a:t>Lowest common multiple </a:t>
              </a:r>
              <a:r>
                <a:rPr lang="en-GB" sz="1200" dirty="0">
                  <a:solidFill>
                    <a:schemeClr val="tx1"/>
                  </a:solidFill>
                </a:rPr>
                <a:t>Finding the smallest number which both numbers divide into</a:t>
              </a:r>
            </a:p>
          </p:txBody>
        </p:sp>
        <p:sp>
          <p:nvSpPr>
            <p:cNvPr id="282" name="Rounded Rectangle 28">
              <a:extLst>
                <a:ext uri="{FF2B5EF4-FFF2-40B4-BE49-F238E27FC236}">
                  <a16:creationId xmlns:a16="http://schemas.microsoft.com/office/drawing/2014/main" id="{98F403BC-1C05-49C1-B46F-9102BB207AE5}"/>
                </a:ext>
              </a:extLst>
            </p:cNvPr>
            <p:cNvSpPr/>
            <p:nvPr/>
          </p:nvSpPr>
          <p:spPr>
            <a:xfrm>
              <a:off x="2303423" y="4955178"/>
              <a:ext cx="2123733" cy="1788070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  <a:r>
                <a:rPr lang="en-GB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Factor 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Multiple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Prime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Highest Common Factor</a:t>
              </a:r>
            </a:p>
            <a:p>
              <a:pPr algn="ctr"/>
              <a:r>
                <a:rPr lang="en-GB" sz="1400" dirty="0">
                  <a:solidFill>
                    <a:schemeClr val="tx1"/>
                  </a:solidFill>
                  <a:latin typeface="Calibri" panose="020F0502020204030204" pitchFamily="34" charset="0"/>
                </a:rPr>
                <a:t>Lowest Common Multiple</a:t>
              </a:r>
              <a:endParaRPr lang="en-GB" sz="1400" dirty="0"/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25D5BC73-E8FA-406C-AA3A-D72415116324}"/>
                </a:ext>
              </a:extLst>
            </p:cNvPr>
            <p:cNvSpPr txBox="1"/>
            <p:nvPr/>
          </p:nvSpPr>
          <p:spPr>
            <a:xfrm>
              <a:off x="5107578" y="1152594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/>
                <a:t>Examples</a:t>
              </a:r>
            </a:p>
          </p:txBody>
        </p:sp>
        <p:sp>
          <p:nvSpPr>
            <p:cNvPr id="284" name="Rounded Rectangle 33">
              <a:extLst>
                <a:ext uri="{FF2B5EF4-FFF2-40B4-BE49-F238E27FC236}">
                  <a16:creationId xmlns:a16="http://schemas.microsoft.com/office/drawing/2014/main" id="{1316F815-332D-4F04-A4DB-BC8FDD6232CF}"/>
                </a:ext>
              </a:extLst>
            </p:cNvPr>
            <p:cNvSpPr/>
            <p:nvPr/>
          </p:nvSpPr>
          <p:spPr>
            <a:xfrm>
              <a:off x="2390904" y="1200330"/>
              <a:ext cx="7432366" cy="3624220"/>
            </a:xfrm>
            <a:prstGeom prst="roundRect">
              <a:avLst>
                <a:gd name="adj" fmla="val 784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b="1" dirty="0">
                <a:solidFill>
                  <a:schemeClr val="tx1"/>
                </a:solidFill>
              </a:endParaRPr>
            </a:p>
            <a:p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285" name="Rounded Rectangle 19">
              <a:extLst>
                <a:ext uri="{FF2B5EF4-FFF2-40B4-BE49-F238E27FC236}">
                  <a16:creationId xmlns:a16="http://schemas.microsoft.com/office/drawing/2014/main" id="{78CFFF08-3EB0-4791-8F69-D3B812F1508D}"/>
                </a:ext>
              </a:extLst>
            </p:cNvPr>
            <p:cNvSpPr/>
            <p:nvPr/>
          </p:nvSpPr>
          <p:spPr>
            <a:xfrm>
              <a:off x="4527226" y="4950025"/>
              <a:ext cx="5296043" cy="1235166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</a:rPr>
                <a:t>Questions</a:t>
              </a:r>
            </a:p>
            <a:p>
              <a:pPr marL="342900" indent="-342900">
                <a:buAutoNum type="arabicParenR"/>
              </a:pPr>
              <a:r>
                <a:rPr lang="en-GB" sz="1400" dirty="0">
                  <a:solidFill>
                    <a:schemeClr val="tx1"/>
                  </a:solidFill>
                </a:rPr>
                <a:t>Write 80 as a product of its prime factors</a:t>
              </a:r>
            </a:p>
            <a:p>
              <a:pPr marL="342900" indent="-342900">
                <a:buAutoNum type="arabicParenR"/>
              </a:pPr>
              <a:r>
                <a:rPr lang="en-GB" sz="1400" dirty="0">
                  <a:solidFill>
                    <a:schemeClr val="tx1"/>
                  </a:solidFill>
                </a:rPr>
                <a:t>Write 48 as a product of its prime factors</a:t>
              </a:r>
            </a:p>
            <a:p>
              <a:pPr marL="342900" indent="-342900">
                <a:buFontTx/>
                <a:buAutoNum type="arabicParenR"/>
              </a:pPr>
              <a:r>
                <a:rPr lang="en-GB" sz="1400" dirty="0">
                  <a:solidFill>
                    <a:schemeClr val="tx1"/>
                  </a:solidFill>
                </a:rPr>
                <a:t>Find the LCM and HCF of 80 and 48</a:t>
              </a:r>
            </a:p>
            <a:p>
              <a:endParaRPr lang="en-GB" sz="1400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86" name="TextBox 285">
                  <a:extLst>
                    <a:ext uri="{FF2B5EF4-FFF2-40B4-BE49-F238E27FC236}">
                      <a16:creationId xmlns:a16="http://schemas.microsoft.com/office/drawing/2014/main" id="{7DC95B6D-79EC-4FFA-9437-9EACA03AEAC0}"/>
                    </a:ext>
                  </a:extLst>
                </p:cNvPr>
                <p:cNvSpPr txBox="1"/>
                <p:nvPr/>
              </p:nvSpPr>
              <p:spPr>
                <a:xfrm rot="10800000">
                  <a:off x="4527225" y="6342837"/>
                  <a:ext cx="5296043" cy="276999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200" dirty="0"/>
                    <a:t>ANSWERS: 1)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GB" sz="1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</m:oMath>
                  </a14:m>
                  <a:r>
                    <a:rPr lang="en-GB" sz="1200" dirty="0"/>
                    <a:t>  2)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GB" sz="1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</m:oMath>
                  </a14:m>
                  <a:r>
                    <a:rPr lang="en-GB" sz="1200" dirty="0"/>
                    <a:t>  3) LCM = 240 and HCF = 16</a:t>
                  </a:r>
                </a:p>
              </p:txBody>
            </p:sp>
          </mc:Choice>
          <mc:Fallback>
            <p:sp>
              <p:nvSpPr>
                <p:cNvPr id="286" name="TextBox 285">
                  <a:extLst>
                    <a:ext uri="{FF2B5EF4-FFF2-40B4-BE49-F238E27FC236}">
                      <a16:creationId xmlns:a16="http://schemas.microsoft.com/office/drawing/2014/main" id="{7DC95B6D-79EC-4FFA-9437-9EACA03AEA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>
                  <a:off x="4527225" y="6342837"/>
                  <a:ext cx="5296043" cy="276999"/>
                </a:xfrm>
                <a:prstGeom prst="rect">
                  <a:avLst/>
                </a:prstGeom>
                <a:blipFill>
                  <a:blip r:embed="rId3"/>
                  <a:stretch>
                    <a:fillRect t="-17391" r="-1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2D5F8D4E-50DC-4D32-92B7-CB918FC891BC}"/>
                </a:ext>
              </a:extLst>
            </p:cNvPr>
            <p:cNvSpPr txBox="1"/>
            <p:nvPr/>
          </p:nvSpPr>
          <p:spPr>
            <a:xfrm>
              <a:off x="2464520" y="1541415"/>
              <a:ext cx="71932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Find the </a:t>
              </a:r>
              <a:r>
                <a:rPr lang="en-GB" sz="1600" b="1" dirty="0"/>
                <a:t>highest common factor </a:t>
              </a:r>
              <a:r>
                <a:rPr lang="en-GB" sz="1600" dirty="0"/>
                <a:t>and </a:t>
              </a:r>
              <a:r>
                <a:rPr lang="en-GB" sz="1600" b="1" dirty="0"/>
                <a:t>lowest common multiple </a:t>
              </a:r>
              <a:r>
                <a:rPr lang="en-GB" sz="1600" dirty="0"/>
                <a:t>of 60 and 75:</a:t>
              </a:r>
            </a:p>
          </p:txBody>
        </p:sp>
        <p:grpSp>
          <p:nvGrpSpPr>
            <p:cNvPr id="288" name="Group 287">
              <a:extLst>
                <a:ext uri="{FF2B5EF4-FFF2-40B4-BE49-F238E27FC236}">
                  <a16:creationId xmlns:a16="http://schemas.microsoft.com/office/drawing/2014/main" id="{C8AC4CC5-6400-4C9D-B81F-5B33149D3122}"/>
                </a:ext>
              </a:extLst>
            </p:cNvPr>
            <p:cNvGrpSpPr/>
            <p:nvPr/>
          </p:nvGrpSpPr>
          <p:grpSpPr>
            <a:xfrm>
              <a:off x="2556990" y="2167712"/>
              <a:ext cx="1870166" cy="1912472"/>
              <a:chOff x="3206931" y="1937656"/>
              <a:chExt cx="1870166" cy="1912472"/>
            </a:xfrm>
          </p:grpSpPr>
          <p:sp>
            <p:nvSpPr>
              <p:cNvPr id="316" name="TextBox 315">
                <a:extLst>
                  <a:ext uri="{FF2B5EF4-FFF2-40B4-BE49-F238E27FC236}">
                    <a16:creationId xmlns:a16="http://schemas.microsoft.com/office/drawing/2014/main" id="{BC43214C-5DD5-4874-96DC-F9DBB257CCF5}"/>
                  </a:ext>
                </a:extLst>
              </p:cNvPr>
              <p:cNvSpPr txBox="1"/>
              <p:nvPr/>
            </p:nvSpPr>
            <p:spPr>
              <a:xfrm>
                <a:off x="3516087" y="1937656"/>
                <a:ext cx="5486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60</a:t>
                </a:r>
              </a:p>
            </p:txBody>
          </p:sp>
          <p:sp>
            <p:nvSpPr>
              <p:cNvPr id="317" name="TextBox 316">
                <a:extLst>
                  <a:ext uri="{FF2B5EF4-FFF2-40B4-BE49-F238E27FC236}">
                    <a16:creationId xmlns:a16="http://schemas.microsoft.com/office/drawing/2014/main" id="{368E9F66-38C9-4E2E-9D9C-C1687950E6E3}"/>
                  </a:ext>
                </a:extLst>
              </p:cNvPr>
              <p:cNvSpPr txBox="1"/>
              <p:nvPr/>
            </p:nvSpPr>
            <p:spPr>
              <a:xfrm>
                <a:off x="3862252" y="2456927"/>
                <a:ext cx="5486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30</a:t>
                </a:r>
              </a:p>
            </p:txBody>
          </p:sp>
          <p:sp>
            <p:nvSpPr>
              <p:cNvPr id="318" name="TextBox 317">
                <a:extLst>
                  <a:ext uri="{FF2B5EF4-FFF2-40B4-BE49-F238E27FC236}">
                    <a16:creationId xmlns:a16="http://schemas.microsoft.com/office/drawing/2014/main" id="{1D5878FA-F0A6-4C5E-A143-678EF7C663D7}"/>
                  </a:ext>
                </a:extLst>
              </p:cNvPr>
              <p:cNvSpPr txBox="1"/>
              <p:nvPr/>
            </p:nvSpPr>
            <p:spPr>
              <a:xfrm>
                <a:off x="3206931" y="2389718"/>
                <a:ext cx="5486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2</a:t>
                </a:r>
              </a:p>
            </p:txBody>
          </p:sp>
          <p:sp>
            <p:nvSpPr>
              <p:cNvPr id="319" name="TextBox 318">
                <a:extLst>
                  <a:ext uri="{FF2B5EF4-FFF2-40B4-BE49-F238E27FC236}">
                    <a16:creationId xmlns:a16="http://schemas.microsoft.com/office/drawing/2014/main" id="{7BB860CC-9604-424F-A0BC-707E066548D5}"/>
                  </a:ext>
                </a:extLst>
              </p:cNvPr>
              <p:cNvSpPr txBox="1"/>
              <p:nvPr/>
            </p:nvSpPr>
            <p:spPr>
              <a:xfrm>
                <a:off x="3603171" y="2963090"/>
                <a:ext cx="5486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2</a:t>
                </a:r>
              </a:p>
            </p:txBody>
          </p:sp>
          <p:sp>
            <p:nvSpPr>
              <p:cNvPr id="320" name="TextBox 319">
                <a:extLst>
                  <a:ext uri="{FF2B5EF4-FFF2-40B4-BE49-F238E27FC236}">
                    <a16:creationId xmlns:a16="http://schemas.microsoft.com/office/drawing/2014/main" id="{44E151B3-4684-420D-9AF6-C957E9C55CC4}"/>
                  </a:ext>
                </a:extLst>
              </p:cNvPr>
              <p:cNvSpPr txBox="1"/>
              <p:nvPr/>
            </p:nvSpPr>
            <p:spPr>
              <a:xfrm>
                <a:off x="4191948" y="2956887"/>
                <a:ext cx="5486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15</a:t>
                </a:r>
              </a:p>
            </p:txBody>
          </p:sp>
          <p:sp>
            <p:nvSpPr>
              <p:cNvPr id="321" name="TextBox 320">
                <a:extLst>
                  <a:ext uri="{FF2B5EF4-FFF2-40B4-BE49-F238E27FC236}">
                    <a16:creationId xmlns:a16="http://schemas.microsoft.com/office/drawing/2014/main" id="{C0302FA7-2AE1-441E-8847-DE145CE22E1E}"/>
                  </a:ext>
                </a:extLst>
              </p:cNvPr>
              <p:cNvSpPr txBox="1"/>
              <p:nvPr/>
            </p:nvSpPr>
            <p:spPr>
              <a:xfrm>
                <a:off x="4029891" y="3474093"/>
                <a:ext cx="5486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3</a:t>
                </a:r>
              </a:p>
            </p:txBody>
          </p:sp>
          <p:sp>
            <p:nvSpPr>
              <p:cNvPr id="322" name="TextBox 321">
                <a:extLst>
                  <a:ext uri="{FF2B5EF4-FFF2-40B4-BE49-F238E27FC236}">
                    <a16:creationId xmlns:a16="http://schemas.microsoft.com/office/drawing/2014/main" id="{BFE8FA06-27F0-4013-AD1A-C20688C2A12B}"/>
                  </a:ext>
                </a:extLst>
              </p:cNvPr>
              <p:cNvSpPr txBox="1"/>
              <p:nvPr/>
            </p:nvSpPr>
            <p:spPr>
              <a:xfrm>
                <a:off x="4528457" y="3480796"/>
                <a:ext cx="5486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5</a:t>
                </a:r>
              </a:p>
            </p:txBody>
          </p:sp>
          <p:cxnSp>
            <p:nvCxnSpPr>
              <p:cNvPr id="323" name="Straight Connector 322">
                <a:extLst>
                  <a:ext uri="{FF2B5EF4-FFF2-40B4-BE49-F238E27FC236}">
                    <a16:creationId xmlns:a16="http://schemas.microsoft.com/office/drawing/2014/main" id="{798439D4-9EA7-4713-A426-4DEA28CD8272}"/>
                  </a:ext>
                </a:extLst>
              </p:cNvPr>
              <p:cNvCxnSpPr/>
              <p:nvPr/>
            </p:nvCxnSpPr>
            <p:spPr>
              <a:xfrm flipH="1">
                <a:off x="3481251" y="2284997"/>
                <a:ext cx="126274" cy="2260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4" name="Straight Connector 323">
                <a:extLst>
                  <a:ext uri="{FF2B5EF4-FFF2-40B4-BE49-F238E27FC236}">
                    <a16:creationId xmlns:a16="http://schemas.microsoft.com/office/drawing/2014/main" id="{5919E636-E5C1-4591-8DC2-EECB24C6B880}"/>
                  </a:ext>
                </a:extLst>
              </p:cNvPr>
              <p:cNvCxnSpPr/>
              <p:nvPr/>
            </p:nvCxnSpPr>
            <p:spPr>
              <a:xfrm flipH="1">
                <a:off x="3799115" y="2770764"/>
                <a:ext cx="126274" cy="2260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5" name="Straight Connector 324">
                <a:extLst>
                  <a:ext uri="{FF2B5EF4-FFF2-40B4-BE49-F238E27FC236}">
                    <a16:creationId xmlns:a16="http://schemas.microsoft.com/office/drawing/2014/main" id="{D6231CC6-317F-46E7-9F8D-14F5EB33A2B9}"/>
                  </a:ext>
                </a:extLst>
              </p:cNvPr>
              <p:cNvCxnSpPr/>
              <p:nvPr/>
            </p:nvCxnSpPr>
            <p:spPr>
              <a:xfrm flipH="1">
                <a:off x="4207187" y="3287518"/>
                <a:ext cx="126274" cy="2260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>
                <a:extLst>
                  <a:ext uri="{FF2B5EF4-FFF2-40B4-BE49-F238E27FC236}">
                    <a16:creationId xmlns:a16="http://schemas.microsoft.com/office/drawing/2014/main" id="{E3891226-1818-4CE3-B7FF-B056D38ED295}"/>
                  </a:ext>
                </a:extLst>
              </p:cNvPr>
              <p:cNvCxnSpPr/>
              <p:nvPr/>
            </p:nvCxnSpPr>
            <p:spPr>
              <a:xfrm>
                <a:off x="3814354" y="2291333"/>
                <a:ext cx="126274" cy="2260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>
                <a:extLst>
                  <a:ext uri="{FF2B5EF4-FFF2-40B4-BE49-F238E27FC236}">
                    <a16:creationId xmlns:a16="http://schemas.microsoft.com/office/drawing/2014/main" id="{7FC1B6B7-7F68-427D-9784-668F434B9E57}"/>
                  </a:ext>
                </a:extLst>
              </p:cNvPr>
              <p:cNvCxnSpPr/>
              <p:nvPr/>
            </p:nvCxnSpPr>
            <p:spPr>
              <a:xfrm>
                <a:off x="4207187" y="2759207"/>
                <a:ext cx="126274" cy="2260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>
                <a:extLst>
                  <a:ext uri="{FF2B5EF4-FFF2-40B4-BE49-F238E27FC236}">
                    <a16:creationId xmlns:a16="http://schemas.microsoft.com/office/drawing/2014/main" id="{D950819E-C931-4C0A-BFD1-B866FB64B217}"/>
                  </a:ext>
                </a:extLst>
              </p:cNvPr>
              <p:cNvCxnSpPr/>
              <p:nvPr/>
            </p:nvCxnSpPr>
            <p:spPr>
              <a:xfrm>
                <a:off x="4473887" y="3292633"/>
                <a:ext cx="126274" cy="2260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9" name="Group 288">
              <a:extLst>
                <a:ext uri="{FF2B5EF4-FFF2-40B4-BE49-F238E27FC236}">
                  <a16:creationId xmlns:a16="http://schemas.microsoft.com/office/drawing/2014/main" id="{FCADF17E-2B6E-46E3-AEE0-6797617CED5C}"/>
                </a:ext>
              </a:extLst>
            </p:cNvPr>
            <p:cNvGrpSpPr/>
            <p:nvPr/>
          </p:nvGrpSpPr>
          <p:grpSpPr>
            <a:xfrm>
              <a:off x="6613813" y="2157458"/>
              <a:ext cx="2475305" cy="1503146"/>
              <a:chOff x="5804243" y="2194973"/>
              <a:chExt cx="2475305" cy="1503146"/>
            </a:xfrm>
          </p:grpSpPr>
          <p:sp>
            <p:nvSpPr>
              <p:cNvPr id="314" name="Oval 313">
                <a:extLst>
                  <a:ext uri="{FF2B5EF4-FFF2-40B4-BE49-F238E27FC236}">
                    <a16:creationId xmlns:a16="http://schemas.microsoft.com/office/drawing/2014/main" id="{A0296F67-B937-458E-B2D7-35F40B8169ED}"/>
                  </a:ext>
                </a:extLst>
              </p:cNvPr>
              <p:cNvSpPr/>
              <p:nvPr/>
            </p:nvSpPr>
            <p:spPr>
              <a:xfrm>
                <a:off x="5804243" y="2194973"/>
                <a:ext cx="1589334" cy="1503146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5" name="Oval 314">
                <a:extLst>
                  <a:ext uri="{FF2B5EF4-FFF2-40B4-BE49-F238E27FC236}">
                    <a16:creationId xmlns:a16="http://schemas.microsoft.com/office/drawing/2014/main" id="{BE90EABA-1CEA-486B-95EF-20180A64E5FA}"/>
                  </a:ext>
                </a:extLst>
              </p:cNvPr>
              <p:cNvSpPr/>
              <p:nvPr/>
            </p:nvSpPr>
            <p:spPr>
              <a:xfrm>
                <a:off x="6690214" y="2194973"/>
                <a:ext cx="1589334" cy="1503146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5AF84AF1-47AC-4C7F-8FAC-08142D0C3B2F}"/>
                </a:ext>
              </a:extLst>
            </p:cNvPr>
            <p:cNvSpPr txBox="1"/>
            <p:nvPr/>
          </p:nvSpPr>
          <p:spPr>
            <a:xfrm>
              <a:off x="4612288" y="2167712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75</a:t>
              </a:r>
            </a:p>
          </p:txBody>
        </p:sp>
        <p:sp>
          <p:nvSpPr>
            <p:cNvPr id="291" name="TextBox 290">
              <a:extLst>
                <a:ext uri="{FF2B5EF4-FFF2-40B4-BE49-F238E27FC236}">
                  <a16:creationId xmlns:a16="http://schemas.microsoft.com/office/drawing/2014/main" id="{F35AFFCD-D4C2-489F-8219-04E98E17FF89}"/>
                </a:ext>
              </a:extLst>
            </p:cNvPr>
            <p:cNvSpPr txBox="1"/>
            <p:nvPr/>
          </p:nvSpPr>
          <p:spPr>
            <a:xfrm>
              <a:off x="4958453" y="2686983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25</a:t>
              </a:r>
            </a:p>
          </p:txBody>
        </p:sp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2D8B6E39-73BC-4DF7-BB5B-B102485480F5}"/>
                </a:ext>
              </a:extLst>
            </p:cNvPr>
            <p:cNvSpPr txBox="1"/>
            <p:nvPr/>
          </p:nvSpPr>
          <p:spPr>
            <a:xfrm>
              <a:off x="4303132" y="2619774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3</a:t>
              </a:r>
            </a:p>
          </p:txBody>
        </p:sp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F12DBF7A-C56D-405C-BD43-028770D0F5EE}"/>
                </a:ext>
              </a:extLst>
            </p:cNvPr>
            <p:cNvSpPr txBox="1"/>
            <p:nvPr/>
          </p:nvSpPr>
          <p:spPr>
            <a:xfrm>
              <a:off x="4699372" y="3193146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5BA0C809-5878-408C-8C81-31CB25070385}"/>
                </a:ext>
              </a:extLst>
            </p:cNvPr>
            <p:cNvSpPr txBox="1"/>
            <p:nvPr/>
          </p:nvSpPr>
          <p:spPr>
            <a:xfrm>
              <a:off x="5288149" y="3186943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cxnSp>
          <p:nvCxnSpPr>
            <p:cNvPr id="295" name="Straight Connector 294">
              <a:extLst>
                <a:ext uri="{FF2B5EF4-FFF2-40B4-BE49-F238E27FC236}">
                  <a16:creationId xmlns:a16="http://schemas.microsoft.com/office/drawing/2014/main" id="{F1E68040-3BE4-4DAF-9390-030EAB08D244}"/>
                </a:ext>
              </a:extLst>
            </p:cNvPr>
            <p:cNvCxnSpPr/>
            <p:nvPr/>
          </p:nvCxnSpPr>
          <p:spPr>
            <a:xfrm flipH="1">
              <a:off x="4577452" y="2515053"/>
              <a:ext cx="126274" cy="226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>
              <a:extLst>
                <a:ext uri="{FF2B5EF4-FFF2-40B4-BE49-F238E27FC236}">
                  <a16:creationId xmlns:a16="http://schemas.microsoft.com/office/drawing/2014/main" id="{83D78FAF-EB9C-41C2-A6C7-9209AB587672}"/>
                </a:ext>
              </a:extLst>
            </p:cNvPr>
            <p:cNvCxnSpPr/>
            <p:nvPr/>
          </p:nvCxnSpPr>
          <p:spPr>
            <a:xfrm flipH="1">
              <a:off x="4895316" y="3000820"/>
              <a:ext cx="126274" cy="226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Straight Connector 296">
              <a:extLst>
                <a:ext uri="{FF2B5EF4-FFF2-40B4-BE49-F238E27FC236}">
                  <a16:creationId xmlns:a16="http://schemas.microsoft.com/office/drawing/2014/main" id="{51951B1A-32BD-4F6C-801D-132EC3424136}"/>
                </a:ext>
              </a:extLst>
            </p:cNvPr>
            <p:cNvCxnSpPr/>
            <p:nvPr/>
          </p:nvCxnSpPr>
          <p:spPr>
            <a:xfrm>
              <a:off x="4910555" y="2521389"/>
              <a:ext cx="126274" cy="226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>
              <a:extLst>
                <a:ext uri="{FF2B5EF4-FFF2-40B4-BE49-F238E27FC236}">
                  <a16:creationId xmlns:a16="http://schemas.microsoft.com/office/drawing/2014/main" id="{01A4FAEF-4318-44BE-B09A-FD59AD74F2AE}"/>
                </a:ext>
              </a:extLst>
            </p:cNvPr>
            <p:cNvCxnSpPr/>
            <p:nvPr/>
          </p:nvCxnSpPr>
          <p:spPr>
            <a:xfrm>
              <a:off x="5303388" y="2989263"/>
              <a:ext cx="126274" cy="226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601BCCF4-0AED-4115-9321-CB909941616B}"/>
                </a:ext>
              </a:extLst>
            </p:cNvPr>
            <p:cNvSpPr txBox="1"/>
            <p:nvPr/>
          </p:nvSpPr>
          <p:spPr>
            <a:xfrm>
              <a:off x="6860663" y="1866407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60</a:t>
              </a:r>
            </a:p>
          </p:txBody>
        </p:sp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B0A81FD5-86B5-48A0-BF11-8B4337703EC9}"/>
                </a:ext>
              </a:extLst>
            </p:cNvPr>
            <p:cNvSpPr txBox="1"/>
            <p:nvPr/>
          </p:nvSpPr>
          <p:spPr>
            <a:xfrm>
              <a:off x="8392549" y="1856945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75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1" name="TextBox 300">
                  <a:extLst>
                    <a:ext uri="{FF2B5EF4-FFF2-40B4-BE49-F238E27FC236}">
                      <a16:creationId xmlns:a16="http://schemas.microsoft.com/office/drawing/2014/main" id="{22E0488D-6F0D-4CE0-9844-E37DF7512287}"/>
                    </a:ext>
                  </a:extLst>
                </p:cNvPr>
                <p:cNvSpPr txBox="1"/>
                <p:nvPr/>
              </p:nvSpPr>
              <p:spPr>
                <a:xfrm>
                  <a:off x="2637971" y="4171240"/>
                  <a:ext cx="155363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×2×3×5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301" name="TextBox 300">
                  <a:extLst>
                    <a:ext uri="{FF2B5EF4-FFF2-40B4-BE49-F238E27FC236}">
                      <a16:creationId xmlns:a16="http://schemas.microsoft.com/office/drawing/2014/main" id="{22E0488D-6F0D-4CE0-9844-E37DF75122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37971" y="4171240"/>
                  <a:ext cx="1553630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2" name="TextBox 301">
                  <a:extLst>
                    <a:ext uri="{FF2B5EF4-FFF2-40B4-BE49-F238E27FC236}">
                      <a16:creationId xmlns:a16="http://schemas.microsoft.com/office/drawing/2014/main" id="{C195F6B7-2C73-458B-BB36-A76EED346F5A}"/>
                    </a:ext>
                  </a:extLst>
                </p:cNvPr>
                <p:cNvSpPr txBox="1"/>
                <p:nvPr/>
              </p:nvSpPr>
              <p:spPr>
                <a:xfrm>
                  <a:off x="4528733" y="4166976"/>
                  <a:ext cx="115768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3×5×5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302" name="TextBox 301">
                  <a:extLst>
                    <a:ext uri="{FF2B5EF4-FFF2-40B4-BE49-F238E27FC236}">
                      <a16:creationId xmlns:a16="http://schemas.microsoft.com/office/drawing/2014/main" id="{C195F6B7-2C73-458B-BB36-A76EED346F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28733" y="4166976"/>
                  <a:ext cx="1157689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8FD0187F-78CD-473B-B6C4-7AD661B904C8}"/>
                </a:ext>
              </a:extLst>
            </p:cNvPr>
            <p:cNvSpPr txBox="1"/>
            <p:nvPr/>
          </p:nvSpPr>
          <p:spPr>
            <a:xfrm>
              <a:off x="7704505" y="2811187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91F2FB02-AFDF-45B4-8226-C91E714C8BFB}"/>
                </a:ext>
              </a:extLst>
            </p:cNvPr>
            <p:cNvSpPr txBox="1"/>
            <p:nvPr/>
          </p:nvSpPr>
          <p:spPr>
            <a:xfrm>
              <a:off x="7693750" y="2495624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3</a:t>
              </a: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CE3C82EB-873E-4D2A-B454-5410393729C1}"/>
                </a:ext>
              </a:extLst>
            </p:cNvPr>
            <p:cNvSpPr txBox="1"/>
            <p:nvPr/>
          </p:nvSpPr>
          <p:spPr>
            <a:xfrm>
              <a:off x="8436356" y="2672555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1D8A7CA1-6E97-4CC3-B209-B70D749A9044}"/>
                </a:ext>
              </a:extLst>
            </p:cNvPr>
            <p:cNvSpPr txBox="1"/>
            <p:nvPr/>
          </p:nvSpPr>
          <p:spPr>
            <a:xfrm>
              <a:off x="6910619" y="2518499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</a:t>
              </a: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6F79AF4C-3816-4A17-BEC4-88F385CA6D9D}"/>
                </a:ext>
              </a:extLst>
            </p:cNvPr>
            <p:cNvSpPr txBox="1"/>
            <p:nvPr/>
          </p:nvSpPr>
          <p:spPr>
            <a:xfrm>
              <a:off x="6917872" y="2904885"/>
              <a:ext cx="5486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2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8" name="TextBox 307">
                  <a:extLst>
                    <a:ext uri="{FF2B5EF4-FFF2-40B4-BE49-F238E27FC236}">
                      <a16:creationId xmlns:a16="http://schemas.microsoft.com/office/drawing/2014/main" id="{E02EF97D-0337-4FC7-896C-2E3DEA8122CD}"/>
                    </a:ext>
                  </a:extLst>
                </p:cNvPr>
                <p:cNvSpPr txBox="1"/>
                <p:nvPr/>
              </p:nvSpPr>
              <p:spPr>
                <a:xfrm>
                  <a:off x="2814531" y="4465352"/>
                  <a:ext cx="126502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×3×5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308" name="TextBox 307">
                  <a:extLst>
                    <a:ext uri="{FF2B5EF4-FFF2-40B4-BE49-F238E27FC236}">
                      <a16:creationId xmlns:a16="http://schemas.microsoft.com/office/drawing/2014/main" id="{E02EF97D-0337-4FC7-896C-2E3DEA8122C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14531" y="4465352"/>
                  <a:ext cx="126502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9" name="TextBox 308">
                  <a:extLst>
                    <a:ext uri="{FF2B5EF4-FFF2-40B4-BE49-F238E27FC236}">
                      <a16:creationId xmlns:a16="http://schemas.microsoft.com/office/drawing/2014/main" id="{E01C0D80-D5AD-4360-B4D0-06D56A5F98B4}"/>
                    </a:ext>
                  </a:extLst>
                </p:cNvPr>
                <p:cNvSpPr txBox="1"/>
                <p:nvPr/>
              </p:nvSpPr>
              <p:spPr>
                <a:xfrm>
                  <a:off x="4670875" y="4467247"/>
                  <a:ext cx="8690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GB" dirty="0"/>
                </a:p>
              </p:txBody>
            </p:sp>
          </mc:Choice>
          <mc:Fallback>
            <p:sp>
              <p:nvSpPr>
                <p:cNvPr id="309" name="TextBox 308">
                  <a:extLst>
                    <a:ext uri="{FF2B5EF4-FFF2-40B4-BE49-F238E27FC236}">
                      <a16:creationId xmlns:a16="http://schemas.microsoft.com/office/drawing/2014/main" id="{E01C0D80-D5AD-4360-B4D0-06D56A5F98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0875" y="4467247"/>
                  <a:ext cx="869084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3BEA817F-91E0-46F4-97B4-0792BEA86346}"/>
                </a:ext>
              </a:extLst>
            </p:cNvPr>
            <p:cNvSpPr txBox="1"/>
            <p:nvPr/>
          </p:nvSpPr>
          <p:spPr>
            <a:xfrm>
              <a:off x="239890" y="5427235"/>
              <a:ext cx="200700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32A7DF"/>
                  </a:solidFill>
                </a:rPr>
                <a:t>29 – 32,34,35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1" name="TextBox 310">
                  <a:extLst>
                    <a:ext uri="{FF2B5EF4-FFF2-40B4-BE49-F238E27FC236}">
                      <a16:creationId xmlns:a16="http://schemas.microsoft.com/office/drawing/2014/main" id="{301031B5-A9C4-422C-B68F-F3D168015BA2}"/>
                    </a:ext>
                  </a:extLst>
                </p:cNvPr>
                <p:cNvSpPr txBox="1"/>
                <p:nvPr/>
              </p:nvSpPr>
              <p:spPr>
                <a:xfrm>
                  <a:off x="5744657" y="3686903"/>
                  <a:ext cx="3918252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𝐻𝐶𝐹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Mulitiply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all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numbers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in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the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intersection</m:t>
                        </m:r>
                      </m:oMath>
                    </m:oMathPara>
                  </a14:m>
                  <a:endParaRPr lang="en-GB" sz="1400" b="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=3×5=15</m:t>
                        </m:r>
                      </m:oMath>
                    </m:oMathPara>
                  </a14:m>
                  <a:endParaRPr lang="en-GB" sz="1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311" name="TextBox 310">
                  <a:extLst>
                    <a:ext uri="{FF2B5EF4-FFF2-40B4-BE49-F238E27FC236}">
                      <a16:creationId xmlns:a16="http://schemas.microsoft.com/office/drawing/2014/main" id="{301031B5-A9C4-422C-B68F-F3D168015B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44657" y="3686903"/>
                  <a:ext cx="3918252" cy="52322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2" name="TextBox 311">
                  <a:extLst>
                    <a:ext uri="{FF2B5EF4-FFF2-40B4-BE49-F238E27FC236}">
                      <a16:creationId xmlns:a16="http://schemas.microsoft.com/office/drawing/2014/main" id="{F8B3C40E-ED46-422B-A1B7-73630D46D73E}"/>
                    </a:ext>
                  </a:extLst>
                </p:cNvPr>
                <p:cNvSpPr txBox="1"/>
                <p:nvPr/>
              </p:nvSpPr>
              <p:spPr>
                <a:xfrm>
                  <a:off x="5693821" y="4169314"/>
                  <a:ext cx="3986156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𝐿𝐶𝑀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Multiply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all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numbers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in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the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Venn</m:t>
                        </m:r>
                        <m: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diagram</m:t>
                        </m:r>
                      </m:oMath>
                    </m:oMathPara>
                  </a14:m>
                  <a:endParaRPr lang="en-GB" sz="1400" b="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=2×2×3×5×5=300</m:t>
                        </m:r>
                      </m:oMath>
                    </m:oMathPara>
                  </a14:m>
                  <a:endParaRPr lang="en-GB" sz="1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312" name="TextBox 311">
                  <a:extLst>
                    <a:ext uri="{FF2B5EF4-FFF2-40B4-BE49-F238E27FC236}">
                      <a16:creationId xmlns:a16="http://schemas.microsoft.com/office/drawing/2014/main" id="{F8B3C40E-ED46-422B-A1B7-73630D46D73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93821" y="4169314"/>
                  <a:ext cx="3986156" cy="52322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3" name="Rectangle 312">
              <a:extLst>
                <a:ext uri="{FF2B5EF4-FFF2-40B4-BE49-F238E27FC236}">
                  <a16:creationId xmlns:a16="http://schemas.microsoft.com/office/drawing/2014/main" id="{D30B7B60-02EE-42F7-B205-81CDB3B66FCC}"/>
                </a:ext>
              </a:extLst>
            </p:cNvPr>
            <p:cNvSpPr/>
            <p:nvPr/>
          </p:nvSpPr>
          <p:spPr>
            <a:xfrm>
              <a:off x="6500908" y="1866407"/>
              <a:ext cx="2695343" cy="183365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167</Words>
  <Application>Microsoft Office PowerPoint</Application>
  <PresentationFormat>Widescreen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7</cp:revision>
  <dcterms:created xsi:type="dcterms:W3CDTF">2023-02-09T10:29:29Z</dcterms:created>
  <dcterms:modified xsi:type="dcterms:W3CDTF">2023-02-09T10:47:32Z</dcterms:modified>
</cp:coreProperties>
</file>