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53DDB-25D5-4400-876A-89AFB6B7B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26E96-0B75-4A53-ADF1-6D675DF69E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13D81-823B-41DD-A905-E6CEB1A3E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BC296-6E3E-4823-9082-F0622B498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2B2CD-ADA2-4BB8-B8C8-FD1B61266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41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36B4D-B14B-4A8C-BD61-35DF4645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853CA4-5DFC-4B01-A7FF-2938EE96E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84FBF-BD96-47DC-A8A2-B6989A55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7179C-DD5F-4BB5-9A94-1FA8FDAB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4E345-027A-44EF-82DD-D49CFB303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31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8234AE-5D44-4460-BE4A-E5C11B1077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ECBF97-F017-4763-99F6-502E1F1E0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D4F2D-36DC-45D7-AB03-5E36481E8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BC832-B6B1-443B-A861-47AECBCD7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FECDC-AFC8-4213-BC2D-730726F4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85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C8920-E8C4-45A5-96C2-BE86EB626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D7973-935E-47B8-A1DE-A1D6E51ED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300A6-3F1A-4368-B8A6-90CD7F46A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368EE-C653-473B-8F5A-B3FCB8A2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A94BD-2057-438B-85EB-756C87E06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14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FD50-B7A8-41C1-907D-BC6E11FB1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FAD68-D87F-4370-926E-68E71A82D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8A8BE-BCCE-4D3F-A49B-4E442D51E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B9B68-2AE3-4AA1-A875-569C1C5B7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812FF-5B17-4B39-8708-04041704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77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F746-B70B-4BDA-ABC0-3A5A0294C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0A804-6CA8-46DB-94E0-D73A498B8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F9D86-761E-4109-B7D1-86AD7D5D3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28541-26BE-4B1B-B449-6616D66A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01CB4-B274-4C4D-A053-42CAADFE0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0BC20-251E-4235-9EF3-A7FD0CEDA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28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982-F6DF-4AC3-B7C7-DC2BA4985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35AE2-E973-422B-93AE-96750E475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5801A-320D-44CC-B48D-D018FEC5D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AA1B66-4C76-4F50-869A-60243B255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C8B1E9-0DCA-423E-BA88-C25D54D68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E916AF-CE44-48AA-BF6D-440E9F83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F8A409-9026-468F-80BA-9C71790F9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F1D9B3-F472-4AB3-BB98-141EA95A5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49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FA59A-794D-44C0-82F2-188BAAF63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0BAA5-BDCC-45F5-AA84-C41CBE50D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CEBAE0-E5E6-449F-A276-7A7B28423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48C95F-A54D-44D5-9505-212C6A61F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6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49B2DE-9A18-4604-87CA-A759D809E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11C8A-C3C8-45DA-A444-31F62D724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612E0-3963-4B4D-8F70-03F85F2E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828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2BE83-DF80-403D-B180-7EA809101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559E2-FFA1-42E2-BB59-F678711E8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061355-A57A-46F8-B5F8-8CF044C18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41C0C-8FE9-4139-89D8-FDC4D1B28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AC6B3-8F61-4574-8B0A-3960B8F38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1EEDD-C2EE-41C1-B2D1-0EA4B15A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47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CB88F-10F4-4D0A-927B-D73F4E413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5AF466-6FD4-46F7-9008-EAC597BEB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42631-3823-4132-9A71-1FD59EC9C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2102C-4A10-4293-9D85-C95267739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B47EB-209F-41CC-9AB6-93D8B482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EF50C-1FBB-459E-BEE5-7AEF7933B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36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AAD502-D14D-4909-A4B1-3B1D7B63D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D50E2-0ACF-408F-BB62-6CCEA4134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1430B-CE9C-4F53-9B10-151747ABB1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FDF4B-3EE3-4076-AE71-D12D37E4D6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CBD92-2312-48F6-8A69-5F6DAC71D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92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" name="Group 140">
            <a:extLst>
              <a:ext uri="{FF2B5EF4-FFF2-40B4-BE49-F238E27FC236}">
                <a16:creationId xmlns:a16="http://schemas.microsoft.com/office/drawing/2014/main" id="{FB1B6A73-9751-4B3F-9C5A-AE75CDB387F9}"/>
              </a:ext>
            </a:extLst>
          </p:cNvPr>
          <p:cNvGrpSpPr/>
          <p:nvPr/>
        </p:nvGrpSpPr>
        <p:grpSpPr>
          <a:xfrm>
            <a:off x="1390875" y="113893"/>
            <a:ext cx="9035825" cy="6630214"/>
            <a:chOff x="468086" y="95802"/>
            <a:chExt cx="9035825" cy="6630214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34717FCC-21B7-4AF3-9B90-D943773803C8}"/>
                </a:ext>
              </a:extLst>
            </p:cNvPr>
            <p:cNvGrpSpPr/>
            <p:nvPr/>
          </p:nvGrpSpPr>
          <p:grpSpPr>
            <a:xfrm>
              <a:off x="468086" y="95802"/>
              <a:ext cx="9035825" cy="6630214"/>
              <a:chOff x="-322737" y="3"/>
              <a:chExt cx="9779884" cy="6785606"/>
            </a:xfrm>
          </p:grpSpPr>
          <p:pic>
            <p:nvPicPr>
              <p:cNvPr id="144" name="Picture 143">
                <a:extLst>
                  <a:ext uri="{FF2B5EF4-FFF2-40B4-BE49-F238E27FC236}">
                    <a16:creationId xmlns:a16="http://schemas.microsoft.com/office/drawing/2014/main" id="{76FBFE64-4CD4-4F84-B22B-EF7AF07DE6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521911" y="1431837"/>
                <a:ext cx="2809728" cy="2710268"/>
              </a:xfrm>
              <a:prstGeom prst="rect">
                <a:avLst/>
              </a:prstGeom>
            </p:spPr>
          </p:pic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279623D4-B1EA-4D34-9B98-0A8D724349AE}"/>
                  </a:ext>
                </a:extLst>
              </p:cNvPr>
              <p:cNvSpPr/>
              <p:nvPr/>
            </p:nvSpPr>
            <p:spPr>
              <a:xfrm>
                <a:off x="-311329" y="3"/>
                <a:ext cx="9604016" cy="661479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3600" dirty="0">
                    <a:ln w="0"/>
                    <a:solidFill>
                      <a:srgbClr val="2C278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PIE CHARTS AND SCATTER-GRAPHS</a:t>
                </a:r>
                <a:endParaRPr lang="en-GB" sz="3600" dirty="0">
                  <a:ln w="0"/>
                  <a:solidFill>
                    <a:srgbClr val="2C278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  <p:sp>
            <p:nvSpPr>
              <p:cNvPr id="146" name="Rounded Rectangle 2">
                <a:extLst>
                  <a:ext uri="{FF2B5EF4-FFF2-40B4-BE49-F238E27FC236}">
                    <a16:creationId xmlns:a16="http://schemas.microsoft.com/office/drawing/2014/main" id="{9A800764-7E8C-4956-86B5-00CEE2AC81B1}"/>
                  </a:ext>
                </a:extLst>
              </p:cNvPr>
              <p:cNvSpPr/>
              <p:nvPr/>
            </p:nvSpPr>
            <p:spPr>
              <a:xfrm>
                <a:off x="-311329" y="69672"/>
                <a:ext cx="9753600" cy="1062445"/>
              </a:xfrm>
              <a:prstGeom prst="roundRect">
                <a:avLst/>
              </a:prstGeom>
              <a:noFill/>
              <a:ln w="38100">
                <a:solidFill>
                  <a:srgbClr val="2C27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pic>
            <p:nvPicPr>
              <p:cNvPr id="147" name="Picture 146">
                <a:extLst>
                  <a:ext uri="{FF2B5EF4-FFF2-40B4-BE49-F238E27FC236}">
                    <a16:creationId xmlns:a16="http://schemas.microsoft.com/office/drawing/2014/main" id="{B9D74F64-C9D8-4269-AAE0-FC49A4AFC26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184652" y="4950027"/>
                <a:ext cx="1892481" cy="459793"/>
              </a:xfrm>
              <a:prstGeom prst="rect">
                <a:avLst/>
              </a:prstGeom>
            </p:spPr>
          </p:pic>
          <p:sp>
            <p:nvSpPr>
              <p:cNvPr id="148" name="Rounded Rectangle 22">
                <a:extLst>
                  <a:ext uri="{FF2B5EF4-FFF2-40B4-BE49-F238E27FC236}">
                    <a16:creationId xmlns:a16="http://schemas.microsoft.com/office/drawing/2014/main" id="{30D3BA1A-F1A2-44A1-BB87-9C9E97DED9BA}"/>
                  </a:ext>
                </a:extLst>
              </p:cNvPr>
              <p:cNvSpPr/>
              <p:nvPr/>
            </p:nvSpPr>
            <p:spPr>
              <a:xfrm>
                <a:off x="-311330" y="4950027"/>
                <a:ext cx="2194559" cy="1172103"/>
              </a:xfrm>
              <a:prstGeom prst="roundRect">
                <a:avLst/>
              </a:prstGeom>
              <a:noFill/>
              <a:ln w="38100">
                <a:solidFill>
                  <a:srgbClr val="33A7D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endParaRPr lang="en-GB" sz="200" b="1" dirty="0">
                  <a:solidFill>
                    <a:schemeClr val="bg2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49" name="Rounded Rectangle 24">
                <a:extLst>
                  <a:ext uri="{FF2B5EF4-FFF2-40B4-BE49-F238E27FC236}">
                    <a16:creationId xmlns:a16="http://schemas.microsoft.com/office/drawing/2014/main" id="{FBFD9850-EBAA-42BE-B494-955F76A43638}"/>
                  </a:ext>
                </a:extLst>
              </p:cNvPr>
              <p:cNvSpPr/>
              <p:nvPr/>
            </p:nvSpPr>
            <p:spPr>
              <a:xfrm>
                <a:off x="-311328" y="1201784"/>
                <a:ext cx="2133680" cy="3686635"/>
              </a:xfrm>
              <a:prstGeom prst="roundRect">
                <a:avLst>
                  <a:gd name="adj" fmla="val 13037"/>
                </a:avLst>
              </a:prstGeom>
              <a:noFill/>
              <a:ln w="38100">
                <a:solidFill>
                  <a:srgbClr val="F9B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GB" sz="12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endParaRPr lang="en-GB" sz="13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endParaRPr lang="en-GB" sz="13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endParaRPr lang="en-GB" sz="13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endParaRPr lang="en-GB" sz="13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endParaRPr lang="en-GB" sz="13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endParaRPr lang="en-GB" sz="13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endParaRPr lang="en-GB" sz="13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endParaRPr lang="en-GB" sz="13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endParaRPr lang="en-GB" sz="13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endParaRPr lang="en-GB" sz="13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endParaRPr lang="en-GB" sz="1300" b="1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150" name="Rounded Rectangle 28">
                <a:extLst>
                  <a:ext uri="{FF2B5EF4-FFF2-40B4-BE49-F238E27FC236}">
                    <a16:creationId xmlns:a16="http://schemas.microsoft.com/office/drawing/2014/main" id="{37CA382E-1708-4684-A97C-53A6A8F64014}"/>
                  </a:ext>
                </a:extLst>
              </p:cNvPr>
              <p:cNvSpPr/>
              <p:nvPr/>
            </p:nvSpPr>
            <p:spPr>
              <a:xfrm>
                <a:off x="1953974" y="4950026"/>
                <a:ext cx="1394559" cy="1832519"/>
              </a:xfrm>
              <a:prstGeom prst="roundRect">
                <a:avLst/>
              </a:prstGeom>
              <a:noFill/>
              <a:ln w="38100">
                <a:solidFill>
                  <a:srgbClr val="2C27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b="1" dirty="0">
                    <a:solidFill>
                      <a:srgbClr val="87022F"/>
                    </a:solidFill>
                    <a:latin typeface="Calibri" panose="020F0502020204030204" pitchFamily="34" charset="0"/>
                  </a:rPr>
                  <a:t>Key Words</a:t>
                </a:r>
                <a:r>
                  <a:rPr lang="en-GB" sz="1400" b="1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</a:t>
                </a:r>
              </a:p>
              <a:p>
                <a:pPr algn="ctr"/>
                <a:r>
                  <a:rPr lang="en-GB" sz="1400" b="1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Pie chart</a:t>
                </a:r>
              </a:p>
              <a:p>
                <a:pPr algn="ctr"/>
                <a:r>
                  <a:rPr lang="en-GB" sz="1400" b="1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Scatter-graph</a:t>
                </a:r>
              </a:p>
              <a:p>
                <a:pPr algn="ctr"/>
                <a:r>
                  <a:rPr lang="en-GB" sz="1400" b="1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Correlation</a:t>
                </a:r>
              </a:p>
              <a:p>
                <a:pPr algn="ctr"/>
                <a:r>
                  <a:rPr lang="en-GB" sz="1400" b="1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Outlier</a:t>
                </a:r>
              </a:p>
              <a:p>
                <a:pPr algn="ctr"/>
                <a:r>
                  <a:rPr lang="en-GB" sz="1400" b="1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Variable</a:t>
                </a:r>
              </a:p>
            </p:txBody>
          </p:sp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548B96EE-B2FC-447C-9594-0D08CEF47281}"/>
                  </a:ext>
                </a:extLst>
              </p:cNvPr>
              <p:cNvSpPr txBox="1"/>
              <p:nvPr/>
            </p:nvSpPr>
            <p:spPr>
              <a:xfrm>
                <a:off x="4860114" y="1192625"/>
                <a:ext cx="1176263" cy="3779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b="1" dirty="0"/>
                  <a:t>Examples</a:t>
                </a:r>
              </a:p>
            </p:txBody>
          </p:sp>
          <p:sp>
            <p:nvSpPr>
              <p:cNvPr id="152" name="Rounded Rectangle 33">
                <a:extLst>
                  <a:ext uri="{FF2B5EF4-FFF2-40B4-BE49-F238E27FC236}">
                    <a16:creationId xmlns:a16="http://schemas.microsoft.com/office/drawing/2014/main" id="{100A6EB0-965E-4DFF-A268-960D4706B5B3}"/>
                  </a:ext>
                </a:extLst>
              </p:cNvPr>
              <p:cNvSpPr/>
              <p:nvPr/>
            </p:nvSpPr>
            <p:spPr>
              <a:xfrm>
                <a:off x="1953974" y="1200334"/>
                <a:ext cx="7440479" cy="3681479"/>
              </a:xfrm>
              <a:prstGeom prst="roundRect">
                <a:avLst>
                  <a:gd name="adj" fmla="val 7840"/>
                </a:avLst>
              </a:prstGeom>
              <a:noFill/>
              <a:ln w="38100">
                <a:solidFill>
                  <a:srgbClr val="87022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GB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3" name="Rounded Rectangle 19">
                <a:extLst>
                  <a:ext uri="{FF2B5EF4-FFF2-40B4-BE49-F238E27FC236}">
                    <a16:creationId xmlns:a16="http://schemas.microsoft.com/office/drawing/2014/main" id="{5769204D-32B6-448A-A8F6-9D5609744FBF}"/>
                  </a:ext>
                </a:extLst>
              </p:cNvPr>
              <p:cNvSpPr/>
              <p:nvPr/>
            </p:nvSpPr>
            <p:spPr>
              <a:xfrm>
                <a:off x="3427669" y="4950025"/>
                <a:ext cx="5986259" cy="1503757"/>
              </a:xfrm>
              <a:prstGeom prst="roundRect">
                <a:avLst/>
              </a:prstGeom>
              <a:noFill/>
              <a:ln w="38100">
                <a:solidFill>
                  <a:srgbClr val="FAB5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97D086BB-F7C1-40DC-AC4B-46B768FDDF34}"/>
                  </a:ext>
                </a:extLst>
              </p:cNvPr>
              <p:cNvSpPr txBox="1"/>
              <p:nvPr/>
            </p:nvSpPr>
            <p:spPr>
              <a:xfrm rot="10800000">
                <a:off x="3427670" y="6517868"/>
                <a:ext cx="5966783" cy="26774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/>
                  <a:t>ANSWERS: 1) 360</a:t>
                </a:r>
                <a:r>
                  <a:rPr lang="en-GB" sz="1100" baseline="30000" dirty="0"/>
                  <a:t>o</a:t>
                </a:r>
                <a:r>
                  <a:rPr lang="en-GB" sz="1100" dirty="0"/>
                  <a:t>÷60=6</a:t>
                </a:r>
                <a:r>
                  <a:rPr lang="en-GB" sz="1100" baseline="30000" dirty="0"/>
                  <a:t>o</a:t>
                </a:r>
                <a:r>
                  <a:rPr lang="en-GB" sz="1100" dirty="0"/>
                  <a:t> , Angles = 54</a:t>
                </a:r>
                <a:r>
                  <a:rPr lang="en-GB" sz="1100" baseline="30000" dirty="0"/>
                  <a:t>o</a:t>
                </a:r>
                <a:r>
                  <a:rPr lang="en-GB" sz="1100" dirty="0"/>
                  <a:t>, 138</a:t>
                </a:r>
                <a:r>
                  <a:rPr lang="en-GB" sz="1100" baseline="30000" dirty="0"/>
                  <a:t>o</a:t>
                </a:r>
                <a:r>
                  <a:rPr lang="en-GB" sz="1100" dirty="0"/>
                  <a:t>, 96</a:t>
                </a:r>
                <a:r>
                  <a:rPr lang="en-GB" sz="1100" baseline="30000" dirty="0"/>
                  <a:t>o</a:t>
                </a:r>
                <a:r>
                  <a:rPr lang="en-GB" sz="1100" dirty="0"/>
                  <a:t>, 72</a:t>
                </a:r>
                <a:r>
                  <a:rPr lang="en-GB" sz="1100" baseline="30000" dirty="0"/>
                  <a:t>o</a:t>
                </a:r>
                <a:r>
                  <a:rPr lang="en-GB" sz="1100" dirty="0"/>
                  <a:t>   2) a) positive  b) 64kg-66kg</a:t>
                </a:r>
              </a:p>
            </p:txBody>
          </p:sp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D81A0FC1-05F5-4544-9A60-142E5307DD50}"/>
                  </a:ext>
                </a:extLst>
              </p:cNvPr>
              <p:cNvSpPr/>
              <p:nvPr/>
            </p:nvSpPr>
            <p:spPr>
              <a:xfrm>
                <a:off x="-322737" y="1156828"/>
                <a:ext cx="2067883" cy="8189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b="1" dirty="0"/>
                  <a:t>Key Concepts</a:t>
                </a:r>
              </a:p>
              <a:p>
                <a:pPr algn="ctr"/>
                <a:endParaRPr lang="en-GB" sz="1400" b="1" dirty="0"/>
              </a:p>
              <a:p>
                <a:pPr algn="ctr"/>
                <a:endParaRPr lang="en-GB" sz="1400" dirty="0"/>
              </a:p>
            </p:txBody>
          </p:sp>
          <p:sp>
            <p:nvSpPr>
              <p:cNvPr id="156" name="TextBox 155">
                <a:extLst>
                  <a:ext uri="{FF2B5EF4-FFF2-40B4-BE49-F238E27FC236}">
                    <a16:creationId xmlns:a16="http://schemas.microsoft.com/office/drawing/2014/main" id="{3252E6F5-C918-430C-8DA4-DE62FF59343D}"/>
                  </a:ext>
                </a:extLst>
              </p:cNvPr>
              <p:cNvSpPr txBox="1"/>
              <p:nvPr/>
            </p:nvSpPr>
            <p:spPr>
              <a:xfrm>
                <a:off x="-260544" y="1472574"/>
                <a:ext cx="1985789" cy="27404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b="1" dirty="0"/>
                  <a:t>Pie charts </a:t>
                </a:r>
                <a:r>
                  <a:rPr lang="en-GB" sz="1200" dirty="0"/>
                  <a:t>use angles to represent, proportionally, the quantity of each group involved.</a:t>
                </a:r>
              </a:p>
              <a:p>
                <a:endParaRPr lang="en-GB" sz="1200" dirty="0"/>
              </a:p>
              <a:p>
                <a:r>
                  <a:rPr lang="en-GB" sz="1200" dirty="0"/>
                  <a:t>Pie charts can only be compared to one another when the total frequency or populations are given.</a:t>
                </a:r>
              </a:p>
              <a:p>
                <a:endParaRPr lang="en-GB" sz="1200" dirty="0"/>
              </a:p>
              <a:p>
                <a:r>
                  <a:rPr lang="en-GB" sz="1200" b="1" dirty="0"/>
                  <a:t>Scatter-graphs</a:t>
                </a:r>
                <a:r>
                  <a:rPr lang="en-GB" sz="1200" dirty="0"/>
                  <a:t> show the relationship between two variables. This relationship is called the </a:t>
                </a:r>
                <a:r>
                  <a:rPr lang="en-GB" sz="1200" b="1" dirty="0"/>
                  <a:t>correlation</a:t>
                </a:r>
                <a:r>
                  <a:rPr lang="en-GB" sz="1200" dirty="0"/>
                  <a:t>. </a:t>
                </a:r>
              </a:p>
            </p:txBody>
          </p:sp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196E62AA-6067-4334-A9D9-25698865742F}"/>
                  </a:ext>
                </a:extLst>
              </p:cNvPr>
              <p:cNvSpPr txBox="1"/>
              <p:nvPr/>
            </p:nvSpPr>
            <p:spPr>
              <a:xfrm>
                <a:off x="-248171" y="5365472"/>
                <a:ext cx="2040467" cy="724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000" b="1" dirty="0">
                    <a:solidFill>
                      <a:srgbClr val="32A7DF"/>
                    </a:solidFill>
                  </a:rPr>
                  <a:t>427-429, 453,454</a:t>
                </a:r>
              </a:p>
            </p:txBody>
          </p:sp>
          <p:pic>
            <p:nvPicPr>
              <p:cNvPr id="158" name="Picture 157">
                <a:extLst>
                  <a:ext uri="{FF2B5EF4-FFF2-40B4-BE49-F238E27FC236}">
                    <a16:creationId xmlns:a16="http://schemas.microsoft.com/office/drawing/2014/main" id="{1B4F0C5C-2A45-4A38-BDA0-7F99C6D8D5A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48699" y="1299163"/>
                <a:ext cx="1740740" cy="1714124"/>
              </a:xfrm>
              <a:prstGeom prst="rect">
                <a:avLst/>
              </a:prstGeom>
            </p:spPr>
          </p:pic>
          <p:pic>
            <p:nvPicPr>
              <p:cNvPr id="159" name="Picture 158">
                <a:extLst>
                  <a:ext uri="{FF2B5EF4-FFF2-40B4-BE49-F238E27FC236}">
                    <a16:creationId xmlns:a16="http://schemas.microsoft.com/office/drawing/2014/main" id="{37D8D419-5A26-4C03-85DA-C7048104E3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048592" y="3160281"/>
                <a:ext cx="2645927" cy="924323"/>
              </a:xfrm>
              <a:prstGeom prst="rect">
                <a:avLst/>
              </a:prstGeom>
            </p:spPr>
          </p:pic>
          <p:sp>
            <p:nvSpPr>
              <p:cNvPr id="160" name="TextBox 159">
                <a:extLst>
                  <a:ext uri="{FF2B5EF4-FFF2-40B4-BE49-F238E27FC236}">
                    <a16:creationId xmlns:a16="http://schemas.microsoft.com/office/drawing/2014/main" id="{DFB6FD43-C99B-4089-9BD6-8381E3F7DBF4}"/>
                  </a:ext>
                </a:extLst>
              </p:cNvPr>
              <p:cNvSpPr txBox="1"/>
              <p:nvPr/>
            </p:nvSpPr>
            <p:spPr>
              <a:xfrm>
                <a:off x="4030388" y="3299425"/>
                <a:ext cx="481856" cy="314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90</a:t>
                </a:r>
                <a:r>
                  <a:rPr lang="en-GB" sz="1400" baseline="30000" dirty="0"/>
                  <a:t>o</a:t>
                </a:r>
                <a:endParaRPr lang="en-GB" sz="1400" dirty="0"/>
              </a:p>
            </p:txBody>
          </p:sp>
          <p:sp>
            <p:nvSpPr>
              <p:cNvPr id="161" name="TextBox 160">
                <a:extLst>
                  <a:ext uri="{FF2B5EF4-FFF2-40B4-BE49-F238E27FC236}">
                    <a16:creationId xmlns:a16="http://schemas.microsoft.com/office/drawing/2014/main" id="{913820E7-B390-4CAA-ACE0-2AEB6854E03F}"/>
                  </a:ext>
                </a:extLst>
              </p:cNvPr>
              <p:cNvSpPr txBox="1"/>
              <p:nvPr/>
            </p:nvSpPr>
            <p:spPr>
              <a:xfrm>
                <a:off x="4023958" y="3810405"/>
                <a:ext cx="481856" cy="314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40</a:t>
                </a:r>
                <a:r>
                  <a:rPr lang="en-GB" sz="1400" baseline="30000" dirty="0"/>
                  <a:t>o</a:t>
                </a:r>
                <a:endParaRPr lang="en-GB" sz="1400" dirty="0"/>
              </a:p>
            </p:txBody>
          </p:sp>
          <p:sp>
            <p:nvSpPr>
              <p:cNvPr id="162" name="TextBox 161">
                <a:extLst>
                  <a:ext uri="{FF2B5EF4-FFF2-40B4-BE49-F238E27FC236}">
                    <a16:creationId xmlns:a16="http://schemas.microsoft.com/office/drawing/2014/main" id="{4005A43E-BCE7-4D8D-949E-5E06765C4567}"/>
                  </a:ext>
                </a:extLst>
              </p:cNvPr>
              <p:cNvSpPr txBox="1"/>
              <p:nvPr/>
            </p:nvSpPr>
            <p:spPr>
              <a:xfrm>
                <a:off x="3991783" y="3466696"/>
                <a:ext cx="558797" cy="314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180</a:t>
                </a:r>
                <a:r>
                  <a:rPr lang="en-GB" sz="1400" baseline="30000" dirty="0"/>
                  <a:t>o</a:t>
                </a:r>
                <a:endParaRPr lang="en-GB" sz="1400" dirty="0"/>
              </a:p>
            </p:txBody>
          </p:sp>
          <p:sp>
            <p:nvSpPr>
              <p:cNvPr id="163" name="TextBox 162">
                <a:extLst>
                  <a:ext uri="{FF2B5EF4-FFF2-40B4-BE49-F238E27FC236}">
                    <a16:creationId xmlns:a16="http://schemas.microsoft.com/office/drawing/2014/main" id="{EEE2DBE0-FCF0-40A2-B558-E90FBD77536B}"/>
                  </a:ext>
                </a:extLst>
              </p:cNvPr>
              <p:cNvSpPr txBox="1"/>
              <p:nvPr/>
            </p:nvSpPr>
            <p:spPr>
              <a:xfrm>
                <a:off x="4023958" y="3633967"/>
                <a:ext cx="481856" cy="314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50</a:t>
                </a:r>
                <a:r>
                  <a:rPr lang="en-GB" sz="1400" baseline="30000" dirty="0"/>
                  <a:t>o</a:t>
                </a:r>
                <a:endParaRPr lang="en-GB" sz="1400" dirty="0"/>
              </a:p>
            </p:txBody>
          </p:sp>
          <p:sp>
            <p:nvSpPr>
              <p:cNvPr id="164" name="TextBox 163">
                <a:extLst>
                  <a:ext uri="{FF2B5EF4-FFF2-40B4-BE49-F238E27FC236}">
                    <a16:creationId xmlns:a16="http://schemas.microsoft.com/office/drawing/2014/main" id="{7C47AEC0-7435-4618-9A94-4A07A4480355}"/>
                  </a:ext>
                </a:extLst>
              </p:cNvPr>
              <p:cNvSpPr txBox="1"/>
              <p:nvPr/>
            </p:nvSpPr>
            <p:spPr>
              <a:xfrm>
                <a:off x="3194679" y="3466695"/>
                <a:ext cx="413889" cy="314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36</a:t>
                </a:r>
              </a:p>
            </p:txBody>
          </p:sp>
          <p:sp>
            <p:nvSpPr>
              <p:cNvPr id="165" name="TextBox 164">
                <a:extLst>
                  <a:ext uri="{FF2B5EF4-FFF2-40B4-BE49-F238E27FC236}">
                    <a16:creationId xmlns:a16="http://schemas.microsoft.com/office/drawing/2014/main" id="{7A2CA31B-0BD4-45F7-B34F-8051C96F72B1}"/>
                  </a:ext>
                </a:extLst>
              </p:cNvPr>
              <p:cNvSpPr txBox="1"/>
              <p:nvPr/>
            </p:nvSpPr>
            <p:spPr>
              <a:xfrm>
                <a:off x="3192514" y="3641495"/>
                <a:ext cx="413889" cy="314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10</a:t>
                </a:r>
              </a:p>
            </p:txBody>
          </p:sp>
          <p:sp>
            <p:nvSpPr>
              <p:cNvPr id="166" name="TextBox 165">
                <a:extLst>
                  <a:ext uri="{FF2B5EF4-FFF2-40B4-BE49-F238E27FC236}">
                    <a16:creationId xmlns:a16="http://schemas.microsoft.com/office/drawing/2014/main" id="{BE5C210D-3868-483B-B994-17EEBC9E3873}"/>
                  </a:ext>
                </a:extLst>
              </p:cNvPr>
              <p:cNvSpPr txBox="1"/>
              <p:nvPr/>
            </p:nvSpPr>
            <p:spPr>
              <a:xfrm>
                <a:off x="3242533" y="3810403"/>
                <a:ext cx="329976" cy="314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8</a:t>
                </a:r>
              </a:p>
            </p:txBody>
          </p:sp>
          <p:sp>
            <p:nvSpPr>
              <p:cNvPr id="167" name="Curved Up Arrow 14">
                <a:extLst>
                  <a:ext uri="{FF2B5EF4-FFF2-40B4-BE49-F238E27FC236}">
                    <a16:creationId xmlns:a16="http://schemas.microsoft.com/office/drawing/2014/main" id="{A524255C-0A85-4C57-98E6-6059A03C2C69}"/>
                  </a:ext>
                </a:extLst>
              </p:cNvPr>
              <p:cNvSpPr/>
              <p:nvPr/>
            </p:nvSpPr>
            <p:spPr>
              <a:xfrm>
                <a:off x="3333209" y="4310099"/>
                <a:ext cx="942413" cy="253527"/>
              </a:xfrm>
              <a:prstGeom prst="curved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68" name="TextBox 167">
                <a:extLst>
                  <a:ext uri="{FF2B5EF4-FFF2-40B4-BE49-F238E27FC236}">
                    <a16:creationId xmlns:a16="http://schemas.microsoft.com/office/drawing/2014/main" id="{8AF668C2-9F53-4DFB-ADA9-67F801F2B680}"/>
                  </a:ext>
                </a:extLst>
              </p:cNvPr>
              <p:cNvSpPr txBox="1"/>
              <p:nvPr/>
            </p:nvSpPr>
            <p:spPr>
              <a:xfrm>
                <a:off x="3572508" y="4503567"/>
                <a:ext cx="451448" cy="3779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×5</a:t>
                </a:r>
              </a:p>
            </p:txBody>
          </p:sp>
          <p:sp>
            <p:nvSpPr>
              <p:cNvPr id="169" name="TextBox 168">
                <a:extLst>
                  <a:ext uri="{FF2B5EF4-FFF2-40B4-BE49-F238E27FC236}">
                    <a16:creationId xmlns:a16="http://schemas.microsoft.com/office/drawing/2014/main" id="{9AE2A7F7-5E82-4489-B963-E8C23F9F848C}"/>
                  </a:ext>
                </a:extLst>
              </p:cNvPr>
              <p:cNvSpPr txBox="1"/>
              <p:nvPr/>
            </p:nvSpPr>
            <p:spPr>
              <a:xfrm>
                <a:off x="7270422" y="1414575"/>
                <a:ext cx="2186725" cy="34018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/>
                  <a:t>A scatter-graph is drawn to show the relationship between the engine size of a car and how far it can travel.</a:t>
                </a:r>
              </a:p>
              <a:p>
                <a:endParaRPr lang="en-GB" sz="1200" dirty="0"/>
              </a:p>
              <a:p>
                <a:r>
                  <a:rPr lang="en-GB" sz="1200" dirty="0"/>
                  <a:t>It shows negative correlation.</a:t>
                </a:r>
              </a:p>
              <a:p>
                <a:endParaRPr lang="en-GB" sz="1200" dirty="0"/>
              </a:p>
              <a:p>
                <a:r>
                  <a:rPr lang="en-GB" sz="1200" dirty="0"/>
                  <a:t> </a:t>
                </a:r>
                <a:r>
                  <a:rPr lang="en-GB" sz="900" dirty="0"/>
                  <a:t> </a:t>
                </a:r>
                <a:r>
                  <a:rPr lang="en-GB" sz="1200" dirty="0"/>
                  <a:t>This is an </a:t>
                </a:r>
                <a:r>
                  <a:rPr lang="en-GB" sz="1200" b="1" dirty="0">
                    <a:solidFill>
                      <a:srgbClr val="41719C"/>
                    </a:solidFill>
                  </a:rPr>
                  <a:t>outlier</a:t>
                </a:r>
                <a:r>
                  <a:rPr lang="en-GB" sz="1200" dirty="0"/>
                  <a:t>.</a:t>
                </a:r>
              </a:p>
              <a:p>
                <a:r>
                  <a:rPr lang="en-GB" sz="1200" dirty="0"/>
                  <a:t>  It does not match the trend.</a:t>
                </a:r>
              </a:p>
              <a:p>
                <a:endParaRPr lang="en-GB" sz="600" dirty="0"/>
              </a:p>
              <a:p>
                <a:r>
                  <a:rPr lang="en-GB" sz="1200" dirty="0"/>
                  <a:t>We draw a </a:t>
                </a:r>
                <a:r>
                  <a:rPr lang="en-GB" sz="1200" b="1" dirty="0">
                    <a:solidFill>
                      <a:srgbClr val="FF0000"/>
                    </a:solidFill>
                  </a:rPr>
                  <a:t>line of best fit </a:t>
                </a:r>
                <a:r>
                  <a:rPr lang="en-GB" sz="1200" dirty="0"/>
                  <a:t>through the data points to help estimate readings, based on the data sample. For example, estimating the engine size of a car that can travel 11km would be</a:t>
                </a:r>
              </a:p>
              <a:p>
                <a:r>
                  <a:rPr lang="en-GB" sz="1200" dirty="0"/>
                  <a:t>2.4 litres. </a:t>
                </a:r>
              </a:p>
            </p:txBody>
          </p:sp>
          <p:cxnSp>
            <p:nvCxnSpPr>
              <p:cNvPr id="170" name="Straight Arrow Connector 169">
                <a:extLst>
                  <a:ext uri="{FF2B5EF4-FFF2-40B4-BE49-F238E27FC236}">
                    <a16:creationId xmlns:a16="http://schemas.microsoft.com/office/drawing/2014/main" id="{01D9F759-C5EA-4335-A63D-6E45CEABBF76}"/>
                  </a:ext>
                </a:extLst>
              </p:cNvPr>
              <p:cNvCxnSpPr/>
              <p:nvPr/>
            </p:nvCxnSpPr>
            <p:spPr>
              <a:xfrm flipH="1" flipV="1">
                <a:off x="6964327" y="2701946"/>
                <a:ext cx="461644" cy="242549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E1DC1CB6-544B-4859-8F43-190CA0557773}"/>
                  </a:ext>
                </a:extLst>
              </p:cNvPr>
              <p:cNvSpPr txBox="1"/>
              <p:nvPr/>
            </p:nvSpPr>
            <p:spPr>
              <a:xfrm>
                <a:off x="6662759" y="2497218"/>
                <a:ext cx="283152" cy="2834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×</a:t>
                </a:r>
              </a:p>
            </p:txBody>
          </p:sp>
          <p:pic>
            <p:nvPicPr>
              <p:cNvPr id="172" name="Picture 171">
                <a:extLst>
                  <a:ext uri="{FF2B5EF4-FFF2-40B4-BE49-F238E27FC236}">
                    <a16:creationId xmlns:a16="http://schemas.microsoft.com/office/drawing/2014/main" id="{3ED0D48F-0936-422C-8C33-47B70281650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224974" y="4142105"/>
                <a:ext cx="1941383" cy="644881"/>
              </a:xfrm>
              <a:prstGeom prst="rect">
                <a:avLst/>
              </a:prstGeom>
            </p:spPr>
          </p:pic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50335598-6867-493D-B256-347F531FE910}"/>
                  </a:ext>
                </a:extLst>
              </p:cNvPr>
              <p:cNvSpPr txBox="1"/>
              <p:nvPr/>
            </p:nvSpPr>
            <p:spPr>
              <a:xfrm>
                <a:off x="3480152" y="4990489"/>
                <a:ext cx="2670279" cy="4724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/>
                  <a:t>1) Calculate the angle for each category:</a:t>
                </a:r>
              </a:p>
            </p:txBody>
          </p:sp>
          <p:pic>
            <p:nvPicPr>
              <p:cNvPr id="174" name="Picture 173">
                <a:extLst>
                  <a:ext uri="{FF2B5EF4-FFF2-40B4-BE49-F238E27FC236}">
                    <a16:creationId xmlns:a16="http://schemas.microsoft.com/office/drawing/2014/main" id="{2D3E1FB3-0CCB-4265-8F66-D3D3A30E80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242414" y="5267484"/>
                <a:ext cx="1704183" cy="1086056"/>
              </a:xfrm>
              <a:prstGeom prst="rect">
                <a:avLst/>
              </a:prstGeom>
            </p:spPr>
          </p:pic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id="{14F77317-B067-4E74-BD2B-229419F6ACD8}"/>
                  </a:ext>
                </a:extLst>
              </p:cNvPr>
              <p:cNvSpPr txBox="1"/>
              <p:nvPr/>
            </p:nvSpPr>
            <p:spPr>
              <a:xfrm>
                <a:off x="2920173" y="4031445"/>
                <a:ext cx="870659" cy="314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Total=72</a:t>
                </a:r>
              </a:p>
            </p:txBody>
          </p:sp>
          <p:sp>
            <p:nvSpPr>
              <p:cNvPr id="176" name="TextBox 175">
                <a:extLst>
                  <a:ext uri="{FF2B5EF4-FFF2-40B4-BE49-F238E27FC236}">
                    <a16:creationId xmlns:a16="http://schemas.microsoft.com/office/drawing/2014/main" id="{A3CDD87B-6B50-413A-8849-7D473C37106C}"/>
                  </a:ext>
                </a:extLst>
              </p:cNvPr>
              <p:cNvSpPr txBox="1"/>
              <p:nvPr/>
            </p:nvSpPr>
            <p:spPr>
              <a:xfrm>
                <a:off x="3999661" y="4031444"/>
                <a:ext cx="598319" cy="314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360</a:t>
                </a:r>
                <a:r>
                  <a:rPr lang="en-GB" sz="1400" baseline="30000" dirty="0"/>
                  <a:t>o</a:t>
                </a:r>
                <a:endParaRPr lang="en-GB" sz="1400" dirty="0"/>
              </a:p>
            </p:txBody>
          </p:sp>
          <p:pic>
            <p:nvPicPr>
              <p:cNvPr id="177" name="Picture 176">
                <a:extLst>
                  <a:ext uri="{FF2B5EF4-FFF2-40B4-BE49-F238E27FC236}">
                    <a16:creationId xmlns:a16="http://schemas.microsoft.com/office/drawing/2014/main" id="{0361C428-BA92-4A40-B96B-E4C2B21D42F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972839" y="5016114"/>
                <a:ext cx="1742427" cy="1339040"/>
              </a:xfrm>
              <a:prstGeom prst="rect">
                <a:avLst/>
              </a:prstGeom>
            </p:spPr>
          </p:pic>
          <p:sp>
            <p:nvSpPr>
              <p:cNvPr id="178" name="TextBox 177">
                <a:extLst>
                  <a:ext uri="{FF2B5EF4-FFF2-40B4-BE49-F238E27FC236}">
                    <a16:creationId xmlns:a16="http://schemas.microsoft.com/office/drawing/2014/main" id="{F6541ECC-6114-4E4E-BD4B-1E2147FF1281}"/>
                  </a:ext>
                </a:extLst>
              </p:cNvPr>
              <p:cNvSpPr txBox="1"/>
              <p:nvPr/>
            </p:nvSpPr>
            <p:spPr>
              <a:xfrm>
                <a:off x="7710383" y="5098241"/>
                <a:ext cx="1631084" cy="12284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/>
                  <a:t>2a) What type of correlation is shown?</a:t>
                </a:r>
              </a:p>
              <a:p>
                <a:r>
                  <a:rPr lang="en-GB" sz="1200" dirty="0"/>
                  <a:t>b) Using a line of best fit estimate the weight when the height is 135cm.</a:t>
                </a:r>
              </a:p>
            </p:txBody>
          </p:sp>
          <p:sp>
            <p:nvSpPr>
              <p:cNvPr id="179" name="TextBox 178">
                <a:extLst>
                  <a:ext uri="{FF2B5EF4-FFF2-40B4-BE49-F238E27FC236}">
                    <a16:creationId xmlns:a16="http://schemas.microsoft.com/office/drawing/2014/main" id="{25D1E515-B274-4087-8040-AD84929535D5}"/>
                  </a:ext>
                </a:extLst>
              </p:cNvPr>
              <p:cNvSpPr txBox="1"/>
              <p:nvPr/>
            </p:nvSpPr>
            <p:spPr>
              <a:xfrm>
                <a:off x="1983965" y="4222211"/>
                <a:ext cx="1053493" cy="5984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/>
                  <a:t>360</a:t>
                </a:r>
                <a:r>
                  <a:rPr lang="en-GB" sz="1600" baseline="30000" dirty="0"/>
                  <a:t>o</a:t>
                </a:r>
                <a:r>
                  <a:rPr lang="en-GB" sz="1600" dirty="0"/>
                  <a:t> ÷ 72</a:t>
                </a:r>
              </a:p>
              <a:p>
                <a:endParaRPr lang="en-GB" sz="1600" dirty="0"/>
              </a:p>
            </p:txBody>
          </p:sp>
          <p:cxnSp>
            <p:nvCxnSpPr>
              <p:cNvPr id="180" name="Straight Arrow Connector 179">
                <a:extLst>
                  <a:ext uri="{FF2B5EF4-FFF2-40B4-BE49-F238E27FC236}">
                    <a16:creationId xmlns:a16="http://schemas.microsoft.com/office/drawing/2014/main" id="{3ED2C98A-38CC-4D89-AC5D-C7B8B0C09BCA}"/>
                  </a:ext>
                </a:extLst>
              </p:cNvPr>
              <p:cNvCxnSpPr>
                <a:cxnSpLocks/>
                <a:endCxn id="168" idx="1"/>
              </p:cNvCxnSpPr>
              <p:nvPr/>
            </p:nvCxnSpPr>
            <p:spPr>
              <a:xfrm>
                <a:off x="2914029" y="4503568"/>
                <a:ext cx="658479" cy="18899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7DBB1D23-3BDC-4E49-BDA6-B48119DE47A5}"/>
                  </a:ext>
                </a:extLst>
              </p:cNvPr>
              <p:cNvCxnSpPr/>
              <p:nvPr/>
            </p:nvCxnSpPr>
            <p:spPr>
              <a:xfrm>
                <a:off x="5540202" y="1979458"/>
                <a:ext cx="1306287" cy="1798675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2" name="Straight Arrow Connector 181">
                <a:extLst>
                  <a:ext uri="{FF2B5EF4-FFF2-40B4-BE49-F238E27FC236}">
                    <a16:creationId xmlns:a16="http://schemas.microsoft.com/office/drawing/2014/main" id="{7CD343A6-D660-45ED-98AD-F6402C309E44}"/>
                  </a:ext>
                </a:extLst>
              </p:cNvPr>
              <p:cNvCxnSpPr/>
              <p:nvPr/>
            </p:nvCxnSpPr>
            <p:spPr>
              <a:xfrm>
                <a:off x="6155301" y="2837296"/>
                <a:ext cx="0" cy="1004812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3" name="Straight Arrow Connector 182">
                <a:extLst>
                  <a:ext uri="{FF2B5EF4-FFF2-40B4-BE49-F238E27FC236}">
                    <a16:creationId xmlns:a16="http://schemas.microsoft.com/office/drawing/2014/main" id="{8DE964D0-7FBC-4A74-BBEB-ADB4F38141FA}"/>
                  </a:ext>
                </a:extLst>
              </p:cNvPr>
              <p:cNvCxnSpPr/>
              <p:nvPr/>
            </p:nvCxnSpPr>
            <p:spPr>
              <a:xfrm>
                <a:off x="5189226" y="2833741"/>
                <a:ext cx="961205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4" name="TextBox 183">
                <a:extLst>
                  <a:ext uri="{FF2B5EF4-FFF2-40B4-BE49-F238E27FC236}">
                    <a16:creationId xmlns:a16="http://schemas.microsoft.com/office/drawing/2014/main" id="{EA8863FA-C9C8-49CF-9A3B-D00532870CA0}"/>
                  </a:ext>
                </a:extLst>
              </p:cNvPr>
              <p:cNvSpPr txBox="1"/>
              <p:nvPr/>
            </p:nvSpPr>
            <p:spPr>
              <a:xfrm>
                <a:off x="4747708" y="2691995"/>
                <a:ext cx="515642" cy="251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000" dirty="0"/>
                  <a:t>11km</a:t>
                </a:r>
              </a:p>
            </p:txBody>
          </p:sp>
          <p:sp>
            <p:nvSpPr>
              <p:cNvPr id="185" name="TextBox 184">
                <a:extLst>
                  <a:ext uri="{FF2B5EF4-FFF2-40B4-BE49-F238E27FC236}">
                    <a16:creationId xmlns:a16="http://schemas.microsoft.com/office/drawing/2014/main" id="{C4DE8BF8-962B-42DA-AA1D-C03CBACEFDB1}"/>
                  </a:ext>
                </a:extLst>
              </p:cNvPr>
              <p:cNvSpPr txBox="1"/>
              <p:nvPr/>
            </p:nvSpPr>
            <p:spPr>
              <a:xfrm>
                <a:off x="5970224" y="3791169"/>
                <a:ext cx="446242" cy="251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000" dirty="0"/>
                  <a:t>2.4 </a:t>
                </a:r>
                <a:r>
                  <a:rPr lang="en-GB" sz="1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</a:p>
            </p:txBody>
          </p:sp>
        </p:grp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07479555-FD6F-4CBE-8F02-BDEF7CD6C92B}"/>
                </a:ext>
              </a:extLst>
            </p:cNvPr>
            <p:cNvSpPr/>
            <p:nvPr/>
          </p:nvSpPr>
          <p:spPr>
            <a:xfrm>
              <a:off x="6931682" y="2563020"/>
              <a:ext cx="234868" cy="234868"/>
            </a:xfrm>
            <a:prstGeom prst="ellipse">
              <a:avLst/>
            </a:prstGeom>
            <a:noFill/>
            <a:ln w="19050">
              <a:solidFill>
                <a:srgbClr val="4171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31748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229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4</cp:revision>
  <dcterms:created xsi:type="dcterms:W3CDTF">2023-02-09T10:29:29Z</dcterms:created>
  <dcterms:modified xsi:type="dcterms:W3CDTF">2023-02-09T10:43:50Z</dcterms:modified>
</cp:coreProperties>
</file>