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1702" y="1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PERCENTAGES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Key Concepts</a:t>
            </a:r>
          </a:p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521635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484763" y="1146493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126860" y="4850278"/>
            <a:ext cx="5839411" cy="146102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5126859" y="6457157"/>
            <a:ext cx="5839411" cy="2860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ANSWERS  1a) 0.45  b) 0.03 c) 0.027  2) 258  3) 324  4a) £470  b) 80.6g  c) 75.95m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506226" y="1172022"/>
            <a:ext cx="7460044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273620" y="1567601"/>
            <a:ext cx="22642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Calculating percentages of an amount without a calculator:</a:t>
            </a:r>
          </a:p>
          <a:p>
            <a:endParaRPr lang="en-GB" sz="1200" dirty="0"/>
          </a:p>
          <a:p>
            <a:r>
              <a:rPr lang="en-GB" sz="1200" dirty="0"/>
              <a:t>10% = divide the value by 10</a:t>
            </a:r>
          </a:p>
          <a:p>
            <a:r>
              <a:rPr lang="en-GB" sz="1200" dirty="0"/>
              <a:t>1% = divide the value by 100</a:t>
            </a:r>
          </a:p>
          <a:p>
            <a:endParaRPr lang="en-GB" sz="1200" b="1" dirty="0"/>
          </a:p>
          <a:p>
            <a:r>
              <a:rPr lang="en-GB" sz="1200" b="1" dirty="0"/>
              <a:t>Calculating percentages of an amount with a calculator:</a:t>
            </a:r>
          </a:p>
          <a:p>
            <a:pPr algn="ctr"/>
            <a:endParaRPr lang="en-GB" sz="1200" dirty="0"/>
          </a:p>
          <a:p>
            <a:pPr algn="ctr"/>
            <a:r>
              <a:rPr lang="en-GB" sz="1200" dirty="0"/>
              <a:t>Amount ×   percentage</a:t>
            </a:r>
          </a:p>
          <a:p>
            <a:pPr algn="ctr"/>
            <a:r>
              <a:rPr lang="en-GB" sz="1200" dirty="0"/>
              <a:t>                    as a decimal</a:t>
            </a:r>
          </a:p>
          <a:p>
            <a:endParaRPr lang="en-GB" sz="1200" dirty="0"/>
          </a:p>
          <a:p>
            <a:r>
              <a:rPr lang="en-GB" sz="1200" b="1" dirty="0"/>
              <a:t>Calculating percentage increase/decrease:</a:t>
            </a:r>
          </a:p>
          <a:p>
            <a:endParaRPr lang="en-GB" sz="1200" dirty="0"/>
          </a:p>
          <a:p>
            <a:pPr algn="ctr"/>
            <a:r>
              <a:rPr lang="en-GB" sz="1200" dirty="0"/>
              <a:t>Amount × (1 ± percentage</a:t>
            </a:r>
          </a:p>
          <a:p>
            <a:pPr algn="ctr"/>
            <a:r>
              <a:rPr lang="en-GB" sz="1200" dirty="0"/>
              <a:t>                    as a decimal)</a:t>
            </a:r>
          </a:p>
          <a:p>
            <a:endParaRPr lang="en-GB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1818315" y="5349957"/>
            <a:ext cx="1715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2A7DF"/>
                </a:solidFill>
              </a:rPr>
              <a:t>84-90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187736" y="4910314"/>
            <a:ext cx="55976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1) Write the following as a decimal multiplier:  a)  45%   b)  3%   c)  2.7%</a:t>
            </a:r>
          </a:p>
          <a:p>
            <a:r>
              <a:rPr lang="en-GB" sz="1400" dirty="0"/>
              <a:t>2) Calculate 43% of 600 without using a calculator</a:t>
            </a:r>
          </a:p>
          <a:p>
            <a:r>
              <a:rPr lang="en-GB" sz="1400" dirty="0"/>
              <a:t>3) Calculate 72% of 450 using a calculator</a:t>
            </a:r>
          </a:p>
          <a:p>
            <a:r>
              <a:rPr lang="en-GB" sz="1400" dirty="0"/>
              <a:t>4a) Decrease £500 by 6%</a:t>
            </a:r>
          </a:p>
          <a:p>
            <a:r>
              <a:rPr lang="en-GB" sz="1400" dirty="0"/>
              <a:t>   b) Increase 65g by 24%</a:t>
            </a:r>
          </a:p>
          <a:p>
            <a:r>
              <a:rPr lang="en-GB" sz="1400" dirty="0"/>
              <a:t>   c) Increase 70m by 8.5%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7004793" y="1200329"/>
                <a:ext cx="3313548" cy="3539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/>
                  <a:t>Percentage change:</a:t>
                </a:r>
              </a:p>
              <a:p>
                <a:endParaRPr lang="en-GB" sz="1400" b="1" dirty="0"/>
              </a:p>
              <a:p>
                <a:r>
                  <a:rPr lang="en-GB" sz="1400" dirty="0"/>
                  <a:t>A dress is reduced in price by 35% from £80. What is it’s </a:t>
                </a:r>
                <a:r>
                  <a:rPr lang="en-GB" sz="1400" b="1" dirty="0"/>
                  <a:t>new price</a:t>
                </a:r>
                <a:r>
                  <a:rPr lang="en-GB" sz="1400" dirty="0"/>
                  <a:t>?</a:t>
                </a:r>
              </a:p>
              <a:p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𝑉𝑎𝑙𝑢𝑒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×(1−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𝑝𝑒𝑟𝑐𝑒𝑛𝑡𝑎𝑔𝑒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𝑎𝑠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𝑑𝑒𝑐𝑖𝑚𝑎𝑙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  <a:p>
                <a:r>
                  <a:rPr lang="en-GB" sz="1400" dirty="0"/>
                  <a:t>=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80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 ×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(1−0.35)</m:t>
                    </m:r>
                  </m:oMath>
                </a14:m>
                <a:endParaRPr lang="en-GB" sz="1400" dirty="0"/>
              </a:p>
              <a:p>
                <a:r>
                  <a:rPr lang="en-GB" sz="1400" dirty="0"/>
                  <a:t>= £52</a:t>
                </a:r>
              </a:p>
              <a:p>
                <a:endParaRPr lang="en-GB" sz="1400" b="1" dirty="0"/>
              </a:p>
              <a:p>
                <a:r>
                  <a:rPr lang="en-GB" sz="1400" dirty="0"/>
                  <a:t>A house price appreciates by 8% in a year. It originally costs £120,000, what is the </a:t>
                </a:r>
                <a:r>
                  <a:rPr lang="en-GB" sz="1400" b="1" dirty="0"/>
                  <a:t>new value </a:t>
                </a:r>
                <a:r>
                  <a:rPr lang="en-GB" sz="1400" dirty="0"/>
                  <a:t>of the house?</a:t>
                </a:r>
              </a:p>
              <a:p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𝑉𝑎𝑙𝑢𝑒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×(1+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𝑝𝑒𝑟𝑐𝑒𝑛𝑡𝑎𝑔𝑒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𝑎𝑠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𝑑𝑒𝑐𝑖𝑚𝑎𝑙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  <a:p>
                <a:r>
                  <a:rPr lang="en-GB" sz="1400" dirty="0"/>
                  <a:t>= </a:t>
                </a:r>
                <a14:m>
                  <m:oMath xmlns:m="http://schemas.openxmlformats.org/officeDocument/2006/math">
                    <m:r>
                      <a:rPr lang="en-GB" sz="1400" i="1" dirty="0">
                        <a:latin typeface="Cambria Math" panose="02040503050406030204" pitchFamily="18" charset="0"/>
                      </a:rPr>
                      <m:t>120,00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0 ×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(1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08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400" dirty="0"/>
              </a:p>
              <a:p>
                <a:r>
                  <a:rPr lang="en-GB" sz="1400" dirty="0"/>
                  <a:t>= £129,600</a:t>
                </a:r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4793" y="1200329"/>
                <a:ext cx="3313548" cy="3539430"/>
              </a:xfrm>
              <a:prstGeom prst="rect">
                <a:avLst/>
              </a:prstGeom>
              <a:blipFill>
                <a:blip r:embed="rId3"/>
                <a:stretch>
                  <a:fillRect l="-551" t="-344" b="-6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3506227" y="5053195"/>
            <a:ext cx="1521635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Percent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Increase/decrease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Appreciate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Depreciate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Multiplier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Divide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866464" y="1267221"/>
            <a:ext cx="39332" cy="3386498"/>
          </a:xfrm>
          <a:prstGeom prst="line">
            <a:avLst/>
          </a:prstGeom>
          <a:ln w="19050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3592248" y="1216451"/>
                <a:ext cx="3313548" cy="3539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/>
                  <a:t>Calculating a percentage – non calculator:</a:t>
                </a:r>
              </a:p>
              <a:p>
                <a:endParaRPr lang="en-GB" sz="1400" b="1" dirty="0"/>
              </a:p>
              <a:p>
                <a:r>
                  <a:rPr lang="en-GB" sz="1400" dirty="0"/>
                  <a:t>Calculate 32% of 500g:</a:t>
                </a:r>
              </a:p>
              <a:p>
                <a:endParaRPr lang="en-GB" sz="1400" dirty="0"/>
              </a:p>
              <a:p>
                <a:r>
                  <a:rPr lang="en-GB" sz="1400" dirty="0"/>
                  <a:t>10%        500 ÷ 10 = 50</a:t>
                </a:r>
              </a:p>
              <a:p>
                <a:r>
                  <a:rPr lang="en-GB" sz="1400" dirty="0"/>
                  <a:t>30%        50 × 3 = 150</a:t>
                </a:r>
              </a:p>
              <a:p>
                <a:r>
                  <a:rPr lang="en-GB" sz="1400" dirty="0"/>
                  <a:t>1%        500 ÷ 100 = 5</a:t>
                </a:r>
              </a:p>
              <a:p>
                <a:r>
                  <a:rPr lang="en-GB" sz="1400" dirty="0"/>
                  <a:t>2%        5 × 2 = 10</a:t>
                </a:r>
              </a:p>
              <a:p>
                <a:endParaRPr lang="en-GB" sz="1400" b="1" dirty="0"/>
              </a:p>
              <a:p>
                <a:r>
                  <a:rPr lang="en-GB" sz="1400" b="1" dirty="0"/>
                  <a:t>Calculating a percentage – calculator:</a:t>
                </a:r>
              </a:p>
              <a:p>
                <a:endParaRPr lang="en-GB" sz="1400" b="1" dirty="0"/>
              </a:p>
              <a:p>
                <a:r>
                  <a:rPr lang="en-GB" sz="1400" dirty="0"/>
                  <a:t>Calculate 32% of 500g:</a:t>
                </a:r>
              </a:p>
              <a:p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𝑉𝑎𝑙𝑢𝑒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×(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𝑝𝑒𝑟𝑐𝑒𝑛𝑡𝑎𝑔𝑒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÷100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  <a:p>
                <a:r>
                  <a:rPr lang="en-GB" sz="1400" dirty="0"/>
                  <a:t>= </a:t>
                </a:r>
                <a14:m>
                  <m:oMath xmlns:m="http://schemas.openxmlformats.org/officeDocument/2006/math">
                    <m:r>
                      <a:rPr lang="en-GB" sz="1400" i="1" dirty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1400" i="1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0 ×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0.32 </m:t>
                    </m:r>
                  </m:oMath>
                </a14:m>
                <a:endParaRPr lang="en-GB" sz="1400" dirty="0"/>
              </a:p>
              <a:p>
                <a:r>
                  <a:rPr lang="en-GB" sz="1400" dirty="0"/>
                  <a:t>= 160g</a:t>
                </a: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2248" y="1216451"/>
                <a:ext cx="3313548" cy="3539430"/>
              </a:xfrm>
              <a:prstGeom prst="rect">
                <a:avLst/>
              </a:prstGeom>
              <a:blipFill>
                <a:blip r:embed="rId4"/>
                <a:stretch>
                  <a:fillRect l="-551" t="-345" b="-8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>
            <a:off x="4025537" y="2220692"/>
            <a:ext cx="241506" cy="87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025537" y="2429698"/>
            <a:ext cx="241506" cy="87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942800" y="2643061"/>
            <a:ext cx="241506" cy="87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938444" y="2856424"/>
            <a:ext cx="241506" cy="87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573240" y="2229400"/>
            <a:ext cx="14223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32% = 150 + 10</a:t>
            </a:r>
          </a:p>
          <a:p>
            <a:r>
              <a:rPr lang="en-GB" sz="1400" b="1" dirty="0"/>
              <a:t>         = 160g </a:t>
            </a:r>
          </a:p>
        </p:txBody>
      </p:sp>
    </p:spTree>
    <p:extLst>
      <p:ext uri="{BB962C8B-B14F-4D97-AF65-F5344CB8AC3E}">
        <p14:creationId xmlns:p14="http://schemas.microsoft.com/office/powerpoint/2010/main" val="1458095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1702" y="1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PERCENTAGES AND INTEREST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Key Concepts</a:t>
            </a:r>
          </a:p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692619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92227" y="1200330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284218" y="4850278"/>
            <a:ext cx="5682053" cy="146102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5284218" y="6457158"/>
            <a:ext cx="5682053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ANSWERS   A  1a) 15.36  b) 4.68  2) £413  3) £724.67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506226" y="1172022"/>
            <a:ext cx="7460044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230075" y="1784600"/>
            <a:ext cx="226422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Calculating percentages of an amount without a calculator:</a:t>
            </a:r>
          </a:p>
          <a:p>
            <a:endParaRPr lang="en-GB" sz="1200" dirty="0"/>
          </a:p>
          <a:p>
            <a:r>
              <a:rPr lang="en-GB" sz="1200" dirty="0"/>
              <a:t>10% = divide the value by 10</a:t>
            </a:r>
          </a:p>
          <a:p>
            <a:r>
              <a:rPr lang="en-GB" sz="1200" dirty="0"/>
              <a:t>1% = divide the value by 100</a:t>
            </a:r>
          </a:p>
          <a:p>
            <a:endParaRPr lang="en-GB" sz="1200" dirty="0"/>
          </a:p>
          <a:p>
            <a:r>
              <a:rPr lang="en-GB" sz="1200" b="1" dirty="0"/>
              <a:t>Per annum </a:t>
            </a:r>
            <a:r>
              <a:rPr lang="en-GB" sz="1200" dirty="0"/>
              <a:t>is often used in monetary questions meaning </a:t>
            </a:r>
            <a:r>
              <a:rPr lang="en-GB" sz="1200" b="1" dirty="0"/>
              <a:t>per year.</a:t>
            </a:r>
          </a:p>
          <a:p>
            <a:endParaRPr lang="en-GB" sz="1200" b="1" dirty="0"/>
          </a:p>
          <a:p>
            <a:r>
              <a:rPr lang="en-GB" sz="1200" b="1" dirty="0"/>
              <a:t>Depreciation </a:t>
            </a:r>
            <a:r>
              <a:rPr lang="en-GB" sz="1200" dirty="0"/>
              <a:t>means that the value of something is going down or reducing.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66124" y="5349957"/>
            <a:ext cx="1715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2A7DF"/>
                </a:solidFill>
              </a:rPr>
              <a:t>93-94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45093" y="4937056"/>
            <a:ext cx="55976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1400" dirty="0"/>
              <a:t>Calculate a) 32% of 48   b) 18% of 26</a:t>
            </a:r>
          </a:p>
          <a:p>
            <a:pPr marL="342900" indent="-342900">
              <a:buAutoNum type="arabicParenR"/>
            </a:pPr>
            <a:r>
              <a:rPr lang="en-GB" sz="1400" dirty="0"/>
              <a:t>Kane invests £350 into a bank account that pays out simple interest of 6%. How much will be in the bank account after 3 years?</a:t>
            </a:r>
          </a:p>
          <a:p>
            <a:pPr marL="342900" indent="-342900">
              <a:buAutoNum type="arabicParenR"/>
            </a:pPr>
            <a:r>
              <a:rPr lang="en-GB" sz="1400" dirty="0"/>
              <a:t>Jane invests £670 into a bank account that pays out 4% compound interest per annum. How much will be in the bank account after 2 years? 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549772" y="1591631"/>
            <a:ext cx="328970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Simple interest:</a:t>
            </a:r>
          </a:p>
          <a:p>
            <a:endParaRPr lang="en-GB" sz="1400" b="1" dirty="0"/>
          </a:p>
          <a:p>
            <a:r>
              <a:rPr lang="en-GB" sz="1400" dirty="0"/>
              <a:t>Joe invest £400 into a bank account that pays 3% </a:t>
            </a:r>
            <a:r>
              <a:rPr lang="en-GB" sz="1400" b="1" dirty="0"/>
              <a:t>simple interest </a:t>
            </a:r>
            <a:r>
              <a:rPr lang="en-GB" sz="1400" dirty="0"/>
              <a:t>per annum.</a:t>
            </a:r>
          </a:p>
          <a:p>
            <a:r>
              <a:rPr lang="en-GB" sz="1400" dirty="0"/>
              <a:t>Calculate how much money will be in the bank account after 4 years.</a:t>
            </a:r>
          </a:p>
          <a:p>
            <a:endParaRPr lang="en-GB" sz="1400" dirty="0"/>
          </a:p>
          <a:p>
            <a:r>
              <a:rPr lang="en-GB" sz="1400" dirty="0"/>
              <a:t>3% = £4 × 3 </a:t>
            </a:r>
          </a:p>
          <a:p>
            <a:r>
              <a:rPr lang="en-GB" sz="1400" dirty="0"/>
              <a:t>      = £12</a:t>
            </a:r>
          </a:p>
          <a:p>
            <a:r>
              <a:rPr lang="en-GB" sz="1400" dirty="0"/>
              <a:t>  4 years = £12 × 4 </a:t>
            </a:r>
          </a:p>
          <a:p>
            <a:r>
              <a:rPr lang="en-GB" sz="1400" dirty="0"/>
              <a:t> Interest = £48</a:t>
            </a:r>
          </a:p>
          <a:p>
            <a:r>
              <a:rPr lang="en-GB" sz="1400" dirty="0"/>
              <a:t>Total in bank account = £400 + £48</a:t>
            </a:r>
          </a:p>
          <a:p>
            <a:r>
              <a:rPr lang="en-GB" sz="1400" dirty="0"/>
              <a:t>                                        = £448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834534" y="4860811"/>
            <a:ext cx="101534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Percent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Depreciate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Interest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Annum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Simple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Compound</a:t>
            </a:r>
            <a:endParaRPr lang="en-GB" sz="1400" dirty="0"/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Multiplier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6985385" y="1611311"/>
                <a:ext cx="4059735" cy="2462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/>
                  <a:t>Compound interest:</a:t>
                </a:r>
              </a:p>
              <a:p>
                <a:endParaRPr lang="en-GB" sz="1400" b="1" dirty="0"/>
              </a:p>
              <a:p>
                <a:r>
                  <a:rPr lang="en-GB" sz="1400" dirty="0"/>
                  <a:t>Joe invest £400 into a bank account that pays 3% </a:t>
                </a:r>
                <a:r>
                  <a:rPr lang="en-GB" sz="1400" b="1" dirty="0"/>
                  <a:t>compound interest </a:t>
                </a:r>
                <a:r>
                  <a:rPr lang="en-GB" sz="1400" dirty="0"/>
                  <a:t>per annum.</a:t>
                </a:r>
              </a:p>
              <a:p>
                <a:r>
                  <a:rPr lang="en-GB" sz="1400" dirty="0"/>
                  <a:t>Calculate how much money will be in the bank account after 4 years.</a:t>
                </a:r>
              </a:p>
              <a:p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𝑉𝑎𝑙𝑢𝑒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×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(1±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𝑝𝑒𝑟𝑐𝑒𝑛𝑡𝑎𝑔𝑒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𝑎𝑠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𝑑𝑒𝑐𝑖𝑚𝑎𝑙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𝑦𝑒𝑎𝑟𝑠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  <a:p>
                <a:r>
                  <a:rPr lang="en-GB" sz="1400" dirty="0"/>
                  <a:t>=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400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 ×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(1</m:t>
                        </m:r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+0.03</m:t>
                        </m:r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sz="1400" dirty="0"/>
              </a:p>
              <a:p>
                <a:r>
                  <a:rPr lang="en-GB" sz="1400" dirty="0"/>
                  <a:t>=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400 ×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(1.03)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sz="1400" dirty="0"/>
              </a:p>
              <a:p>
                <a:r>
                  <a:rPr lang="en-GB" sz="1400" dirty="0"/>
                  <a:t>= £450.20</a:t>
                </a:r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385" y="1611311"/>
                <a:ext cx="4059735" cy="2462213"/>
              </a:xfrm>
              <a:prstGeom prst="rect">
                <a:avLst/>
              </a:prstGeom>
              <a:blipFill>
                <a:blip r:embed="rId3"/>
                <a:stretch>
                  <a:fillRect l="-450" t="-248" b="-17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6863320" y="1655125"/>
            <a:ext cx="42477" cy="2998595"/>
          </a:xfrm>
          <a:prstGeom prst="line">
            <a:avLst/>
          </a:prstGeom>
          <a:ln w="19050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584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597</Words>
  <Application>Microsoft Office PowerPoint</Application>
  <PresentationFormat>Widescreen</PresentationFormat>
  <Paragraphs>107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12</cp:revision>
  <dcterms:created xsi:type="dcterms:W3CDTF">2023-02-09T10:29:29Z</dcterms:created>
  <dcterms:modified xsi:type="dcterms:W3CDTF">2023-02-09T11:42:24Z</dcterms:modified>
</cp:coreProperties>
</file>