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114" d="100"/>
          <a:sy n="114" d="100"/>
        </p:scale>
        <p:origin x="30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5B271-CF67-4E94-B9FB-DB894D4F42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9D235A8-9BBB-4F76-BBE1-D9364A0CF1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363FD6F-0C15-4EB6-867F-0E50129EFF72}"/>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5" name="Footer Placeholder 4">
            <a:extLst>
              <a:ext uri="{FF2B5EF4-FFF2-40B4-BE49-F238E27FC236}">
                <a16:creationId xmlns:a16="http://schemas.microsoft.com/office/drawing/2014/main" id="{EB36B779-7E58-4FF9-99E5-1C1E145EB6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D363BB-E096-4656-B905-A9487F50D90D}"/>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1291733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14FAC-30C5-4D94-B8D3-B247EF481C6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84C0D98-F254-4210-AA99-34F1F832232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D75D64-EF93-412A-9265-69E32552DDC0}"/>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5" name="Footer Placeholder 4">
            <a:extLst>
              <a:ext uri="{FF2B5EF4-FFF2-40B4-BE49-F238E27FC236}">
                <a16:creationId xmlns:a16="http://schemas.microsoft.com/office/drawing/2014/main" id="{9C05287A-498E-4300-BF85-455303F6EE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13F417-3851-45DE-8F12-E0D89F2CA325}"/>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3110451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1E4816-F134-4043-82E4-97357F22948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DFF286-25C0-4C25-99C7-7E95B02176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67EF1B-CDC2-4EF0-AA8C-83FEE605A16B}"/>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5" name="Footer Placeholder 4">
            <a:extLst>
              <a:ext uri="{FF2B5EF4-FFF2-40B4-BE49-F238E27FC236}">
                <a16:creationId xmlns:a16="http://schemas.microsoft.com/office/drawing/2014/main" id="{866F3297-E30D-4204-B3F8-0D39E4D899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061FDD-B1EC-49E8-939E-E4E4D22841F1}"/>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634970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B29DC-3B81-4609-AA40-DF3E4BA02C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7C6369A-F4D7-4B38-A369-5175DF701B5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A4CCF85-A40C-49A1-BCCE-9A7F93994876}"/>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5" name="Footer Placeholder 4">
            <a:extLst>
              <a:ext uri="{FF2B5EF4-FFF2-40B4-BE49-F238E27FC236}">
                <a16:creationId xmlns:a16="http://schemas.microsoft.com/office/drawing/2014/main" id="{765A14AA-D70C-4FEA-9C61-5BCA2C36FF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CDF568-A92D-43E1-925F-6D100592102D}"/>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1917625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B8FCD-CFD8-45F7-B6CE-D29FE41D4C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529F02-CD8D-4381-B10E-53DDB5676C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761D016-D46A-49E6-AF9C-A1253965363F}"/>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5" name="Footer Placeholder 4">
            <a:extLst>
              <a:ext uri="{FF2B5EF4-FFF2-40B4-BE49-F238E27FC236}">
                <a16:creationId xmlns:a16="http://schemas.microsoft.com/office/drawing/2014/main" id="{948E76B4-B186-4449-9226-3CAE605F9A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C1129C-2715-4D0C-8E35-78A190230073}"/>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2559400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6A8CD-5E96-40DB-AA76-E709DF16ED1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B3ADE7-8407-40C6-AD7A-B7B8C979D32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3876B43-4570-454A-9C9F-9AB3C6A0EE0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D186481-9BF8-4F8E-A151-2A4E561FA53A}"/>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6" name="Footer Placeholder 5">
            <a:extLst>
              <a:ext uri="{FF2B5EF4-FFF2-40B4-BE49-F238E27FC236}">
                <a16:creationId xmlns:a16="http://schemas.microsoft.com/office/drawing/2014/main" id="{1D63F969-1483-4988-A4CF-784C761477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7C71663-C4E4-4011-B03C-A76958AB592B}"/>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1198394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42C0A-330D-44EF-A9CA-E48D1496B60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17C4BD1-4623-40DD-A199-76F408CD30E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2DCB1C8-D581-48CD-AB10-612551EAD3C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6F8F5BC-C3CB-4ABD-9911-F01011E096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D7DF7EB-8443-463B-B61C-C785FEF6518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35C41FD-7F13-4497-B630-71E6C97A5F27}"/>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8" name="Footer Placeholder 7">
            <a:extLst>
              <a:ext uri="{FF2B5EF4-FFF2-40B4-BE49-F238E27FC236}">
                <a16:creationId xmlns:a16="http://schemas.microsoft.com/office/drawing/2014/main" id="{14C40666-7EE3-4F30-BEC7-99DA804A1CB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1DE36C4-5F58-4E2E-9B46-BCC159A48E8B}"/>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274384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DE1DC-5EFC-4032-885C-C7C3F723D48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2D09632-A2AB-42CB-A412-53B023C03B29}"/>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4" name="Footer Placeholder 3">
            <a:extLst>
              <a:ext uri="{FF2B5EF4-FFF2-40B4-BE49-F238E27FC236}">
                <a16:creationId xmlns:a16="http://schemas.microsoft.com/office/drawing/2014/main" id="{B2B95B99-C35C-4E21-895A-7ABD3C4D000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D6E3A9D-2A8B-443C-B7CB-B6B29B6ECF3B}"/>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747607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83B10B-12A8-4A6C-8373-2A23A72E6E65}"/>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3" name="Footer Placeholder 2">
            <a:extLst>
              <a:ext uri="{FF2B5EF4-FFF2-40B4-BE49-F238E27FC236}">
                <a16:creationId xmlns:a16="http://schemas.microsoft.com/office/drawing/2014/main" id="{49098007-CF93-427D-9657-0E0116613A0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477D64C-3DF0-46F0-AC44-FF4BB82540D6}"/>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110839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7CAF7-539C-43C1-A70B-23C5182ACA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6764ECB-FE35-4276-A848-7B85FEB2B9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0E6F191-17A6-43E5-B5C1-C36A370F90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E8597BD-FF2D-43DD-9C32-B3224677C31E}"/>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6" name="Footer Placeholder 5">
            <a:extLst>
              <a:ext uri="{FF2B5EF4-FFF2-40B4-BE49-F238E27FC236}">
                <a16:creationId xmlns:a16="http://schemas.microsoft.com/office/drawing/2014/main" id="{B1856178-46D0-4E38-8563-5A380D0A5C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99D3749-94AB-42FD-BEBD-486DA32AD0A6}"/>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716528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338BC-A03D-46C4-B674-9A6483C688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2A5C874-82A3-4E3C-8BCC-A008C6F8EA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06FFF2A-D72E-4D6E-AD67-3830BC5018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F9E6BB-592C-444C-91DC-320CBF1D2491}"/>
              </a:ext>
            </a:extLst>
          </p:cNvPr>
          <p:cNvSpPr>
            <a:spLocks noGrp="1"/>
          </p:cNvSpPr>
          <p:nvPr>
            <p:ph type="dt" sz="half" idx="10"/>
          </p:nvPr>
        </p:nvSpPr>
        <p:spPr/>
        <p:txBody>
          <a:bodyPr/>
          <a:lstStyle/>
          <a:p>
            <a:fld id="{43ED83B0-F146-4614-A28B-21233B86DD5A}" type="datetimeFigureOut">
              <a:rPr lang="en-GB" smtClean="0"/>
              <a:t>03/02/2023</a:t>
            </a:fld>
            <a:endParaRPr lang="en-GB"/>
          </a:p>
        </p:txBody>
      </p:sp>
      <p:sp>
        <p:nvSpPr>
          <p:cNvPr id="6" name="Footer Placeholder 5">
            <a:extLst>
              <a:ext uri="{FF2B5EF4-FFF2-40B4-BE49-F238E27FC236}">
                <a16:creationId xmlns:a16="http://schemas.microsoft.com/office/drawing/2014/main" id="{85C13A71-F28C-4629-B85C-A22DF293B7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15D989-2D65-41EB-BBAA-35E9CA188C02}"/>
              </a:ext>
            </a:extLst>
          </p:cNvPr>
          <p:cNvSpPr>
            <a:spLocks noGrp="1"/>
          </p:cNvSpPr>
          <p:nvPr>
            <p:ph type="sldNum" sz="quarter" idx="12"/>
          </p:nvPr>
        </p:nvSpPr>
        <p:spPr/>
        <p:txBody>
          <a:bodyPr/>
          <a:lstStyle/>
          <a:p>
            <a:fld id="{E73A5A6A-605D-4C2C-AF2F-9A081A76F481}" type="slidenum">
              <a:rPr lang="en-GB" smtClean="0"/>
              <a:t>‹#›</a:t>
            </a:fld>
            <a:endParaRPr lang="en-GB"/>
          </a:p>
        </p:txBody>
      </p:sp>
    </p:spTree>
    <p:extLst>
      <p:ext uri="{BB962C8B-B14F-4D97-AF65-F5344CB8AC3E}">
        <p14:creationId xmlns:p14="http://schemas.microsoft.com/office/powerpoint/2010/main" val="2506036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83AD3-FA9B-43CF-A28D-7AFB9D19EF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DD7FC0B-515D-4B09-8B0D-A0D4D93C59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E54FA6-DD09-4DEE-8103-897F8B9162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ED83B0-F146-4614-A28B-21233B86DD5A}" type="datetimeFigureOut">
              <a:rPr lang="en-GB" smtClean="0"/>
              <a:t>03/02/2023</a:t>
            </a:fld>
            <a:endParaRPr lang="en-GB"/>
          </a:p>
        </p:txBody>
      </p:sp>
      <p:sp>
        <p:nvSpPr>
          <p:cNvPr id="5" name="Footer Placeholder 4">
            <a:extLst>
              <a:ext uri="{FF2B5EF4-FFF2-40B4-BE49-F238E27FC236}">
                <a16:creationId xmlns:a16="http://schemas.microsoft.com/office/drawing/2014/main" id="{DDA3D5D2-0F27-4DBE-A553-0E211322BE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BA4D378-AA73-4CCD-998A-A8B6EB2697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3A5A6A-605D-4C2C-AF2F-9A081A76F481}" type="slidenum">
              <a:rPr lang="en-GB" smtClean="0"/>
              <a:t>‹#›</a:t>
            </a:fld>
            <a:endParaRPr lang="en-GB"/>
          </a:p>
        </p:txBody>
      </p:sp>
    </p:spTree>
    <p:extLst>
      <p:ext uri="{BB962C8B-B14F-4D97-AF65-F5344CB8AC3E}">
        <p14:creationId xmlns:p14="http://schemas.microsoft.com/office/powerpoint/2010/main" val="1385434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4F755B69-EEFF-43CF-82B4-784377B93CDF}"/>
              </a:ext>
            </a:extLst>
          </p:cNvPr>
          <p:cNvSpPr/>
          <p:nvPr/>
        </p:nvSpPr>
        <p:spPr>
          <a:xfrm>
            <a:off x="134223" y="4413899"/>
            <a:ext cx="2315361" cy="1501629"/>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rgbClr val="002060"/>
                </a:solidFill>
              </a:rPr>
              <a:t>Data Types</a:t>
            </a:r>
            <a:r>
              <a:rPr lang="en-GB" sz="1100" dirty="0">
                <a:solidFill>
                  <a:srgbClr val="002060"/>
                </a:solidFill>
              </a:rPr>
              <a:t>:</a:t>
            </a:r>
          </a:p>
          <a:p>
            <a:pPr algn="ctr"/>
            <a:r>
              <a:rPr lang="en-GB" sz="1100" dirty="0">
                <a:solidFill>
                  <a:srgbClr val="002060"/>
                </a:solidFill>
              </a:rPr>
              <a:t>1. </a:t>
            </a:r>
            <a:r>
              <a:rPr lang="en-GB" sz="1100" b="1" dirty="0">
                <a:solidFill>
                  <a:srgbClr val="002060"/>
                </a:solidFill>
              </a:rPr>
              <a:t>String</a:t>
            </a:r>
            <a:r>
              <a:rPr lang="en-GB" sz="1100" dirty="0">
                <a:solidFill>
                  <a:srgbClr val="002060"/>
                </a:solidFill>
              </a:rPr>
              <a:t> = Character datatype (can store a combination of letters, numbers and characters (!?£$).</a:t>
            </a:r>
          </a:p>
          <a:p>
            <a:pPr algn="ctr"/>
            <a:r>
              <a:rPr lang="en-GB" sz="1100" dirty="0">
                <a:solidFill>
                  <a:srgbClr val="002060"/>
                </a:solidFill>
              </a:rPr>
              <a:t>2. </a:t>
            </a:r>
            <a:r>
              <a:rPr lang="en-GB" sz="1100" b="1" dirty="0">
                <a:solidFill>
                  <a:srgbClr val="002060"/>
                </a:solidFill>
              </a:rPr>
              <a:t>Integer</a:t>
            </a:r>
            <a:r>
              <a:rPr lang="en-GB" sz="1100" dirty="0">
                <a:solidFill>
                  <a:srgbClr val="002060"/>
                </a:solidFill>
              </a:rPr>
              <a:t> = Whole Number datatype (can only store whole numbers, no letters, characters or decimals allowed).</a:t>
            </a:r>
            <a:endParaRPr lang="en-GB" sz="700" dirty="0">
              <a:solidFill>
                <a:srgbClr val="002060"/>
              </a:solidFill>
            </a:endParaRPr>
          </a:p>
        </p:txBody>
      </p:sp>
      <p:sp>
        <p:nvSpPr>
          <p:cNvPr id="6" name="Rectangle 5">
            <a:extLst>
              <a:ext uri="{FF2B5EF4-FFF2-40B4-BE49-F238E27FC236}">
                <a16:creationId xmlns:a16="http://schemas.microsoft.com/office/drawing/2014/main" id="{7AEB2227-3884-4F4D-8D5E-3660F0A9C7EC}"/>
              </a:ext>
            </a:extLst>
          </p:cNvPr>
          <p:cNvSpPr/>
          <p:nvPr/>
        </p:nvSpPr>
        <p:spPr>
          <a:xfrm>
            <a:off x="0" y="165412"/>
            <a:ext cx="3672287" cy="400110"/>
          </a:xfrm>
          <a:prstGeom prst="rect">
            <a:avLst/>
          </a:prstGeom>
          <a:noFill/>
        </p:spPr>
        <p:txBody>
          <a:bodyPr wrap="none" lIns="91440" tIns="45720" rIns="91440" bIns="45720">
            <a:spAutoFit/>
          </a:bodyPr>
          <a:lstStyle/>
          <a:p>
            <a:pPr algn="ctr"/>
            <a:r>
              <a:rPr lang="en-US" sz="2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Knowledge </a:t>
            </a:r>
            <a:r>
              <a:rPr lang="en-US" sz="20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Organiser</a:t>
            </a:r>
            <a:r>
              <a:rPr lang="en-US" sz="2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20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Micro:Bits</a:t>
            </a:r>
            <a:endParaRPr lang="en-US" sz="20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7" name="Rectangle: Rounded Corners 6">
            <a:extLst>
              <a:ext uri="{FF2B5EF4-FFF2-40B4-BE49-F238E27FC236}">
                <a16:creationId xmlns:a16="http://schemas.microsoft.com/office/drawing/2014/main" id="{3FB5CE96-CC9C-449E-AAC4-85FC8C9BB8B2}"/>
              </a:ext>
            </a:extLst>
          </p:cNvPr>
          <p:cNvSpPr/>
          <p:nvPr/>
        </p:nvSpPr>
        <p:spPr>
          <a:xfrm>
            <a:off x="134223" y="2564934"/>
            <a:ext cx="2315361" cy="172813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rgbClr val="002060"/>
                </a:solidFill>
              </a:rPr>
              <a:t>Outputs</a:t>
            </a:r>
            <a:r>
              <a:rPr lang="en-GB" sz="1100" dirty="0">
                <a:solidFill>
                  <a:srgbClr val="002060"/>
                </a:solidFill>
              </a:rPr>
              <a:t> = a place where power or information leaves a system.</a:t>
            </a:r>
          </a:p>
          <a:p>
            <a:pPr algn="ctr"/>
            <a:r>
              <a:rPr lang="en-GB" sz="1100" dirty="0">
                <a:solidFill>
                  <a:srgbClr val="002060"/>
                </a:solidFill>
              </a:rPr>
              <a:t> </a:t>
            </a:r>
          </a:p>
          <a:p>
            <a:pPr algn="ctr"/>
            <a:r>
              <a:rPr lang="en-GB" sz="1100" dirty="0">
                <a:solidFill>
                  <a:srgbClr val="002060"/>
                </a:solidFill>
              </a:rPr>
              <a:t>Example: Monitor.</a:t>
            </a:r>
          </a:p>
          <a:p>
            <a:pPr algn="ctr"/>
            <a:r>
              <a:rPr lang="en-GB" sz="1100" dirty="0">
                <a:solidFill>
                  <a:srgbClr val="002060"/>
                </a:solidFill>
              </a:rPr>
              <a:t> </a:t>
            </a:r>
          </a:p>
          <a:p>
            <a:pPr algn="ctr"/>
            <a:r>
              <a:rPr lang="en-GB" sz="1100" dirty="0">
                <a:solidFill>
                  <a:srgbClr val="002060"/>
                </a:solidFill>
              </a:rPr>
              <a:t> This could be: Speakers, headphones, projector or any device that shows the data on the computer. For </a:t>
            </a:r>
            <a:r>
              <a:rPr lang="en-GB" sz="1100" dirty="0" err="1">
                <a:solidFill>
                  <a:srgbClr val="002060"/>
                </a:solidFill>
              </a:rPr>
              <a:t>Micro:Bits</a:t>
            </a:r>
            <a:r>
              <a:rPr lang="en-GB" sz="1100" dirty="0">
                <a:solidFill>
                  <a:srgbClr val="002060"/>
                </a:solidFill>
              </a:rPr>
              <a:t> this is LED Lights</a:t>
            </a:r>
          </a:p>
        </p:txBody>
      </p:sp>
      <p:sp>
        <p:nvSpPr>
          <p:cNvPr id="8" name="Rectangle: Rounded Corners 7">
            <a:extLst>
              <a:ext uri="{FF2B5EF4-FFF2-40B4-BE49-F238E27FC236}">
                <a16:creationId xmlns:a16="http://schemas.microsoft.com/office/drawing/2014/main" id="{A3A78E53-5844-4F2A-95C0-25ED3C36C4F6}"/>
              </a:ext>
            </a:extLst>
          </p:cNvPr>
          <p:cNvSpPr/>
          <p:nvPr/>
        </p:nvSpPr>
        <p:spPr>
          <a:xfrm>
            <a:off x="134223" y="823626"/>
            <a:ext cx="2315361" cy="1619075"/>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50" b="1" dirty="0">
                <a:solidFill>
                  <a:srgbClr val="002060"/>
                </a:solidFill>
              </a:rPr>
              <a:t>Inputs</a:t>
            </a:r>
            <a:r>
              <a:rPr lang="en-GB" sz="1050" dirty="0">
                <a:solidFill>
                  <a:srgbClr val="002060"/>
                </a:solidFill>
              </a:rPr>
              <a:t> = a device through which, energy or information enters a system.</a:t>
            </a:r>
          </a:p>
          <a:p>
            <a:pPr algn="ctr"/>
            <a:r>
              <a:rPr lang="en-GB" sz="1050" dirty="0">
                <a:solidFill>
                  <a:srgbClr val="002060"/>
                </a:solidFill>
              </a:rPr>
              <a:t> </a:t>
            </a:r>
          </a:p>
          <a:p>
            <a:pPr algn="ctr"/>
            <a:r>
              <a:rPr lang="en-GB" sz="1050" dirty="0">
                <a:solidFill>
                  <a:srgbClr val="002060"/>
                </a:solidFill>
              </a:rPr>
              <a:t>Example: Keyboard.</a:t>
            </a:r>
          </a:p>
          <a:p>
            <a:pPr algn="ctr"/>
            <a:r>
              <a:rPr lang="en-GB" sz="1050" dirty="0">
                <a:solidFill>
                  <a:srgbClr val="002060"/>
                </a:solidFill>
              </a:rPr>
              <a:t> </a:t>
            </a:r>
          </a:p>
          <a:p>
            <a:pPr algn="ctr"/>
            <a:r>
              <a:rPr lang="en-GB" sz="1050" dirty="0">
                <a:solidFill>
                  <a:srgbClr val="002060"/>
                </a:solidFill>
              </a:rPr>
              <a:t>This could be: A device used to put data onto the computer. For </a:t>
            </a:r>
            <a:r>
              <a:rPr lang="en-GB" sz="1050" dirty="0" err="1">
                <a:solidFill>
                  <a:srgbClr val="002060"/>
                </a:solidFill>
              </a:rPr>
              <a:t>Micro:Bits</a:t>
            </a:r>
            <a:r>
              <a:rPr lang="en-GB" sz="1050" dirty="0">
                <a:solidFill>
                  <a:srgbClr val="002060"/>
                </a:solidFill>
              </a:rPr>
              <a:t> this is Button A/B/A+B/Shake</a:t>
            </a:r>
          </a:p>
        </p:txBody>
      </p:sp>
      <p:sp>
        <p:nvSpPr>
          <p:cNvPr id="9" name="Rectangle: Rounded Corners 8">
            <a:extLst>
              <a:ext uri="{FF2B5EF4-FFF2-40B4-BE49-F238E27FC236}">
                <a16:creationId xmlns:a16="http://schemas.microsoft.com/office/drawing/2014/main" id="{8B9BA9A6-DAE2-4E9C-802F-38E04B855E40}"/>
              </a:ext>
            </a:extLst>
          </p:cNvPr>
          <p:cNvSpPr/>
          <p:nvPr/>
        </p:nvSpPr>
        <p:spPr>
          <a:xfrm>
            <a:off x="2661089" y="823625"/>
            <a:ext cx="2315361" cy="1619075"/>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rgbClr val="002060"/>
                </a:solidFill>
              </a:rPr>
              <a:t>Processor</a:t>
            </a:r>
            <a:r>
              <a:rPr lang="en-GB" sz="1400" dirty="0">
                <a:solidFill>
                  <a:srgbClr val="002060"/>
                </a:solidFill>
              </a:rPr>
              <a:t> = “Brain of the computer”. Receives inputs, runs programs and gives outputs. Executes instructions in a program.</a:t>
            </a:r>
            <a:endParaRPr lang="en-GB" sz="1000" dirty="0">
              <a:solidFill>
                <a:srgbClr val="002060"/>
              </a:solidFill>
            </a:endParaRPr>
          </a:p>
        </p:txBody>
      </p:sp>
      <p:sp>
        <p:nvSpPr>
          <p:cNvPr id="10" name="Rectangle: Rounded Corners 9">
            <a:extLst>
              <a:ext uri="{FF2B5EF4-FFF2-40B4-BE49-F238E27FC236}">
                <a16:creationId xmlns:a16="http://schemas.microsoft.com/office/drawing/2014/main" id="{2D537D8A-E3B5-4017-B1E5-E39252A866FF}"/>
              </a:ext>
            </a:extLst>
          </p:cNvPr>
          <p:cNvSpPr/>
          <p:nvPr/>
        </p:nvSpPr>
        <p:spPr>
          <a:xfrm>
            <a:off x="2661088" y="2564935"/>
            <a:ext cx="2315361" cy="1728131"/>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2060"/>
                </a:solidFill>
              </a:rPr>
              <a:t>Accelerometer</a:t>
            </a:r>
            <a:r>
              <a:rPr lang="en-GB" sz="1200" dirty="0">
                <a:solidFill>
                  <a:srgbClr val="002060"/>
                </a:solidFill>
              </a:rPr>
              <a:t> = A motion sensor that measures movement.</a:t>
            </a:r>
          </a:p>
          <a:p>
            <a:pPr algn="ctr"/>
            <a:r>
              <a:rPr lang="en-GB" sz="1200" dirty="0">
                <a:solidFill>
                  <a:srgbClr val="002060"/>
                </a:solidFill>
              </a:rPr>
              <a:t> </a:t>
            </a:r>
          </a:p>
          <a:p>
            <a:pPr algn="ctr"/>
            <a:r>
              <a:rPr lang="en-GB" sz="1200" dirty="0">
                <a:solidFill>
                  <a:srgbClr val="002060"/>
                </a:solidFill>
              </a:rPr>
              <a:t>Example of use: When you turn your phone and the screen rotates.</a:t>
            </a:r>
            <a:endParaRPr lang="en-GB" sz="800" dirty="0">
              <a:solidFill>
                <a:srgbClr val="002060"/>
              </a:solidFill>
            </a:endParaRPr>
          </a:p>
        </p:txBody>
      </p:sp>
      <p:sp>
        <p:nvSpPr>
          <p:cNvPr id="11" name="Rectangle: Rounded Corners 10">
            <a:extLst>
              <a:ext uri="{FF2B5EF4-FFF2-40B4-BE49-F238E27FC236}">
                <a16:creationId xmlns:a16="http://schemas.microsoft.com/office/drawing/2014/main" id="{4FE2FCFC-CEA2-47A8-A4B2-CAD19217CF27}"/>
              </a:ext>
            </a:extLst>
          </p:cNvPr>
          <p:cNvSpPr/>
          <p:nvPr/>
        </p:nvSpPr>
        <p:spPr>
          <a:xfrm>
            <a:off x="134223" y="6034374"/>
            <a:ext cx="2315361" cy="686499"/>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rgbClr val="002060"/>
                </a:solidFill>
              </a:rPr>
              <a:t>Sequencing </a:t>
            </a:r>
            <a:r>
              <a:rPr lang="en-GB" sz="1100" dirty="0">
                <a:solidFill>
                  <a:srgbClr val="002060"/>
                </a:solidFill>
              </a:rPr>
              <a:t>= When the computer carries out instruction </a:t>
            </a:r>
            <a:r>
              <a:rPr lang="en-GB" sz="1100" b="1" dirty="0">
                <a:solidFill>
                  <a:srgbClr val="002060"/>
                </a:solidFill>
              </a:rPr>
              <a:t>in order</a:t>
            </a:r>
            <a:r>
              <a:rPr lang="en-GB" sz="1100" dirty="0">
                <a:solidFill>
                  <a:srgbClr val="002060"/>
                </a:solidFill>
              </a:rPr>
              <a:t>.</a:t>
            </a:r>
            <a:endParaRPr lang="en-GB" sz="1100" b="1" dirty="0">
              <a:solidFill>
                <a:srgbClr val="002060"/>
              </a:solidFill>
            </a:endParaRPr>
          </a:p>
        </p:txBody>
      </p:sp>
      <p:sp>
        <p:nvSpPr>
          <p:cNvPr id="12" name="Rectangle: Rounded Corners 11">
            <a:extLst>
              <a:ext uri="{FF2B5EF4-FFF2-40B4-BE49-F238E27FC236}">
                <a16:creationId xmlns:a16="http://schemas.microsoft.com/office/drawing/2014/main" id="{9AAE08C1-64FA-4ED5-B947-448B262B6A4B}"/>
              </a:ext>
            </a:extLst>
          </p:cNvPr>
          <p:cNvSpPr/>
          <p:nvPr/>
        </p:nvSpPr>
        <p:spPr>
          <a:xfrm>
            <a:off x="5254244" y="2013357"/>
            <a:ext cx="2315361" cy="1728131"/>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100" b="1" dirty="0">
                <a:solidFill>
                  <a:srgbClr val="002060"/>
                </a:solidFill>
              </a:rPr>
              <a:t>Constant</a:t>
            </a:r>
            <a:r>
              <a:rPr lang="en-GB" sz="1100" dirty="0">
                <a:solidFill>
                  <a:srgbClr val="002060"/>
                </a:solidFill>
              </a:rPr>
              <a:t> = </a:t>
            </a:r>
            <a:r>
              <a:rPr lang="en-GB" sz="1000" dirty="0">
                <a:solidFill>
                  <a:srgbClr val="002060"/>
                </a:solidFill>
              </a:rPr>
              <a:t>a </a:t>
            </a:r>
            <a:r>
              <a:rPr lang="en-GB" sz="1000" b="1" dirty="0">
                <a:solidFill>
                  <a:srgbClr val="002060"/>
                </a:solidFill>
              </a:rPr>
              <a:t>container </a:t>
            </a:r>
            <a:r>
              <a:rPr lang="en-GB" sz="1000" dirty="0">
                <a:solidFill>
                  <a:srgbClr val="002060"/>
                </a:solidFill>
              </a:rPr>
              <a:t>where data can stored in a program.</a:t>
            </a:r>
          </a:p>
          <a:p>
            <a:pPr algn="ctr"/>
            <a:r>
              <a:rPr lang="en-GB" sz="1000" dirty="0">
                <a:solidFill>
                  <a:srgbClr val="002060"/>
                </a:solidFill>
              </a:rPr>
              <a:t>Constants cannot be changed throughout the running of the program.</a:t>
            </a:r>
          </a:p>
        </p:txBody>
      </p:sp>
      <p:sp>
        <p:nvSpPr>
          <p:cNvPr id="13" name="Rectangle: Rounded Corners 12">
            <a:extLst>
              <a:ext uri="{FF2B5EF4-FFF2-40B4-BE49-F238E27FC236}">
                <a16:creationId xmlns:a16="http://schemas.microsoft.com/office/drawing/2014/main" id="{8D16E87F-2963-45D9-8F1E-7005AF2B9FA1}"/>
              </a:ext>
            </a:extLst>
          </p:cNvPr>
          <p:cNvSpPr/>
          <p:nvPr/>
        </p:nvSpPr>
        <p:spPr>
          <a:xfrm>
            <a:off x="5254245" y="224139"/>
            <a:ext cx="2315361" cy="1619076"/>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rgbClr val="002060"/>
                </a:solidFill>
              </a:rPr>
              <a:t>Variable</a:t>
            </a:r>
            <a:r>
              <a:rPr lang="en-GB" sz="1400" dirty="0">
                <a:solidFill>
                  <a:srgbClr val="002060"/>
                </a:solidFill>
              </a:rPr>
              <a:t> = </a:t>
            </a:r>
            <a:r>
              <a:rPr lang="en-GB" sz="1100" dirty="0">
                <a:solidFill>
                  <a:srgbClr val="002060"/>
                </a:solidFill>
              </a:rPr>
              <a:t>a </a:t>
            </a:r>
            <a:r>
              <a:rPr lang="en-GB" sz="1100" b="1" dirty="0">
                <a:solidFill>
                  <a:srgbClr val="002060"/>
                </a:solidFill>
              </a:rPr>
              <a:t>container </a:t>
            </a:r>
            <a:r>
              <a:rPr lang="en-GB" sz="1100" dirty="0">
                <a:solidFill>
                  <a:srgbClr val="002060"/>
                </a:solidFill>
              </a:rPr>
              <a:t>where data can stored in a program.</a:t>
            </a:r>
          </a:p>
          <a:p>
            <a:r>
              <a:rPr lang="en-GB" sz="1100" dirty="0">
                <a:solidFill>
                  <a:srgbClr val="002060"/>
                </a:solidFill>
              </a:rPr>
              <a:t>Variables can be changed throughout the running of the program.</a:t>
            </a:r>
          </a:p>
        </p:txBody>
      </p:sp>
      <p:pic>
        <p:nvPicPr>
          <p:cNvPr id="16" name="Picture 15">
            <a:extLst>
              <a:ext uri="{FF2B5EF4-FFF2-40B4-BE49-F238E27FC236}">
                <a16:creationId xmlns:a16="http://schemas.microsoft.com/office/drawing/2014/main" id="{C0208221-1294-40BD-BD30-B46F1ECD7057}"/>
              </a:ext>
            </a:extLst>
          </p:cNvPr>
          <p:cNvPicPr>
            <a:picLocks noChangeAspect="1"/>
          </p:cNvPicPr>
          <p:nvPr/>
        </p:nvPicPr>
        <p:blipFill>
          <a:blip r:embed="rId2"/>
          <a:stretch>
            <a:fillRect/>
          </a:stretch>
        </p:blipFill>
        <p:spPr>
          <a:xfrm>
            <a:off x="7180989" y="236391"/>
            <a:ext cx="1066418" cy="1294496"/>
          </a:xfrm>
          <a:prstGeom prst="rect">
            <a:avLst/>
          </a:prstGeom>
          <a:ln>
            <a:solidFill>
              <a:srgbClr val="002060"/>
            </a:solidFill>
          </a:ln>
        </p:spPr>
      </p:pic>
      <p:sp>
        <p:nvSpPr>
          <p:cNvPr id="17" name="Rectangle: Rounded Corners 16">
            <a:extLst>
              <a:ext uri="{FF2B5EF4-FFF2-40B4-BE49-F238E27FC236}">
                <a16:creationId xmlns:a16="http://schemas.microsoft.com/office/drawing/2014/main" id="{12AB9796-3B0D-498E-87BC-C59D895B0BE3}"/>
              </a:ext>
            </a:extLst>
          </p:cNvPr>
          <p:cNvSpPr/>
          <p:nvPr/>
        </p:nvSpPr>
        <p:spPr>
          <a:xfrm>
            <a:off x="2661086" y="5534779"/>
            <a:ext cx="2315361" cy="837500"/>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200" b="1" dirty="0">
                <a:solidFill>
                  <a:srgbClr val="002060"/>
                </a:solidFill>
              </a:rPr>
              <a:t>Arithmetic Operators</a:t>
            </a:r>
            <a:r>
              <a:rPr lang="en-GB" sz="1200" dirty="0">
                <a:solidFill>
                  <a:srgbClr val="002060"/>
                </a:solidFill>
              </a:rPr>
              <a:t> can change and alter the </a:t>
            </a:r>
            <a:r>
              <a:rPr lang="en-GB" sz="1200" u="sng" dirty="0">
                <a:solidFill>
                  <a:srgbClr val="002060"/>
                </a:solidFill>
              </a:rPr>
              <a:t>values of the variables</a:t>
            </a:r>
            <a:r>
              <a:rPr lang="en-GB" sz="1200" dirty="0">
                <a:solidFill>
                  <a:srgbClr val="002060"/>
                </a:solidFill>
              </a:rPr>
              <a:t> in our programs.​</a:t>
            </a:r>
            <a:endParaRPr lang="en-GB" sz="400" dirty="0">
              <a:solidFill>
                <a:srgbClr val="002060"/>
              </a:solidFill>
            </a:endParaRPr>
          </a:p>
        </p:txBody>
      </p:sp>
      <p:pic>
        <p:nvPicPr>
          <p:cNvPr id="19" name="Picture 18">
            <a:extLst>
              <a:ext uri="{FF2B5EF4-FFF2-40B4-BE49-F238E27FC236}">
                <a16:creationId xmlns:a16="http://schemas.microsoft.com/office/drawing/2014/main" id="{9FD7BB57-AD0D-4BB0-931D-CF29A6F2BABD}"/>
              </a:ext>
            </a:extLst>
          </p:cNvPr>
          <p:cNvPicPr>
            <a:picLocks noChangeAspect="1"/>
          </p:cNvPicPr>
          <p:nvPr/>
        </p:nvPicPr>
        <p:blipFill>
          <a:blip r:embed="rId3"/>
          <a:stretch>
            <a:fillRect/>
          </a:stretch>
        </p:blipFill>
        <p:spPr>
          <a:xfrm>
            <a:off x="4838065" y="5572569"/>
            <a:ext cx="979427" cy="1229806"/>
          </a:xfrm>
          <a:prstGeom prst="rect">
            <a:avLst/>
          </a:prstGeom>
          <a:ln>
            <a:solidFill>
              <a:srgbClr val="002060"/>
            </a:solidFill>
          </a:ln>
        </p:spPr>
      </p:pic>
      <p:sp>
        <p:nvSpPr>
          <p:cNvPr id="21" name="Rectangle: Rounded Corners 20">
            <a:extLst>
              <a:ext uri="{FF2B5EF4-FFF2-40B4-BE49-F238E27FC236}">
                <a16:creationId xmlns:a16="http://schemas.microsoft.com/office/drawing/2014/main" id="{254376CC-E5DD-469A-A70E-05BB1A79EB27}"/>
              </a:ext>
            </a:extLst>
          </p:cNvPr>
          <p:cNvSpPr/>
          <p:nvPr/>
        </p:nvSpPr>
        <p:spPr>
          <a:xfrm>
            <a:off x="9014483" y="4937044"/>
            <a:ext cx="2315361" cy="1619075"/>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rgbClr val="002060"/>
                </a:solidFill>
              </a:rPr>
              <a:t>Selection</a:t>
            </a:r>
            <a:r>
              <a:rPr lang="en-GB" sz="1000" dirty="0">
                <a:solidFill>
                  <a:srgbClr val="002060"/>
                </a:solidFill>
              </a:rPr>
              <a:t> = </a:t>
            </a:r>
            <a:r>
              <a:rPr lang="en-GB" sz="1200" dirty="0">
                <a:solidFill>
                  <a:srgbClr val="002060"/>
                </a:solidFill>
              </a:rPr>
              <a:t>we program a decision into our code which will then return a specific output.</a:t>
            </a:r>
          </a:p>
          <a:p>
            <a:pPr algn="ctr"/>
            <a:r>
              <a:rPr lang="en-GB" sz="1200" b="1" dirty="0">
                <a:solidFill>
                  <a:srgbClr val="002060"/>
                </a:solidFill>
              </a:rPr>
              <a:t>IF statements</a:t>
            </a:r>
            <a:r>
              <a:rPr lang="en-GB" sz="1200" dirty="0">
                <a:solidFill>
                  <a:srgbClr val="002060"/>
                </a:solidFill>
              </a:rPr>
              <a:t> are a form of selection. ​</a:t>
            </a:r>
            <a:endParaRPr lang="en-GB" sz="1000" dirty="0">
              <a:solidFill>
                <a:srgbClr val="002060"/>
              </a:solidFill>
            </a:endParaRPr>
          </a:p>
        </p:txBody>
      </p:sp>
      <p:pic>
        <p:nvPicPr>
          <p:cNvPr id="23" name="Picture 22">
            <a:extLst>
              <a:ext uri="{FF2B5EF4-FFF2-40B4-BE49-F238E27FC236}">
                <a16:creationId xmlns:a16="http://schemas.microsoft.com/office/drawing/2014/main" id="{855EB537-9D78-464D-8865-5D57E6C4D430}"/>
              </a:ext>
            </a:extLst>
          </p:cNvPr>
          <p:cNvPicPr>
            <a:picLocks noChangeAspect="1"/>
          </p:cNvPicPr>
          <p:nvPr/>
        </p:nvPicPr>
        <p:blipFill>
          <a:blip r:embed="rId4"/>
          <a:stretch>
            <a:fillRect/>
          </a:stretch>
        </p:blipFill>
        <p:spPr>
          <a:xfrm>
            <a:off x="6334118" y="4409361"/>
            <a:ext cx="2342841" cy="2250836"/>
          </a:xfrm>
          <a:prstGeom prst="rect">
            <a:avLst/>
          </a:prstGeom>
          <a:ln>
            <a:solidFill>
              <a:srgbClr val="002060"/>
            </a:solidFill>
          </a:ln>
        </p:spPr>
      </p:pic>
      <p:sp>
        <p:nvSpPr>
          <p:cNvPr id="25" name="Rectangle: Rounded Corners 24">
            <a:extLst>
              <a:ext uri="{FF2B5EF4-FFF2-40B4-BE49-F238E27FC236}">
                <a16:creationId xmlns:a16="http://schemas.microsoft.com/office/drawing/2014/main" id="{AAA0F68D-363E-42F0-8CD0-B46722600009}"/>
              </a:ext>
            </a:extLst>
          </p:cNvPr>
          <p:cNvSpPr/>
          <p:nvPr/>
        </p:nvSpPr>
        <p:spPr>
          <a:xfrm>
            <a:off x="2661087" y="4442113"/>
            <a:ext cx="2315361" cy="943619"/>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b="1" dirty="0">
                <a:solidFill>
                  <a:srgbClr val="002060"/>
                </a:solidFill>
              </a:rPr>
              <a:t>Comparison Operators</a:t>
            </a:r>
            <a:r>
              <a:rPr lang="en-GB" sz="1100" dirty="0">
                <a:solidFill>
                  <a:srgbClr val="002060"/>
                </a:solidFill>
              </a:rPr>
              <a:t> can be used to check conditions in IF statements.</a:t>
            </a:r>
            <a:endParaRPr lang="en-GB" sz="1100" b="1" dirty="0">
              <a:solidFill>
                <a:srgbClr val="002060"/>
              </a:solidFill>
            </a:endParaRPr>
          </a:p>
        </p:txBody>
      </p:sp>
      <p:pic>
        <p:nvPicPr>
          <p:cNvPr id="24" name="Picture 23">
            <a:extLst>
              <a:ext uri="{FF2B5EF4-FFF2-40B4-BE49-F238E27FC236}">
                <a16:creationId xmlns:a16="http://schemas.microsoft.com/office/drawing/2014/main" id="{E90E4BCA-218B-40F5-BC67-F417D080AF05}"/>
              </a:ext>
            </a:extLst>
          </p:cNvPr>
          <p:cNvPicPr>
            <a:picLocks noChangeAspect="1"/>
          </p:cNvPicPr>
          <p:nvPr/>
        </p:nvPicPr>
        <p:blipFill rotWithShape="1">
          <a:blip r:embed="rId5"/>
          <a:srcRect l="21545" t="26158" r="19842" b="5611"/>
          <a:stretch/>
        </p:blipFill>
        <p:spPr>
          <a:xfrm>
            <a:off x="4860429" y="4384896"/>
            <a:ext cx="871056" cy="1054876"/>
          </a:xfrm>
          <a:prstGeom prst="rect">
            <a:avLst/>
          </a:prstGeom>
          <a:ln>
            <a:solidFill>
              <a:srgbClr val="00B0F0"/>
            </a:solidFill>
          </a:ln>
        </p:spPr>
      </p:pic>
      <p:pic>
        <p:nvPicPr>
          <p:cNvPr id="26" name="Picture 25">
            <a:extLst>
              <a:ext uri="{FF2B5EF4-FFF2-40B4-BE49-F238E27FC236}">
                <a16:creationId xmlns:a16="http://schemas.microsoft.com/office/drawing/2014/main" id="{976D2ECF-3EE0-43AB-90D7-384B41896751}"/>
              </a:ext>
            </a:extLst>
          </p:cNvPr>
          <p:cNvPicPr>
            <a:picLocks noChangeAspect="1"/>
          </p:cNvPicPr>
          <p:nvPr/>
        </p:nvPicPr>
        <p:blipFill>
          <a:blip r:embed="rId6"/>
          <a:stretch>
            <a:fillRect/>
          </a:stretch>
        </p:blipFill>
        <p:spPr>
          <a:xfrm>
            <a:off x="3672287" y="33534"/>
            <a:ext cx="904157" cy="744276"/>
          </a:xfrm>
          <a:prstGeom prst="rect">
            <a:avLst/>
          </a:prstGeom>
        </p:spPr>
      </p:pic>
      <p:sp>
        <p:nvSpPr>
          <p:cNvPr id="27" name="Rectangle: Rounded Corners 26">
            <a:extLst>
              <a:ext uri="{FF2B5EF4-FFF2-40B4-BE49-F238E27FC236}">
                <a16:creationId xmlns:a16="http://schemas.microsoft.com/office/drawing/2014/main" id="{AAF953BB-71E6-4F7B-928D-66655234BA7F}"/>
              </a:ext>
            </a:extLst>
          </p:cNvPr>
          <p:cNvSpPr/>
          <p:nvPr/>
        </p:nvSpPr>
        <p:spPr>
          <a:xfrm>
            <a:off x="9447434" y="236391"/>
            <a:ext cx="2315361" cy="1728131"/>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rgbClr val="002060"/>
                </a:solidFill>
              </a:rPr>
              <a:t>Iteration</a:t>
            </a:r>
            <a:r>
              <a:rPr lang="en-GB" sz="1000" dirty="0">
                <a:solidFill>
                  <a:srgbClr val="002060"/>
                </a:solidFill>
              </a:rPr>
              <a:t> = w</a:t>
            </a:r>
            <a:r>
              <a:rPr lang="en-GB" sz="1200" dirty="0">
                <a:solidFill>
                  <a:srgbClr val="002060"/>
                </a:solidFill>
              </a:rPr>
              <a:t>here we can program a section of code to </a:t>
            </a:r>
            <a:r>
              <a:rPr lang="en-GB" sz="1200" b="1" dirty="0">
                <a:solidFill>
                  <a:srgbClr val="002060"/>
                </a:solidFill>
              </a:rPr>
              <a:t>repeat </a:t>
            </a:r>
            <a:r>
              <a:rPr lang="en-GB" sz="1200" dirty="0">
                <a:solidFill>
                  <a:srgbClr val="002060"/>
                </a:solidFill>
              </a:rPr>
              <a:t>without needing to write it out multiple times.</a:t>
            </a:r>
          </a:p>
          <a:p>
            <a:endParaRPr lang="en-GB" sz="1200" dirty="0">
              <a:solidFill>
                <a:srgbClr val="002060"/>
              </a:solidFill>
            </a:endParaRPr>
          </a:p>
          <a:p>
            <a:pPr algn="ctr"/>
            <a:r>
              <a:rPr lang="en-GB" sz="1200" dirty="0">
                <a:solidFill>
                  <a:srgbClr val="002060"/>
                </a:solidFill>
              </a:rPr>
              <a:t>There are two types of loops we can use </a:t>
            </a:r>
            <a:r>
              <a:rPr lang="en-GB" sz="1200" b="1" dirty="0">
                <a:solidFill>
                  <a:srgbClr val="002060"/>
                </a:solidFill>
              </a:rPr>
              <a:t>For</a:t>
            </a:r>
            <a:r>
              <a:rPr lang="en-GB" sz="1200" dirty="0">
                <a:solidFill>
                  <a:srgbClr val="002060"/>
                </a:solidFill>
              </a:rPr>
              <a:t> and </a:t>
            </a:r>
            <a:r>
              <a:rPr lang="en-GB" sz="1200" b="1" dirty="0">
                <a:solidFill>
                  <a:srgbClr val="002060"/>
                </a:solidFill>
              </a:rPr>
              <a:t>While</a:t>
            </a:r>
            <a:r>
              <a:rPr lang="en-GB" sz="1200" dirty="0">
                <a:solidFill>
                  <a:srgbClr val="002060"/>
                </a:solidFill>
              </a:rPr>
              <a:t>​.</a:t>
            </a:r>
            <a:endParaRPr lang="en-GB" sz="1000" b="1" dirty="0">
              <a:solidFill>
                <a:srgbClr val="002060"/>
              </a:solidFill>
            </a:endParaRPr>
          </a:p>
        </p:txBody>
      </p:sp>
      <p:sp>
        <p:nvSpPr>
          <p:cNvPr id="28" name="Arrow: Right 27">
            <a:extLst>
              <a:ext uri="{FF2B5EF4-FFF2-40B4-BE49-F238E27FC236}">
                <a16:creationId xmlns:a16="http://schemas.microsoft.com/office/drawing/2014/main" id="{37C9BC68-6F17-4E86-8BB0-272569350CA4}"/>
              </a:ext>
            </a:extLst>
          </p:cNvPr>
          <p:cNvSpPr/>
          <p:nvPr/>
        </p:nvSpPr>
        <p:spPr>
          <a:xfrm flipH="1">
            <a:off x="8670800" y="5607023"/>
            <a:ext cx="749880" cy="2791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9" name="Picture 28">
            <a:extLst>
              <a:ext uri="{FF2B5EF4-FFF2-40B4-BE49-F238E27FC236}">
                <a16:creationId xmlns:a16="http://schemas.microsoft.com/office/drawing/2014/main" id="{17608CC2-5049-4F1A-897B-090E374178E2}"/>
              </a:ext>
            </a:extLst>
          </p:cNvPr>
          <p:cNvPicPr>
            <a:picLocks noChangeAspect="1"/>
          </p:cNvPicPr>
          <p:nvPr/>
        </p:nvPicPr>
        <p:blipFill>
          <a:blip r:embed="rId7"/>
          <a:stretch>
            <a:fillRect/>
          </a:stretch>
        </p:blipFill>
        <p:spPr>
          <a:xfrm>
            <a:off x="7781109" y="2113588"/>
            <a:ext cx="3415428" cy="1290850"/>
          </a:xfrm>
          <a:prstGeom prst="rect">
            <a:avLst/>
          </a:prstGeom>
          <a:ln>
            <a:solidFill>
              <a:srgbClr val="00B0F0"/>
            </a:solidFill>
          </a:ln>
        </p:spPr>
      </p:pic>
      <p:sp>
        <p:nvSpPr>
          <p:cNvPr id="30" name="Arrow: Down 29">
            <a:extLst>
              <a:ext uri="{FF2B5EF4-FFF2-40B4-BE49-F238E27FC236}">
                <a16:creationId xmlns:a16="http://schemas.microsoft.com/office/drawing/2014/main" id="{E871BDB9-CE09-4EF5-B573-2DFC5A086A1B}"/>
              </a:ext>
            </a:extLst>
          </p:cNvPr>
          <p:cNvSpPr/>
          <p:nvPr/>
        </p:nvSpPr>
        <p:spPr>
          <a:xfrm rot="1577930">
            <a:off x="9605394" y="1843215"/>
            <a:ext cx="268448" cy="44069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1" name="Picture 30">
            <a:extLst>
              <a:ext uri="{FF2B5EF4-FFF2-40B4-BE49-F238E27FC236}">
                <a16:creationId xmlns:a16="http://schemas.microsoft.com/office/drawing/2014/main" id="{E9305BF7-5E7D-4B00-ACAF-150E875E69A9}"/>
              </a:ext>
            </a:extLst>
          </p:cNvPr>
          <p:cNvPicPr>
            <a:picLocks noChangeAspect="1"/>
          </p:cNvPicPr>
          <p:nvPr/>
        </p:nvPicPr>
        <p:blipFill>
          <a:blip r:embed="rId8"/>
          <a:stretch>
            <a:fillRect/>
          </a:stretch>
        </p:blipFill>
        <p:spPr>
          <a:xfrm>
            <a:off x="8761837" y="3520955"/>
            <a:ext cx="3430163" cy="1106924"/>
          </a:xfrm>
          <a:prstGeom prst="rect">
            <a:avLst/>
          </a:prstGeom>
          <a:ln>
            <a:solidFill>
              <a:srgbClr val="00B0F0"/>
            </a:solidFill>
          </a:ln>
        </p:spPr>
      </p:pic>
      <p:sp>
        <p:nvSpPr>
          <p:cNvPr id="32" name="Arrow: Down 31">
            <a:extLst>
              <a:ext uri="{FF2B5EF4-FFF2-40B4-BE49-F238E27FC236}">
                <a16:creationId xmlns:a16="http://schemas.microsoft.com/office/drawing/2014/main" id="{1A0DC0B5-7B04-4C19-B55A-7222519DFED3}"/>
              </a:ext>
            </a:extLst>
          </p:cNvPr>
          <p:cNvSpPr/>
          <p:nvPr/>
        </p:nvSpPr>
        <p:spPr>
          <a:xfrm>
            <a:off x="11476139" y="1964522"/>
            <a:ext cx="286656" cy="15564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07BD1150-8BFA-46E8-B62A-445B90950F6E}"/>
              </a:ext>
            </a:extLst>
          </p:cNvPr>
          <p:cNvSpPr/>
          <p:nvPr/>
        </p:nvSpPr>
        <p:spPr>
          <a:xfrm>
            <a:off x="8670800" y="1843215"/>
            <a:ext cx="922880" cy="307777"/>
          </a:xfrm>
          <a:prstGeom prst="rect">
            <a:avLst/>
          </a:prstGeom>
          <a:noFill/>
        </p:spPr>
        <p:txBody>
          <a:bodyPr wrap="none" lIns="91440" tIns="45720" rIns="91440" bIns="45720">
            <a:spAutoFit/>
          </a:bodyPr>
          <a:lstStyle/>
          <a:p>
            <a:pPr algn="ctr"/>
            <a:r>
              <a:rPr lang="en-US" sz="1400" b="0" cap="none" spc="0" dirty="0">
                <a:ln w="0"/>
                <a:solidFill>
                  <a:schemeClr val="accent1"/>
                </a:solidFill>
                <a:effectLst>
                  <a:outerShdw blurRad="38100" dist="25400" dir="5400000" algn="ctr" rotWithShape="0">
                    <a:srgbClr val="6E747A">
                      <a:alpha val="43000"/>
                    </a:srgbClr>
                  </a:outerShdw>
                </a:effectLst>
              </a:rPr>
              <a:t>FOR LOOP</a:t>
            </a:r>
          </a:p>
        </p:txBody>
      </p:sp>
      <p:sp>
        <p:nvSpPr>
          <p:cNvPr id="34" name="Rectangle 33">
            <a:extLst>
              <a:ext uri="{FF2B5EF4-FFF2-40B4-BE49-F238E27FC236}">
                <a16:creationId xmlns:a16="http://schemas.microsoft.com/office/drawing/2014/main" id="{3A9EE39A-3565-488D-A36D-80F8E01388BB}"/>
              </a:ext>
            </a:extLst>
          </p:cNvPr>
          <p:cNvSpPr/>
          <p:nvPr/>
        </p:nvSpPr>
        <p:spPr>
          <a:xfrm>
            <a:off x="10950550" y="4590507"/>
            <a:ext cx="1107227" cy="307777"/>
          </a:xfrm>
          <a:prstGeom prst="rect">
            <a:avLst/>
          </a:prstGeom>
          <a:noFill/>
        </p:spPr>
        <p:txBody>
          <a:bodyPr wrap="none" lIns="91440" tIns="45720" rIns="91440" bIns="45720">
            <a:spAutoFit/>
          </a:bodyPr>
          <a:lstStyle/>
          <a:p>
            <a:pPr algn="ctr"/>
            <a:r>
              <a:rPr lang="en-US" sz="1400" dirty="0">
                <a:ln w="0"/>
                <a:solidFill>
                  <a:schemeClr val="accent1"/>
                </a:solidFill>
                <a:effectLst>
                  <a:outerShdw blurRad="38100" dist="25400" dir="5400000" algn="ctr" rotWithShape="0">
                    <a:srgbClr val="6E747A">
                      <a:alpha val="43000"/>
                    </a:srgbClr>
                  </a:outerShdw>
                </a:effectLst>
              </a:rPr>
              <a:t>WHILE</a:t>
            </a:r>
            <a:r>
              <a:rPr lang="en-US" sz="1400" b="0" cap="none" spc="0" dirty="0">
                <a:ln w="0"/>
                <a:solidFill>
                  <a:schemeClr val="accent1"/>
                </a:solidFill>
                <a:effectLst>
                  <a:outerShdw blurRad="38100" dist="25400" dir="5400000" algn="ctr" rotWithShape="0">
                    <a:srgbClr val="6E747A">
                      <a:alpha val="43000"/>
                    </a:srgbClr>
                  </a:outerShdw>
                </a:effectLst>
              </a:rPr>
              <a:t> LOOP</a:t>
            </a:r>
          </a:p>
        </p:txBody>
      </p:sp>
    </p:spTree>
    <p:extLst>
      <p:ext uri="{BB962C8B-B14F-4D97-AF65-F5344CB8AC3E}">
        <p14:creationId xmlns:p14="http://schemas.microsoft.com/office/powerpoint/2010/main" val="1917618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FD61C1FF-34BA-8F01-4BAB-922E26C071F6}"/>
              </a:ext>
            </a:extLst>
          </p:cNvPr>
          <p:cNvGraphicFramePr>
            <a:graphicFrameLocks noGrp="1"/>
          </p:cNvGraphicFramePr>
          <p:nvPr>
            <p:extLst/>
          </p:nvPr>
        </p:nvGraphicFramePr>
        <p:xfrm>
          <a:off x="0" y="630296"/>
          <a:ext cx="12185634" cy="6181565"/>
        </p:xfrm>
        <a:graphic>
          <a:graphicData uri="http://schemas.openxmlformats.org/drawingml/2006/table">
            <a:tbl>
              <a:tblPr firstRow="1" bandRow="1">
                <a:tableStyleId>{5C22544A-7EE6-4342-B048-85BDC9FD1C3A}</a:tableStyleId>
              </a:tblPr>
              <a:tblGrid>
                <a:gridCol w="4061878">
                  <a:extLst>
                    <a:ext uri="{9D8B030D-6E8A-4147-A177-3AD203B41FA5}">
                      <a16:colId xmlns:a16="http://schemas.microsoft.com/office/drawing/2014/main" val="1819167659"/>
                    </a:ext>
                  </a:extLst>
                </a:gridCol>
                <a:gridCol w="4061878">
                  <a:extLst>
                    <a:ext uri="{9D8B030D-6E8A-4147-A177-3AD203B41FA5}">
                      <a16:colId xmlns:a16="http://schemas.microsoft.com/office/drawing/2014/main" val="3393003929"/>
                    </a:ext>
                  </a:extLst>
                </a:gridCol>
                <a:gridCol w="4061878">
                  <a:extLst>
                    <a:ext uri="{9D8B030D-6E8A-4147-A177-3AD203B41FA5}">
                      <a16:colId xmlns:a16="http://schemas.microsoft.com/office/drawing/2014/main" val="3188817398"/>
                    </a:ext>
                  </a:extLst>
                </a:gridCol>
              </a:tblGrid>
              <a:tr h="2523965">
                <a:tc>
                  <a:txBody>
                    <a:bodyPr/>
                    <a:lstStyle/>
                    <a:p>
                      <a:r>
                        <a:rPr lang="en-GB" b="1" dirty="0">
                          <a:solidFill>
                            <a:srgbClr val="002060"/>
                          </a:solidFill>
                        </a:rPr>
                        <a:t>What is E-safety?</a:t>
                      </a:r>
                    </a:p>
                    <a:p>
                      <a:pPr lvl="0">
                        <a:buNone/>
                      </a:pPr>
                      <a:endParaRPr lang="en-GB" b="1" dirty="0">
                        <a:solidFill>
                          <a:srgbClr val="002060"/>
                        </a:solidFill>
                      </a:endParaRPr>
                    </a:p>
                    <a:p>
                      <a:pPr lvl="0">
                        <a:buNone/>
                      </a:pPr>
                      <a:r>
                        <a:rPr lang="en-GB" sz="1400" b="0" dirty="0">
                          <a:solidFill>
                            <a:srgbClr val="002060"/>
                          </a:solidFill>
                        </a:rPr>
                        <a:t>E-Safety is all about staying safe when you're using computers.</a:t>
                      </a:r>
                      <a:endParaRPr lang="en-GB" b="0" dirty="0">
                        <a:solidFill>
                          <a:srgbClr val="002060"/>
                        </a:solidFill>
                      </a:endParaRPr>
                    </a:p>
                    <a:p>
                      <a:pPr lvl="0">
                        <a:buNone/>
                      </a:pPr>
                      <a:endParaRPr lang="en-GB" sz="1400" b="0" dirty="0">
                        <a:solidFill>
                          <a:srgbClr val="002060"/>
                        </a:solidFill>
                      </a:endParaRPr>
                    </a:p>
                    <a:p>
                      <a:pPr lvl="0">
                        <a:buNone/>
                      </a:pPr>
                      <a:r>
                        <a:rPr lang="en-GB" sz="1400" b="0" dirty="0">
                          <a:solidFill>
                            <a:srgbClr val="002060"/>
                          </a:solidFill>
                        </a:rPr>
                        <a:t>You will be taught what dangers there are, how to avoid/prevent them, and what to do if things do go wrong.</a:t>
                      </a:r>
                    </a:p>
                    <a:p>
                      <a:pPr lvl="0">
                        <a:buNone/>
                      </a:pPr>
                      <a:r>
                        <a:rPr lang="en-GB" dirty="0"/>
                        <a:t>E</a:t>
                      </a: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r>
                        <a:rPr lang="en-GB" sz="1800" b="1" kern="1200" dirty="0">
                          <a:solidFill>
                            <a:srgbClr val="002060"/>
                          </a:solidFill>
                          <a:latin typeface="+mn-lt"/>
                          <a:ea typeface="+mn-ea"/>
                          <a:cs typeface="+mn-cs"/>
                        </a:rPr>
                        <a:t>Think You Know?</a:t>
                      </a:r>
                    </a:p>
                    <a:p>
                      <a:pPr lvl="0">
                        <a:buNone/>
                      </a:pPr>
                      <a:endParaRPr lang="en-GB" sz="1800" b="1" kern="1200" dirty="0">
                        <a:solidFill>
                          <a:srgbClr val="002060"/>
                        </a:solidFill>
                        <a:latin typeface="+mn-lt"/>
                        <a:ea typeface="+mn-ea"/>
                        <a:cs typeface="+mn-cs"/>
                      </a:endParaRPr>
                    </a:p>
                    <a:p>
                      <a:pPr lvl="0">
                        <a:buNone/>
                      </a:pPr>
                      <a:r>
                        <a:rPr lang="en-GB" sz="1200" b="1" kern="1200" dirty="0">
                          <a:solidFill>
                            <a:srgbClr val="002060"/>
                          </a:solidFill>
                          <a:latin typeface="+mn-lt"/>
                          <a:ea typeface="+mn-ea"/>
                          <a:cs typeface="+mn-cs"/>
                        </a:rPr>
                        <a:t>Fake News/Fake Profiles. </a:t>
                      </a:r>
                      <a:r>
                        <a:rPr lang="en-GB" sz="1200" b="0" kern="1200" dirty="0">
                          <a:solidFill>
                            <a:srgbClr val="002060"/>
                          </a:solidFill>
                          <a:latin typeface="+mn-lt"/>
                          <a:ea typeface="+mn-ea"/>
                          <a:cs typeface="+mn-cs"/>
                        </a:rPr>
                        <a:t>It is very easy for someone to set up a fake profile online or create/share fake news. </a:t>
                      </a:r>
                      <a:r>
                        <a:rPr lang="en-GB" sz="1200" b="1" kern="1200" dirty="0">
                          <a:solidFill>
                            <a:srgbClr val="002060"/>
                          </a:solidFill>
                          <a:latin typeface="+mn-lt"/>
                          <a:ea typeface="+mn-ea"/>
                          <a:cs typeface="+mn-cs"/>
                        </a:rPr>
                        <a:t>Social Media</a:t>
                      </a:r>
                      <a:r>
                        <a:rPr lang="en-GB" sz="1200" b="0" kern="1200" dirty="0">
                          <a:solidFill>
                            <a:srgbClr val="002060"/>
                          </a:solidFill>
                          <a:latin typeface="+mn-lt"/>
                          <a:ea typeface="+mn-ea"/>
                          <a:cs typeface="+mn-cs"/>
                        </a:rPr>
                        <a:t> companies and E-mail providers don't ask for ID when accounts are created. This means you can never be 100% sure who you are talking to.</a:t>
                      </a:r>
                    </a:p>
                    <a:p>
                      <a:pPr lvl="0">
                        <a:buNone/>
                      </a:pPr>
                      <a:endParaRPr lang="en-GB" sz="1200" b="0" kern="1200" dirty="0">
                        <a:solidFill>
                          <a:srgbClr val="002060"/>
                        </a:solidFill>
                        <a:latin typeface="+mn-lt"/>
                        <a:ea typeface="+mn-ea"/>
                        <a:cs typeface="+mn-cs"/>
                      </a:endParaRPr>
                    </a:p>
                    <a:p>
                      <a:pPr lvl="0">
                        <a:buNone/>
                      </a:pPr>
                      <a:r>
                        <a:rPr lang="en-GB" sz="1200" b="0" kern="1200" dirty="0">
                          <a:solidFill>
                            <a:srgbClr val="002060"/>
                          </a:solidFill>
                          <a:latin typeface="+mn-lt"/>
                          <a:ea typeface="+mn-ea"/>
                          <a:cs typeface="+mn-cs"/>
                        </a:rPr>
                        <a:t>If someone you only know online asks to meet up, always take a trusted adult with you or don't meet them. If someone asks for </a:t>
                      </a:r>
                      <a:r>
                        <a:rPr lang="en-GB" sz="1200" b="1" kern="1200" dirty="0">
                          <a:solidFill>
                            <a:srgbClr val="002060"/>
                          </a:solidFill>
                          <a:latin typeface="+mn-lt"/>
                          <a:ea typeface="+mn-ea"/>
                          <a:cs typeface="+mn-cs"/>
                        </a:rPr>
                        <a:t>personal information</a:t>
                      </a:r>
                      <a:r>
                        <a:rPr lang="en-GB" sz="1200" b="0" kern="1200" dirty="0">
                          <a:solidFill>
                            <a:srgbClr val="002060"/>
                          </a:solidFill>
                          <a:latin typeface="+mn-lt"/>
                          <a:ea typeface="+mn-ea"/>
                          <a:cs typeface="+mn-cs"/>
                        </a:rPr>
                        <a:t> or images, block them!</a:t>
                      </a:r>
                    </a:p>
                  </a:txBody>
                  <a:tcPr>
                    <a:lnL w="12700">
                      <a:solidFill>
                        <a:schemeClr val="tx1"/>
                      </a:solidFill>
                    </a:lnL>
                    <a:lnR w="12700">
                      <a:solidFill>
                        <a:schemeClr val="tx1"/>
                      </a:solidFill>
                    </a:lnR>
                    <a:lnT w="12700">
                      <a:solidFill>
                        <a:schemeClr val="tx1"/>
                      </a:solidFill>
                    </a:lnT>
                    <a:lnB w="12700">
                      <a:solidFill>
                        <a:schemeClr val="tx1"/>
                      </a:solidFill>
                    </a:lnB>
                    <a:noFill/>
                  </a:tcPr>
                </a:tc>
                <a:tc rowSpan="2">
                  <a:txBody>
                    <a:bodyPr/>
                    <a:lstStyle/>
                    <a:p>
                      <a:r>
                        <a:rPr lang="en-GB" sz="1800" b="1" kern="1200" dirty="0">
                          <a:solidFill>
                            <a:srgbClr val="002060"/>
                          </a:solidFill>
                          <a:latin typeface="+mn-lt"/>
                          <a:ea typeface="+mn-ea"/>
                          <a:cs typeface="+mn-cs"/>
                        </a:rPr>
                        <a:t>Social Media and Mental Health</a:t>
                      </a:r>
                    </a:p>
                    <a:p>
                      <a:pPr lvl="0">
                        <a:buNone/>
                      </a:pPr>
                      <a:endParaRPr lang="en-GB" sz="1800" b="1" kern="1200" dirty="0">
                        <a:solidFill>
                          <a:srgbClr val="002060"/>
                        </a:solidFill>
                        <a:latin typeface="+mn-lt"/>
                        <a:ea typeface="+mn-ea"/>
                        <a:cs typeface="+mn-cs"/>
                      </a:endParaRPr>
                    </a:p>
                    <a:p>
                      <a:pPr lvl="0">
                        <a:buNone/>
                      </a:pPr>
                      <a:r>
                        <a:rPr lang="en-GB" sz="1400" b="1" kern="1200" dirty="0">
                          <a:solidFill>
                            <a:srgbClr val="002060"/>
                          </a:solidFill>
                          <a:latin typeface="+mn-lt"/>
                          <a:ea typeface="+mn-ea"/>
                          <a:cs typeface="+mn-cs"/>
                        </a:rPr>
                        <a:t>Social Media Websites</a:t>
                      </a:r>
                      <a:r>
                        <a:rPr lang="en-GB" sz="1400" b="0" kern="1200" dirty="0">
                          <a:solidFill>
                            <a:srgbClr val="002060"/>
                          </a:solidFill>
                          <a:latin typeface="+mn-lt"/>
                          <a:ea typeface="+mn-ea"/>
                          <a:cs typeface="+mn-cs"/>
                        </a:rPr>
                        <a:t> let you exchange information with groups of people on the </a:t>
                      </a:r>
                      <a:r>
                        <a:rPr lang="en-GB" sz="1400" b="1" kern="1200" dirty="0">
                          <a:solidFill>
                            <a:srgbClr val="002060"/>
                          </a:solidFill>
                          <a:latin typeface="+mn-lt"/>
                          <a:ea typeface="+mn-ea"/>
                          <a:cs typeface="+mn-cs"/>
                        </a:rPr>
                        <a:t>internet</a:t>
                      </a:r>
                      <a:r>
                        <a:rPr lang="en-GB" sz="1400" b="0" kern="1200" dirty="0">
                          <a:solidFill>
                            <a:srgbClr val="002060"/>
                          </a:solidFill>
                          <a:latin typeface="+mn-lt"/>
                          <a:ea typeface="+mn-ea"/>
                          <a:cs typeface="+mn-cs"/>
                        </a:rPr>
                        <a:t>. Your </a:t>
                      </a:r>
                      <a:r>
                        <a:rPr lang="en-GB" sz="1400" b="1" kern="1200" dirty="0">
                          <a:solidFill>
                            <a:srgbClr val="002060"/>
                          </a:solidFill>
                          <a:latin typeface="+mn-lt"/>
                          <a:ea typeface="+mn-ea"/>
                          <a:cs typeface="+mn-cs"/>
                        </a:rPr>
                        <a:t>mental health</a:t>
                      </a:r>
                      <a:r>
                        <a:rPr lang="en-GB" sz="1400" b="0" kern="1200" dirty="0">
                          <a:solidFill>
                            <a:srgbClr val="002060"/>
                          </a:solidFill>
                          <a:latin typeface="+mn-lt"/>
                          <a:ea typeface="+mn-ea"/>
                          <a:cs typeface="+mn-cs"/>
                        </a:rPr>
                        <a:t> is how happy you feel, over a period of time. Lots of material on social media is filtered or exaggerated to make posts look more exciting. If your feeds are full of this material, it can make you feel like you're missing out or that your life isn't as good as other peoples. This can be bad for your mental health.</a:t>
                      </a:r>
                    </a:p>
                    <a:p>
                      <a:pPr lvl="0">
                        <a:buNone/>
                      </a:pPr>
                      <a:endParaRPr lang="en-GB" sz="1400" b="0" kern="1200" dirty="0">
                        <a:solidFill>
                          <a:srgbClr val="002060"/>
                        </a:solidFill>
                        <a:latin typeface="+mn-lt"/>
                        <a:ea typeface="+mn-ea"/>
                        <a:cs typeface="+mn-cs"/>
                      </a:endParaRPr>
                    </a:p>
                    <a:p>
                      <a:pPr lvl="0">
                        <a:buNone/>
                      </a:pPr>
                      <a:r>
                        <a:rPr lang="en-GB" sz="1400" b="0" kern="1200" dirty="0">
                          <a:solidFill>
                            <a:srgbClr val="002060"/>
                          </a:solidFill>
                          <a:latin typeface="+mn-lt"/>
                          <a:ea typeface="+mn-ea"/>
                          <a:cs typeface="+mn-cs"/>
                        </a:rPr>
                        <a:t>In reality, everyone has good and bad days, we tend to post more of the happy, exciting things online. Good ways to avoid social media getting you down are:</a:t>
                      </a:r>
                    </a:p>
                    <a:p>
                      <a:pPr marL="342900" lvl="0" indent="-342900">
                        <a:buAutoNum type="arabicPeriod"/>
                      </a:pPr>
                      <a:r>
                        <a:rPr lang="en-GB" sz="1400" b="0" kern="1200" dirty="0">
                          <a:solidFill>
                            <a:srgbClr val="002060"/>
                          </a:solidFill>
                          <a:latin typeface="+mn-lt"/>
                          <a:ea typeface="+mn-ea"/>
                          <a:cs typeface="+mn-cs"/>
                        </a:rPr>
                        <a:t>Be aware it's not the whole story.</a:t>
                      </a:r>
                    </a:p>
                    <a:p>
                      <a:pPr marL="342900" lvl="0" indent="-342900">
                        <a:buAutoNum type="arabicPeriod"/>
                      </a:pPr>
                      <a:r>
                        <a:rPr lang="en-GB" sz="1400" b="0" kern="1200" dirty="0">
                          <a:solidFill>
                            <a:srgbClr val="002060"/>
                          </a:solidFill>
                          <a:latin typeface="+mn-lt"/>
                          <a:ea typeface="+mn-ea"/>
                          <a:cs typeface="+mn-cs"/>
                        </a:rPr>
                        <a:t>Reduce time spent online.</a:t>
                      </a:r>
                    </a:p>
                    <a:p>
                      <a:pPr marL="342900" lvl="0" indent="-342900">
                        <a:buAutoNum type="arabicPeriod"/>
                      </a:pPr>
                      <a:r>
                        <a:rPr lang="en-GB" sz="1400" b="0" kern="1200" dirty="0">
                          <a:solidFill>
                            <a:srgbClr val="002060"/>
                          </a:solidFill>
                          <a:latin typeface="+mn-lt"/>
                          <a:ea typeface="+mn-ea"/>
                          <a:cs typeface="+mn-cs"/>
                        </a:rPr>
                        <a:t>Spend more time with offline friends.</a:t>
                      </a:r>
                    </a:p>
                    <a:p>
                      <a:pPr marL="342900" lvl="0" indent="-342900">
                        <a:buAutoNum type="arabicPeriod"/>
                      </a:pPr>
                      <a:r>
                        <a:rPr lang="en-GB" sz="1400" b="0" kern="1200" dirty="0">
                          <a:solidFill>
                            <a:srgbClr val="002060"/>
                          </a:solidFill>
                          <a:latin typeface="+mn-lt"/>
                          <a:ea typeface="+mn-ea"/>
                          <a:cs typeface="+mn-cs"/>
                        </a:rPr>
                        <a:t>Exercise and develop offline interests.</a:t>
                      </a:r>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1952961291"/>
                  </a:ext>
                </a:extLst>
              </a:tr>
              <a:tr h="2933643">
                <a:tc>
                  <a:txBody>
                    <a:bodyPr/>
                    <a:lstStyle/>
                    <a:p>
                      <a:pPr marL="0" algn="l" defTabSz="914400" rtl="0" eaLnBrk="1" latinLnBrk="0" hangingPunct="1"/>
                      <a:r>
                        <a:rPr lang="en-GB" sz="1800" b="1" kern="1200" dirty="0">
                          <a:solidFill>
                            <a:srgbClr val="002060"/>
                          </a:solidFill>
                          <a:latin typeface="+mn-lt"/>
                          <a:ea typeface="+mn-ea"/>
                          <a:cs typeface="+mn-cs"/>
                        </a:rPr>
                        <a:t>Hackers and Malware</a:t>
                      </a:r>
                    </a:p>
                    <a:p>
                      <a:pPr marL="0" algn="l" defTabSz="914400" rtl="0" eaLnBrk="1" latinLnBrk="0" hangingPunct="1"/>
                      <a:endParaRPr lang="en-GB" sz="1200" b="1" kern="1200" dirty="0">
                        <a:solidFill>
                          <a:srgbClr val="002060"/>
                        </a:solidFill>
                        <a:latin typeface="+mn-lt"/>
                        <a:ea typeface="+mn-ea"/>
                        <a:cs typeface="+mn-cs"/>
                      </a:endParaRPr>
                    </a:p>
                    <a:p>
                      <a:pPr marL="0" algn="l" defTabSz="914400" rtl="0" eaLnBrk="1" latinLnBrk="0" hangingPunct="1"/>
                      <a:r>
                        <a:rPr lang="en-GB" sz="1200" b="1" kern="1200" dirty="0">
                          <a:solidFill>
                            <a:srgbClr val="002060"/>
                          </a:solidFill>
                          <a:latin typeface="+mn-lt"/>
                          <a:ea typeface="+mn-ea"/>
                          <a:cs typeface="+mn-cs"/>
                        </a:rPr>
                        <a:t>Hackers</a:t>
                      </a:r>
                      <a:r>
                        <a:rPr lang="en-GB" sz="1200" b="0" kern="1200" dirty="0">
                          <a:solidFill>
                            <a:srgbClr val="002060"/>
                          </a:solidFill>
                          <a:latin typeface="+mn-lt"/>
                          <a:ea typeface="+mn-ea"/>
                          <a:cs typeface="+mn-cs"/>
                        </a:rPr>
                        <a:t> are people who access computers without the owner’s permission.</a:t>
                      </a:r>
                    </a:p>
                    <a:p>
                      <a:pPr marL="0" algn="l" defTabSz="914400" rtl="0" eaLnBrk="1" latinLnBrk="0" hangingPunct="1"/>
                      <a:endParaRPr lang="en-GB" sz="1200" b="0" kern="1200" dirty="0">
                        <a:solidFill>
                          <a:srgbClr val="002060"/>
                        </a:solidFill>
                        <a:latin typeface="+mn-lt"/>
                        <a:ea typeface="+mn-ea"/>
                        <a:cs typeface="+mn-cs"/>
                      </a:endParaRPr>
                    </a:p>
                    <a:p>
                      <a:pPr marL="0" algn="l" defTabSz="914400" rtl="0" eaLnBrk="1" latinLnBrk="0" hangingPunct="1"/>
                      <a:r>
                        <a:rPr lang="en-GB" sz="1200" b="0" kern="1200" dirty="0">
                          <a:solidFill>
                            <a:srgbClr val="002060"/>
                          </a:solidFill>
                          <a:latin typeface="+mn-lt"/>
                          <a:ea typeface="+mn-ea"/>
                          <a:cs typeface="+mn-cs"/>
                        </a:rPr>
                        <a:t>Using </a:t>
                      </a:r>
                      <a:r>
                        <a:rPr lang="en-GB" sz="1200" b="1" kern="1200" dirty="0">
                          <a:solidFill>
                            <a:srgbClr val="002060"/>
                          </a:solidFill>
                          <a:latin typeface="+mn-lt"/>
                          <a:ea typeface="+mn-ea"/>
                          <a:cs typeface="+mn-cs"/>
                        </a:rPr>
                        <a:t>strong passwords </a:t>
                      </a:r>
                      <a:r>
                        <a:rPr lang="en-GB" sz="1200" b="0" kern="1200" dirty="0">
                          <a:solidFill>
                            <a:srgbClr val="002060"/>
                          </a:solidFill>
                          <a:latin typeface="+mn-lt"/>
                          <a:ea typeface="+mn-ea"/>
                          <a:cs typeface="+mn-cs"/>
                        </a:rPr>
                        <a:t>that are hard to guess can help protect you. An example of a strong password is:</a:t>
                      </a:r>
                    </a:p>
                    <a:p>
                      <a:pPr marL="0" algn="l" defTabSz="914400" rtl="0" eaLnBrk="1" latinLnBrk="0" hangingPunct="1"/>
                      <a:r>
                        <a:rPr lang="en-GB" sz="1200" b="0" kern="1200" dirty="0">
                          <a:solidFill>
                            <a:srgbClr val="002060"/>
                          </a:solidFill>
                          <a:latin typeface="+mn-lt"/>
                          <a:ea typeface="+mn-ea"/>
                          <a:cs typeface="+mn-cs"/>
                        </a:rPr>
                        <a:t>E-461hu@ - it used upper and lower case, symbols and numbers, and it has no personal significance.</a:t>
                      </a:r>
                    </a:p>
                    <a:p>
                      <a:pPr marL="0" algn="l" defTabSz="914400" rtl="0" eaLnBrk="1" latinLnBrk="0" hangingPunct="1"/>
                      <a:r>
                        <a:rPr lang="en-GB" sz="1200" b="0" kern="1200" dirty="0">
                          <a:solidFill>
                            <a:srgbClr val="002060"/>
                          </a:solidFill>
                          <a:latin typeface="+mn-lt"/>
                          <a:ea typeface="+mn-ea"/>
                          <a:cs typeface="+mn-cs"/>
                        </a:rPr>
                        <a:t>Other advice includes not using the same password in multiple places.</a:t>
                      </a:r>
                    </a:p>
                    <a:p>
                      <a:pPr marL="0" algn="l" defTabSz="914400" rtl="0" eaLnBrk="1" latinLnBrk="0" hangingPunct="1"/>
                      <a:endParaRPr lang="en-GB" sz="1200" b="0" kern="1200" dirty="0">
                        <a:solidFill>
                          <a:srgbClr val="002060"/>
                        </a:solidFill>
                        <a:latin typeface="+mn-lt"/>
                        <a:ea typeface="+mn-ea"/>
                        <a:cs typeface="+mn-cs"/>
                      </a:endParaRPr>
                    </a:p>
                    <a:p>
                      <a:pPr marL="0" algn="l" defTabSz="914400" rtl="0" eaLnBrk="1" latinLnBrk="0" hangingPunct="1"/>
                      <a:r>
                        <a:rPr lang="en-GB" sz="1200" b="1" kern="1200" dirty="0">
                          <a:solidFill>
                            <a:srgbClr val="002060"/>
                          </a:solidFill>
                          <a:latin typeface="+mn-lt"/>
                          <a:ea typeface="+mn-ea"/>
                          <a:cs typeface="+mn-cs"/>
                        </a:rPr>
                        <a:t>Malware</a:t>
                      </a:r>
                      <a:r>
                        <a:rPr lang="en-GB" sz="1200" b="0" kern="1200" dirty="0">
                          <a:solidFill>
                            <a:srgbClr val="002060"/>
                          </a:solidFill>
                          <a:latin typeface="+mn-lt"/>
                          <a:ea typeface="+mn-ea"/>
                          <a:cs typeface="+mn-cs"/>
                        </a:rPr>
                        <a:t> – Software that tries to steal your information or damage your computers. Common types include:</a:t>
                      </a:r>
                    </a:p>
                    <a:p>
                      <a:pPr marL="0" algn="l" defTabSz="914400" rtl="0" eaLnBrk="1" latinLnBrk="0" hangingPunct="1"/>
                      <a:r>
                        <a:rPr lang="en-GB" sz="1200" b="0" kern="1200" dirty="0">
                          <a:solidFill>
                            <a:srgbClr val="002060"/>
                          </a:solidFill>
                          <a:latin typeface="+mn-lt"/>
                          <a:ea typeface="+mn-ea"/>
                          <a:cs typeface="+mn-cs"/>
                        </a:rPr>
                        <a:t>Viruses, spyware, ransomware.</a:t>
                      </a:r>
                    </a:p>
                    <a:p>
                      <a:pPr marL="0" algn="l" defTabSz="914400" rtl="0" eaLnBrk="1" latinLnBrk="0" hangingPunct="1"/>
                      <a:endParaRPr lang="en-GB" sz="1200" b="0" kern="1200" dirty="0">
                        <a:solidFill>
                          <a:srgbClr val="002060"/>
                        </a:solidFill>
                        <a:latin typeface="+mn-lt"/>
                        <a:ea typeface="+mn-ea"/>
                        <a:cs typeface="+mn-cs"/>
                      </a:endParaRPr>
                    </a:p>
                    <a:p>
                      <a:pPr marL="0" algn="l" defTabSz="914400" rtl="0" eaLnBrk="1" latinLnBrk="0" hangingPunct="1"/>
                      <a:r>
                        <a:rPr lang="en-GB" sz="1200" b="0" kern="1200" dirty="0">
                          <a:solidFill>
                            <a:srgbClr val="002060"/>
                          </a:solidFill>
                          <a:latin typeface="+mn-lt"/>
                          <a:ea typeface="+mn-ea"/>
                          <a:cs typeface="+mn-cs"/>
                        </a:rPr>
                        <a:t>To protect from Malware you should use firewalls, anti-malware software (such as anti-virus) and don’t click on links sent to you from people you don’t know.</a:t>
                      </a:r>
                      <a:endParaRPr lang="en-GB" sz="1100" b="1" kern="1200" dirty="0">
                        <a:solidFill>
                          <a:srgbClr val="002060"/>
                        </a:solidFill>
                        <a:latin typeface="+mn-lt"/>
                        <a:ea typeface="+mn-ea"/>
                        <a:cs typeface="+mn-cs"/>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a:txBody>
                    <a:bodyPr/>
                    <a:lstStyle/>
                    <a:p>
                      <a:pPr marL="0" algn="l" defTabSz="914400" rtl="0" eaLnBrk="1" latinLnBrk="0" hangingPunct="1"/>
                      <a:r>
                        <a:rPr lang="en-GB" sz="1800" b="1" kern="1200" dirty="0">
                          <a:solidFill>
                            <a:srgbClr val="002060"/>
                          </a:solidFill>
                          <a:latin typeface="+mn-lt"/>
                          <a:ea typeface="+mn-ea"/>
                          <a:cs typeface="+mn-cs"/>
                        </a:rPr>
                        <a:t>Digital Footprints</a:t>
                      </a:r>
                    </a:p>
                    <a:p>
                      <a:pPr marL="0" algn="l" defTabSz="914400" rtl="0" eaLnBrk="1" latinLnBrk="0" hangingPunct="1"/>
                      <a:endParaRPr lang="en-GB" sz="1800" b="1" kern="1200" dirty="0">
                        <a:solidFill>
                          <a:srgbClr val="002060"/>
                        </a:solidFill>
                        <a:latin typeface="+mn-lt"/>
                        <a:ea typeface="+mn-ea"/>
                        <a:cs typeface="+mn-cs"/>
                      </a:endParaRPr>
                    </a:p>
                    <a:p>
                      <a:pPr marL="0" algn="l" defTabSz="914400" rtl="0" eaLnBrk="1" latinLnBrk="0" hangingPunct="1"/>
                      <a:r>
                        <a:rPr lang="en-GB" sz="1200" b="0" kern="1200" dirty="0">
                          <a:solidFill>
                            <a:srgbClr val="002060"/>
                          </a:solidFill>
                          <a:latin typeface="+mn-lt"/>
                          <a:ea typeface="+mn-ea"/>
                          <a:cs typeface="+mn-cs"/>
                        </a:rPr>
                        <a:t>Your </a:t>
                      </a:r>
                      <a:r>
                        <a:rPr lang="en-GB" sz="1200" b="1" kern="1200" dirty="0">
                          <a:solidFill>
                            <a:srgbClr val="002060"/>
                          </a:solidFill>
                          <a:latin typeface="+mn-lt"/>
                          <a:ea typeface="+mn-ea"/>
                          <a:cs typeface="+mn-cs"/>
                        </a:rPr>
                        <a:t>digital footprint</a:t>
                      </a:r>
                      <a:r>
                        <a:rPr lang="en-GB" sz="1200" b="0" kern="1200" dirty="0">
                          <a:solidFill>
                            <a:srgbClr val="002060"/>
                          </a:solidFill>
                          <a:latin typeface="+mn-lt"/>
                          <a:ea typeface="+mn-ea"/>
                          <a:cs typeface="+mn-cs"/>
                        </a:rPr>
                        <a:t> is everything the </a:t>
                      </a:r>
                      <a:r>
                        <a:rPr lang="en-GB" sz="1200" b="1" kern="1200" dirty="0">
                          <a:solidFill>
                            <a:srgbClr val="002060"/>
                          </a:solidFill>
                          <a:latin typeface="+mn-lt"/>
                          <a:ea typeface="+mn-ea"/>
                          <a:cs typeface="+mn-cs"/>
                        </a:rPr>
                        <a:t>internet</a:t>
                      </a:r>
                      <a:r>
                        <a:rPr lang="en-GB" sz="1200" b="0" kern="1200" dirty="0">
                          <a:solidFill>
                            <a:srgbClr val="002060"/>
                          </a:solidFill>
                          <a:latin typeface="+mn-lt"/>
                          <a:ea typeface="+mn-ea"/>
                          <a:cs typeface="+mn-cs"/>
                        </a:rPr>
                        <a:t> knows about you. The internet is a collection of computers all connected together. Information stored on the internet is easy to search but difficult to remove. It is important because any information about you online could be used by employers or colleges to judge you.</a:t>
                      </a:r>
                    </a:p>
                    <a:p>
                      <a:pPr marL="0" algn="l" defTabSz="914400" rtl="0" eaLnBrk="1" latinLnBrk="0" hangingPunct="1"/>
                      <a:endParaRPr lang="en-GB" sz="1200" b="0" kern="1200" dirty="0">
                        <a:solidFill>
                          <a:srgbClr val="002060"/>
                        </a:solidFill>
                        <a:latin typeface="+mn-lt"/>
                        <a:ea typeface="+mn-ea"/>
                        <a:cs typeface="+mn-cs"/>
                      </a:endParaRPr>
                    </a:p>
                    <a:p>
                      <a:pPr marL="0" algn="l" defTabSz="914400" rtl="0" eaLnBrk="1" latinLnBrk="0" hangingPunct="1"/>
                      <a:r>
                        <a:rPr lang="en-GB" sz="1200" b="0" kern="1200" dirty="0">
                          <a:solidFill>
                            <a:srgbClr val="002060"/>
                          </a:solidFill>
                          <a:latin typeface="+mn-lt"/>
                          <a:ea typeface="+mn-ea"/>
                          <a:cs typeface="+mn-cs"/>
                        </a:rPr>
                        <a:t>To protect your digital footprint, keep social media accounts private and only add people that you really know. You should also search for yourself every so often to see what information about you is easily accessible by anyone.</a:t>
                      </a:r>
                    </a:p>
                    <a:p>
                      <a:pPr marL="0" algn="l" defTabSz="914400" rtl="0" eaLnBrk="1" latinLnBrk="0" hangingPunct="1"/>
                      <a:endParaRPr lang="en-GB" sz="1200" b="0" kern="1200" dirty="0">
                        <a:solidFill>
                          <a:srgbClr val="002060"/>
                        </a:solidFill>
                        <a:latin typeface="+mn-lt"/>
                        <a:ea typeface="+mn-ea"/>
                        <a:cs typeface="+mn-cs"/>
                      </a:endParaRPr>
                    </a:p>
                    <a:p>
                      <a:pPr marL="0" algn="l" defTabSz="914400" rtl="0" eaLnBrk="1" latinLnBrk="0" hangingPunct="1"/>
                      <a:r>
                        <a:rPr lang="en-GB" sz="1200" b="0" kern="1200" dirty="0">
                          <a:solidFill>
                            <a:srgbClr val="002060"/>
                          </a:solidFill>
                          <a:latin typeface="+mn-lt"/>
                          <a:ea typeface="+mn-ea"/>
                          <a:cs typeface="+mn-cs"/>
                        </a:rPr>
                        <a:t>Personal information is information about you, e.g. name, address, gender.</a:t>
                      </a:r>
                      <a:endParaRPr lang="en-GB" sz="1100" b="0" kern="1200" dirty="0">
                        <a:solidFill>
                          <a:srgbClr val="002060"/>
                        </a:solidFill>
                        <a:latin typeface="+mn-lt"/>
                        <a:ea typeface="+mn-ea"/>
                        <a:cs typeface="+mn-cs"/>
                      </a:endParaRPr>
                    </a:p>
                  </a:txBody>
                  <a:tcPr>
                    <a:lnL w="12700">
                      <a:solidFill>
                        <a:schemeClr val="tx1"/>
                      </a:solidFill>
                    </a:lnL>
                    <a:lnR w="12700">
                      <a:solidFill>
                        <a:schemeClr val="tx1"/>
                      </a:solidFill>
                    </a:lnR>
                    <a:lnT w="12700">
                      <a:solidFill>
                        <a:schemeClr val="tx1"/>
                      </a:solidFill>
                    </a:lnT>
                    <a:lnB w="12700">
                      <a:solidFill>
                        <a:schemeClr val="tx1"/>
                      </a:solidFill>
                    </a:lnB>
                    <a:noFill/>
                  </a:tcPr>
                </a:tc>
                <a:tc vMerge="1">
                  <a:txBody>
                    <a:bodyPr/>
                    <a:lstStyle/>
                    <a:p>
                      <a:endParaRPr lang="en-US"/>
                    </a:p>
                  </a:txBody>
                  <a:tcPr>
                    <a:lnL w="12700">
                      <a:solidFill>
                        <a:schemeClr val="tx1"/>
                      </a:solidFill>
                    </a:lnL>
                    <a:lnR w="12700">
                      <a:solidFill>
                        <a:schemeClr val="tx1"/>
                      </a:solidFill>
                    </a:lnR>
                    <a:lnT w="12700">
                      <a:solidFill>
                        <a:schemeClr val="tx1"/>
                      </a:solidFill>
                    </a:lnT>
                    <a:lnB w="12700">
                      <a:solidFill>
                        <a:schemeClr val="tx1"/>
                      </a:solidFill>
                    </a:lnB>
                    <a:noFill/>
                  </a:tcPr>
                </a:tc>
                <a:extLst>
                  <a:ext uri="{0D108BD9-81ED-4DB2-BD59-A6C34878D82A}">
                    <a16:rowId xmlns:a16="http://schemas.microsoft.com/office/drawing/2014/main" val="2148761186"/>
                  </a:ext>
                </a:extLst>
              </a:tr>
            </a:tbl>
          </a:graphicData>
        </a:graphic>
      </p:graphicFrame>
      <p:sp>
        <p:nvSpPr>
          <p:cNvPr id="5" name="Rectangle 4">
            <a:extLst>
              <a:ext uri="{FF2B5EF4-FFF2-40B4-BE49-F238E27FC236}">
                <a16:creationId xmlns:a16="http://schemas.microsoft.com/office/drawing/2014/main" id="{63036158-B99F-AA95-8ECD-6782D952E090}"/>
              </a:ext>
            </a:extLst>
          </p:cNvPr>
          <p:cNvSpPr/>
          <p:nvPr/>
        </p:nvSpPr>
        <p:spPr>
          <a:xfrm>
            <a:off x="205501" y="61931"/>
            <a:ext cx="3618767" cy="400110"/>
          </a:xfrm>
          <a:prstGeom prst="rect">
            <a:avLst/>
          </a:prstGeom>
          <a:noFill/>
        </p:spPr>
        <p:txBody>
          <a:bodyPr wrap="square" lIns="91440" tIns="45720" rIns="91440" bIns="4572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w="12700">
                  <a:solidFill>
                    <a:srgbClr val="4472C4"/>
                  </a:solidFill>
                  <a:prstDash val="solid"/>
                </a:ln>
                <a:pattFill prst="pct50">
                  <a:fgClr>
                    <a:srgbClr val="4472C4"/>
                  </a:fgClr>
                  <a:bgClr>
                    <a:srgbClr val="4472C4">
                      <a:lumMod val="20000"/>
                      <a:lumOff val="80000"/>
                    </a:srgbClr>
                  </a:bgClr>
                </a:pattFill>
                <a:effectLst>
                  <a:outerShdw dist="38100" dir="2640000" algn="bl" rotWithShape="0">
                    <a:srgbClr val="4472C4"/>
                  </a:outerShdw>
                </a:effectLst>
                <a:uLnTx/>
                <a:uFillTx/>
                <a:latin typeface="Calibri" panose="020F0502020204030204"/>
                <a:ea typeface="+mn-ea"/>
                <a:cs typeface="+mn-cs"/>
              </a:rPr>
              <a:t>Knowledge </a:t>
            </a:r>
            <a:r>
              <a:rPr kumimoji="0" lang="en-US" sz="2000" b="1" i="0" u="none" strike="noStrike" kern="1200" cap="none" spc="0" normalizeH="0" baseline="0" noProof="0" dirty="0" err="1">
                <a:ln w="12700">
                  <a:solidFill>
                    <a:srgbClr val="4472C4"/>
                  </a:solidFill>
                  <a:prstDash val="solid"/>
                </a:ln>
                <a:pattFill prst="pct50">
                  <a:fgClr>
                    <a:srgbClr val="4472C4"/>
                  </a:fgClr>
                  <a:bgClr>
                    <a:srgbClr val="4472C4">
                      <a:lumMod val="20000"/>
                      <a:lumOff val="80000"/>
                    </a:srgbClr>
                  </a:bgClr>
                </a:pattFill>
                <a:effectLst>
                  <a:outerShdw dist="38100" dir="2640000" algn="bl" rotWithShape="0">
                    <a:srgbClr val="4472C4"/>
                  </a:outerShdw>
                </a:effectLst>
                <a:uLnTx/>
                <a:uFillTx/>
                <a:latin typeface="Calibri" panose="020F0502020204030204"/>
                <a:ea typeface="+mn-ea"/>
                <a:cs typeface="+mn-cs"/>
              </a:rPr>
              <a:t>Organiser</a:t>
            </a:r>
            <a:r>
              <a:rPr kumimoji="0" lang="en-US" sz="2000" b="1" i="0" u="none" strike="noStrike" kern="1200" cap="none" spc="0" normalizeH="0" baseline="0" noProof="0" dirty="0">
                <a:ln w="12700">
                  <a:solidFill>
                    <a:srgbClr val="4472C4"/>
                  </a:solidFill>
                  <a:prstDash val="solid"/>
                </a:ln>
                <a:pattFill prst="pct50">
                  <a:fgClr>
                    <a:srgbClr val="4472C4"/>
                  </a:fgClr>
                  <a:bgClr>
                    <a:srgbClr val="4472C4">
                      <a:lumMod val="20000"/>
                      <a:lumOff val="80000"/>
                    </a:srgbClr>
                  </a:bgClr>
                </a:pattFill>
                <a:effectLst>
                  <a:outerShdw dist="38100" dir="2640000" algn="bl" rotWithShape="0">
                    <a:srgbClr val="4472C4"/>
                  </a:outerShdw>
                </a:effectLst>
                <a:uLnTx/>
                <a:uFillTx/>
                <a:latin typeface="Calibri" panose="020F0502020204030204"/>
                <a:ea typeface="+mn-ea"/>
                <a:cs typeface="+mn-cs"/>
              </a:rPr>
              <a:t>: E-safety</a:t>
            </a:r>
          </a:p>
        </p:txBody>
      </p:sp>
      <p:pic>
        <p:nvPicPr>
          <p:cNvPr id="6" name="Picture 6" descr="Graphical user interface, text, application, chat or text message&#10;&#10;Description automatically generated">
            <a:extLst>
              <a:ext uri="{FF2B5EF4-FFF2-40B4-BE49-F238E27FC236}">
                <a16:creationId xmlns:a16="http://schemas.microsoft.com/office/drawing/2014/main" id="{E2DDC04E-7997-06A2-59C8-1BC99ED5F839}"/>
              </a:ext>
            </a:extLst>
          </p:cNvPr>
          <p:cNvPicPr>
            <a:picLocks noChangeAspect="1"/>
          </p:cNvPicPr>
          <p:nvPr/>
        </p:nvPicPr>
        <p:blipFill>
          <a:blip r:embed="rId2"/>
          <a:stretch>
            <a:fillRect/>
          </a:stretch>
        </p:blipFill>
        <p:spPr>
          <a:xfrm>
            <a:off x="2419584" y="2354392"/>
            <a:ext cx="1501423" cy="797949"/>
          </a:xfrm>
          <a:prstGeom prst="rect">
            <a:avLst/>
          </a:prstGeom>
        </p:spPr>
      </p:pic>
      <p:pic>
        <p:nvPicPr>
          <p:cNvPr id="7" name="Picture 7" descr="Graphical user interface&#10;&#10;Description automatically generated">
            <a:extLst>
              <a:ext uri="{FF2B5EF4-FFF2-40B4-BE49-F238E27FC236}">
                <a16:creationId xmlns:a16="http://schemas.microsoft.com/office/drawing/2014/main" id="{0A2FEF55-CAA0-EF84-8B22-ED9364948C8A}"/>
              </a:ext>
            </a:extLst>
          </p:cNvPr>
          <p:cNvPicPr>
            <a:picLocks noChangeAspect="1"/>
          </p:cNvPicPr>
          <p:nvPr/>
        </p:nvPicPr>
        <p:blipFill>
          <a:blip r:embed="rId3"/>
          <a:stretch>
            <a:fillRect/>
          </a:stretch>
        </p:blipFill>
        <p:spPr>
          <a:xfrm>
            <a:off x="8609659" y="5106790"/>
            <a:ext cx="2743200" cy="1705605"/>
          </a:xfrm>
          <a:prstGeom prst="rect">
            <a:avLst/>
          </a:prstGeom>
        </p:spPr>
      </p:pic>
    </p:spTree>
    <p:extLst>
      <p:ext uri="{BB962C8B-B14F-4D97-AF65-F5344CB8AC3E}">
        <p14:creationId xmlns:p14="http://schemas.microsoft.com/office/powerpoint/2010/main" val="31839475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119d31b2-67a8-4301-975c-fc972eef54c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31C3835F370234B8B464B84801C4A30" ma:contentTypeVersion="6" ma:contentTypeDescription="Create a new document." ma:contentTypeScope="" ma:versionID="59f8a0fa89a9d3436cd3d8525a588a66">
  <xsd:schema xmlns:xsd="http://www.w3.org/2001/XMLSchema" xmlns:xs="http://www.w3.org/2001/XMLSchema" xmlns:p="http://schemas.microsoft.com/office/2006/metadata/properties" xmlns:ns3="119d31b2-67a8-4301-975c-fc972eef54c0" xmlns:ns4="13db86a8-7e23-4d8c-9002-9bc7bb3a3898" targetNamespace="http://schemas.microsoft.com/office/2006/metadata/properties" ma:root="true" ma:fieldsID="d4651ade922c180c53f68c330f8d2831" ns3:_="" ns4:_="">
    <xsd:import namespace="119d31b2-67a8-4301-975c-fc972eef54c0"/>
    <xsd:import namespace="13db86a8-7e23-4d8c-9002-9bc7bb3a3898"/>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9d31b2-67a8-4301-975c-fc972eef54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3db86a8-7e23-4d8c-9002-9bc7bb3a3898"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5DA2EE-E5BC-48A7-AEB5-C4DF4239911F}">
  <ds:schemaRefs>
    <ds:schemaRef ds:uri="http://purl.org/dc/terms/"/>
    <ds:schemaRef ds:uri="http://schemas.microsoft.com/office/2006/metadata/properties"/>
    <ds:schemaRef ds:uri="http://www.w3.org/XML/1998/namespace"/>
    <ds:schemaRef ds:uri="13db86a8-7e23-4d8c-9002-9bc7bb3a3898"/>
    <ds:schemaRef ds:uri="http://schemas.openxmlformats.org/package/2006/metadata/core-properties"/>
    <ds:schemaRef ds:uri="http://schemas.microsoft.com/office/2006/documentManagement/types"/>
    <ds:schemaRef ds:uri="http://purl.org/dc/elements/1.1/"/>
    <ds:schemaRef ds:uri="http://schemas.microsoft.com/office/infopath/2007/PartnerControls"/>
    <ds:schemaRef ds:uri="119d31b2-67a8-4301-975c-fc972eef54c0"/>
    <ds:schemaRef ds:uri="http://purl.org/dc/dcmitype/"/>
  </ds:schemaRefs>
</ds:datastoreItem>
</file>

<file path=customXml/itemProps2.xml><?xml version="1.0" encoding="utf-8"?>
<ds:datastoreItem xmlns:ds="http://schemas.openxmlformats.org/officeDocument/2006/customXml" ds:itemID="{B1B0DC75-C102-453B-ACFA-8D02BF62F422}">
  <ds:schemaRefs>
    <ds:schemaRef ds:uri="http://schemas.microsoft.com/sharepoint/v3/contenttype/forms"/>
  </ds:schemaRefs>
</ds:datastoreItem>
</file>

<file path=customXml/itemProps3.xml><?xml version="1.0" encoding="utf-8"?>
<ds:datastoreItem xmlns:ds="http://schemas.openxmlformats.org/officeDocument/2006/customXml" ds:itemID="{EFC5FA97-0A9A-45AB-85EF-698C0D776F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9d31b2-67a8-4301-975c-fc972eef54c0"/>
    <ds:schemaRef ds:uri="13db86a8-7e23-4d8c-9002-9bc7bb3a38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73</TotalTime>
  <Words>896</Words>
  <Application>Microsoft Office PowerPoint</Application>
  <PresentationFormat>Widescreen</PresentationFormat>
  <Paragraphs>72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Hewitt (BRI)</dc:creator>
  <cp:lastModifiedBy>J Hewitt (BRI)</cp:lastModifiedBy>
  <cp:revision>5</cp:revision>
  <dcterms:created xsi:type="dcterms:W3CDTF">2023-02-02T13:36:25Z</dcterms:created>
  <dcterms:modified xsi:type="dcterms:W3CDTF">2023-02-03T09:45:12Z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0x010100A31C3835F370234B8B464B84801C4A30</vt:lpwstr>
  </property>
</Properties>
</file>