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B53DDB-25D5-4400-876A-89AFB6B7B48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5B26E96-0B75-4A53-ADF1-6D675DF69E4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DE13D81-823B-41DD-A905-E6CEB1A3E6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AAC2DA-4C28-41BE-920B-5812C6EDD286}" type="datetimeFigureOut">
              <a:rPr lang="en-GB" smtClean="0"/>
              <a:t>09/02/2023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E1BC296-6E3E-4823-9082-F0622B4984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FB2B2CD-ADA2-4BB8-B8C8-FD1B612668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2CBBA-C1D0-4DBD-8B3E-71BC69813C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584193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D36B4D-B14B-4A8C-BD61-35DF464586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1853CA4-5DFC-4B01-A7FF-2938EE96EC2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2984FBF-BD96-47DC-A8A2-B6989A5530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AAC2DA-4C28-41BE-920B-5812C6EDD286}" type="datetimeFigureOut">
              <a:rPr lang="en-GB" smtClean="0"/>
              <a:t>09/02/2023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2B7179C-DD5F-4BB5-9A94-1FA8FDAB87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C4E345-027A-44EF-82DD-D49CFB303B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2CBBA-C1D0-4DBD-8B3E-71BC69813C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113190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88234AE-5D44-4460-BE4A-E5C11B10773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EECBF97-F017-4763-99F6-502E1F1E0C6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CED4F2D-36DC-45D7-AB03-5E36481E88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AAC2DA-4C28-41BE-920B-5812C6EDD286}" type="datetimeFigureOut">
              <a:rPr lang="en-GB" smtClean="0"/>
              <a:t>09/02/2023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08BC832-B6B1-443B-A861-47AECBCD7F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F7FECDC-AFC8-4213-BC2D-730726F444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2CBBA-C1D0-4DBD-8B3E-71BC69813C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908549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CC8920-E8C4-45A5-96C2-BE86EB626C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9D7973-935E-47B8-A1DE-A1D6E51ED1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F9300A6-3F1A-4368-B8A6-90CD7F46A4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AAC2DA-4C28-41BE-920B-5812C6EDD286}" type="datetimeFigureOut">
              <a:rPr lang="en-GB" smtClean="0"/>
              <a:t>09/02/2023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8B368EE-C653-473B-8F5A-B3FCB8A20D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8EA94BD-2057-438B-85EB-756C87E06B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2CBBA-C1D0-4DBD-8B3E-71BC69813C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031492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5DFD50-B7A8-41C1-907D-BC6E11FB1F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29FAD68-D87F-4370-926E-68E71A82D14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B98A8BE-BCCE-4D3F-A49B-4E442D51EA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AAC2DA-4C28-41BE-920B-5812C6EDD286}" type="datetimeFigureOut">
              <a:rPr lang="en-GB" smtClean="0"/>
              <a:t>09/02/2023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26B9B68-2AE3-4AA1-A875-569C1C5B72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B1812FF-5B17-4B39-8708-04041704EC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2CBBA-C1D0-4DBD-8B3E-71BC69813C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777713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ACF746-B70B-4BDA-ABC0-3A5A0294C8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80A804-6CA8-46DB-94E0-D73A498B853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9BF9D86-761E-4109-B7D1-86AD7D5D377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7728541-26BE-4B1B-B449-6616D66AE5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AAC2DA-4C28-41BE-920B-5812C6EDD286}" type="datetimeFigureOut">
              <a:rPr lang="en-GB" smtClean="0"/>
              <a:t>09/02/2023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F601CB4-B274-4C4D-A053-42CAADFE0E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6B0BC20-251E-4235-9EF3-A7FD0CEDA2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2CBBA-C1D0-4DBD-8B3E-71BC69813C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922899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601982-F6DF-4AC3-B7C7-DC2BA49851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5F35AE2-E973-422B-93AE-96750E475C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835801A-320D-44CC-B48D-D018FEC5DCF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3AA1B66-4C76-4F50-869A-60243B255BE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DC8B1E9-0DCA-423E-BA88-C25D54D6828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5E916AF-CE44-48AA-BF6D-440E9F8358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AAC2DA-4C28-41BE-920B-5812C6EDD286}" type="datetimeFigureOut">
              <a:rPr lang="en-GB" smtClean="0"/>
              <a:t>09/02/2023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BF8A409-9026-468F-80BA-9C71790F9B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6F1D9B3-F472-4AB3-BB98-141EA95A51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2CBBA-C1D0-4DBD-8B3E-71BC69813C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904907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BFA59A-794D-44C0-82F2-188BAAF631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F70BAA5-BDCC-45F5-AA84-C41CBE50D9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AAC2DA-4C28-41BE-920B-5812C6EDD286}" type="datetimeFigureOut">
              <a:rPr lang="en-GB" smtClean="0"/>
              <a:t>09/02/2023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4CEBAE0-E5E6-449F-A276-7A7B28423E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548C95F-A54D-44D5-9505-212C6A61FF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2CBBA-C1D0-4DBD-8B3E-71BC69813C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69663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B49B2DE-9A18-4604-87CA-A759D809EA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AAC2DA-4C28-41BE-920B-5812C6EDD286}" type="datetimeFigureOut">
              <a:rPr lang="en-GB" smtClean="0"/>
              <a:t>09/02/2023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A811C8A-C3C8-45DA-A444-31F62D7245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BB612E0-3963-4B4D-8F70-03F85F2E71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2CBBA-C1D0-4DBD-8B3E-71BC69813C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58280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52BE83-DF80-403D-B180-7EA8091011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4559E2-FFA1-42E2-BB59-F678711E89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B061355-A57A-46F8-B5F8-8CF044C18C0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4A41C0C-8FE9-4139-89D8-FDC4D1B288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AAC2DA-4C28-41BE-920B-5812C6EDD286}" type="datetimeFigureOut">
              <a:rPr lang="en-GB" smtClean="0"/>
              <a:t>09/02/2023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E1AC6B3-8F61-4574-8B0A-3960B8F383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E51EEDD-C2EE-41C1-B2D1-0EA4B15ACD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2CBBA-C1D0-4DBD-8B3E-71BC69813C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474789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DCB88F-10F4-4D0A-927B-D73F4E413D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A5AF466-6FD4-46F7-9008-EAC597BEB11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1D42631-3823-4132-9A71-1FD59EC9CF8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E22102C-4A10-4293-9D85-C95267739E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AAC2DA-4C28-41BE-920B-5812C6EDD286}" type="datetimeFigureOut">
              <a:rPr lang="en-GB" smtClean="0"/>
              <a:t>09/02/2023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B1B47EB-209F-41CC-9AB6-93D8B48257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3FEF50C-1FBB-459E-BEE5-7AEF7933B6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2CBBA-C1D0-4DBD-8B3E-71BC69813C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053657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9AAD502-D14D-4909-A4B1-3B1D7B63D9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39D50E2-0ACF-408F-BB62-6CCEA41340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31430B-CE9C-4F53-9B10-151747ABB16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AAC2DA-4C28-41BE-920B-5812C6EDD286}" type="datetimeFigureOut">
              <a:rPr lang="en-GB" smtClean="0"/>
              <a:t>09/02/2023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9EFDF4B-3EE3-4076-AE71-D12D37E4D69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1BCBD92-2312-48F6-8A69-5F6DAC71D6F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82CBBA-C1D0-4DBD-8B3E-71BC69813C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709216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32" name="Rectangle 31"/>
              <p:cNvSpPr/>
              <p:nvPr/>
            </p:nvSpPr>
            <p:spPr>
              <a:xfrm>
                <a:off x="6976615" y="1253300"/>
                <a:ext cx="4156788" cy="381367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en-GB" dirty="0"/>
                  <a:t>Regular Pentagon</a:t>
                </a:r>
              </a:p>
              <a:p>
                <a:endParaRPr lang="en-GB" dirty="0"/>
              </a:p>
              <a:p>
                <a:endParaRPr lang="en-GB" dirty="0"/>
              </a:p>
              <a:p>
                <a:endParaRPr lang="en-GB" dirty="0"/>
              </a:p>
              <a:p>
                <a:endParaRPr lang="en-GB" dirty="0"/>
              </a:p>
              <a:p>
                <a:endParaRPr lang="en-GB" dirty="0"/>
              </a:p>
              <a:p>
                <a:endParaRPr lang="en-GB" dirty="0"/>
              </a:p>
              <a:p>
                <a:r>
                  <a:rPr lang="en-GB" dirty="0"/>
                  <a:t>Sum of interior angles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GB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ctrlPr>
                            <a:rPr lang="en-GB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i="1">
                              <a:latin typeface="Cambria Math" panose="02040503050406030204" pitchFamily="18" charset="0"/>
                            </a:rPr>
                            <m:t>5</m:t>
                          </m:r>
                          <m:r>
                            <a:rPr lang="en-GB" i="1">
                              <a:latin typeface="Cambria Math" panose="02040503050406030204" pitchFamily="18" charset="0"/>
                            </a:rPr>
                            <m:t>−2</m:t>
                          </m:r>
                        </m:e>
                      </m:d>
                      <m:r>
                        <a:rPr lang="en-GB" i="1">
                          <a:latin typeface="Cambria Math" panose="02040503050406030204" pitchFamily="18" charset="0"/>
                        </a:rPr>
                        <m:t>×180</m:t>
                      </m:r>
                    </m:oMath>
                  </m:oMathPara>
                </a14:m>
                <a:endParaRPr lang="en-GB" dirty="0"/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GB" i="1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GB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i="1">
                              <a:latin typeface="Cambria Math" panose="02040503050406030204" pitchFamily="18" charset="0"/>
                            </a:rPr>
                            <m:t>540</m:t>
                          </m:r>
                        </m:e>
                        <m:sup>
                          <m:r>
                            <a:rPr lang="en-GB" i="1">
                              <a:latin typeface="Cambria Math" panose="02040503050406030204" pitchFamily="18" charset="0"/>
                            </a:rPr>
                            <m:t>𝑜</m:t>
                          </m:r>
                        </m:sup>
                      </m:sSup>
                    </m:oMath>
                  </m:oMathPara>
                </a14:m>
                <a:endParaRPr lang="en-GB" dirty="0"/>
              </a:p>
              <a:p>
                <a:r>
                  <a:rPr lang="en-GB" dirty="0"/>
                  <a:t>			Interior angle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i="1">
                            <a:latin typeface="Cambria Math" panose="02040503050406030204" pitchFamily="18" charset="0"/>
                          </a:rPr>
                          <m:t>540</m:t>
                        </m:r>
                      </m:num>
                      <m:den>
                        <m:r>
                          <a:rPr lang="en-GB" i="1">
                            <a:latin typeface="Cambria Math" panose="02040503050406030204" pitchFamily="18" charset="0"/>
                          </a:rPr>
                          <m:t>5</m:t>
                        </m:r>
                      </m:den>
                    </m:f>
                    <m:r>
                      <a:rPr lang="en-GB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GB" dirty="0"/>
                  <a:t>=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GB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i="1">
                            <a:latin typeface="Cambria Math" panose="02040503050406030204" pitchFamily="18" charset="0"/>
                          </a:rPr>
                          <m:t>108</m:t>
                        </m:r>
                      </m:e>
                      <m:sup>
                        <m:r>
                          <a:rPr lang="en-GB" i="1">
                            <a:latin typeface="Cambria Math" panose="02040503050406030204" pitchFamily="18" charset="0"/>
                          </a:rPr>
                          <m:t>𝑜</m:t>
                        </m:r>
                      </m:sup>
                    </m:sSup>
                  </m:oMath>
                </a14:m>
                <a:endParaRPr lang="en-GB" dirty="0"/>
              </a:p>
              <a:p>
                <a:endParaRPr lang="en-GB" dirty="0"/>
              </a:p>
            </p:txBody>
          </p:sp>
        </mc:Choice>
        <mc:Fallback>
          <p:sp>
            <p:nvSpPr>
              <p:cNvPr id="32" name="Rectangle 3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76615" y="1253300"/>
                <a:ext cx="4156788" cy="3813673"/>
              </a:xfrm>
              <a:prstGeom prst="rect">
                <a:avLst/>
              </a:prstGeom>
              <a:blipFill>
                <a:blip r:embed="rId2"/>
                <a:stretch>
                  <a:fillRect l="-1173" t="-96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5" name="Pie 34"/>
          <p:cNvSpPr/>
          <p:nvPr/>
        </p:nvSpPr>
        <p:spPr>
          <a:xfrm rot="10800000">
            <a:off x="8426729" y="2638681"/>
            <a:ext cx="914400" cy="914400"/>
          </a:xfrm>
          <a:prstGeom prst="pie">
            <a:avLst>
              <a:gd name="adj1" fmla="val 0"/>
              <a:gd name="adj2" fmla="val 6510917"/>
            </a:avLst>
          </a:prstGeom>
          <a:solidFill>
            <a:schemeClr val="accent6"/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6" name="Pie 5"/>
          <p:cNvSpPr/>
          <p:nvPr/>
        </p:nvSpPr>
        <p:spPr>
          <a:xfrm rot="17351340">
            <a:off x="8441698" y="2645790"/>
            <a:ext cx="914400" cy="914400"/>
          </a:xfrm>
          <a:prstGeom prst="pie">
            <a:avLst>
              <a:gd name="adj1" fmla="val 21520274"/>
              <a:gd name="adj2" fmla="val 4237698"/>
            </a:avLst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212671" y="1"/>
            <a:ext cx="9501051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600" dirty="0">
                <a:ln w="0"/>
                <a:solidFill>
                  <a:srgbClr val="2C278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TYPES OF ANGLE AND ANGLES IN POLYGONS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1212670" y="69670"/>
            <a:ext cx="9753600" cy="1062445"/>
          </a:xfrm>
          <a:prstGeom prst="roundRect">
            <a:avLst/>
          </a:prstGeom>
          <a:noFill/>
          <a:ln w="38100">
            <a:solidFill>
              <a:srgbClr val="2C278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22" name="Picture 2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39346" y="4950025"/>
            <a:ext cx="1892481" cy="459793"/>
          </a:xfrm>
          <a:prstGeom prst="rect">
            <a:avLst/>
          </a:prstGeom>
        </p:spPr>
      </p:pic>
      <p:sp>
        <p:nvSpPr>
          <p:cNvPr id="23" name="Rounded Rectangle 22"/>
          <p:cNvSpPr/>
          <p:nvPr/>
        </p:nvSpPr>
        <p:spPr>
          <a:xfrm>
            <a:off x="1212670" y="4950025"/>
            <a:ext cx="2194558" cy="1172102"/>
          </a:xfrm>
          <a:prstGeom prst="roundRect">
            <a:avLst/>
          </a:prstGeom>
          <a:noFill/>
          <a:ln w="38100">
            <a:solidFill>
              <a:srgbClr val="33A7D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endParaRPr lang="en-GB" sz="200" b="1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27" name="Rounded Rectangle 26"/>
          <p:cNvSpPr/>
          <p:nvPr/>
        </p:nvSpPr>
        <p:spPr>
          <a:xfrm>
            <a:off x="1212670" y="1200329"/>
            <a:ext cx="2467501" cy="3606802"/>
          </a:xfrm>
          <a:prstGeom prst="roundRect">
            <a:avLst>
              <a:gd name="adj" fmla="val 10148"/>
            </a:avLst>
          </a:prstGeom>
          <a:noFill/>
          <a:ln w="38100">
            <a:solidFill>
              <a:srgbClr val="FAB4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en-GB" sz="900" b="1" dirty="0">
              <a:solidFill>
                <a:schemeClr val="tx1"/>
              </a:solidFill>
            </a:endParaRPr>
          </a:p>
        </p:txBody>
      </p:sp>
      <p:sp>
        <p:nvSpPr>
          <p:cNvPr id="29" name="Rounded Rectangle 28"/>
          <p:cNvSpPr/>
          <p:nvPr/>
        </p:nvSpPr>
        <p:spPr>
          <a:xfrm>
            <a:off x="3506227" y="4955178"/>
            <a:ext cx="1678993" cy="1788070"/>
          </a:xfrm>
          <a:prstGeom prst="roundRect">
            <a:avLst/>
          </a:prstGeom>
          <a:noFill/>
          <a:ln w="38100">
            <a:solidFill>
              <a:srgbClr val="2C278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400" b="1" dirty="0">
              <a:solidFill>
                <a:schemeClr val="tx1"/>
              </a:solidFill>
            </a:endParaRPr>
          </a:p>
          <a:p>
            <a:pPr algn="ctr"/>
            <a:endParaRPr lang="en-GB" sz="1000" b="1" dirty="0">
              <a:solidFill>
                <a:schemeClr val="tx1"/>
              </a:solidFill>
            </a:endParaRPr>
          </a:p>
          <a:p>
            <a:endParaRPr lang="en-GB" sz="1200" dirty="0">
              <a:solidFill>
                <a:schemeClr val="tx1"/>
              </a:solidFill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6292661" y="1162493"/>
            <a:ext cx="139333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b="1" dirty="0"/>
              <a:t>Examples</a:t>
            </a:r>
          </a:p>
        </p:txBody>
      </p:sp>
      <p:sp>
        <p:nvSpPr>
          <p:cNvPr id="20" name="Rounded Rectangle 19"/>
          <p:cNvSpPr/>
          <p:nvPr/>
        </p:nvSpPr>
        <p:spPr>
          <a:xfrm>
            <a:off x="5284218" y="4678015"/>
            <a:ext cx="5695127" cy="1685494"/>
          </a:xfrm>
          <a:prstGeom prst="roundRect">
            <a:avLst/>
          </a:prstGeom>
          <a:noFill/>
          <a:ln w="38100">
            <a:solidFill>
              <a:srgbClr val="FAB5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400" b="1" dirty="0">
              <a:solidFill>
                <a:schemeClr val="tx1"/>
              </a:solidFill>
            </a:endParaRPr>
          </a:p>
          <a:p>
            <a:endParaRPr lang="en-GB" sz="1400" dirty="0">
              <a:solidFill>
                <a:schemeClr val="tx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 rot="10800000">
            <a:off x="5246016" y="6460434"/>
            <a:ext cx="5733329" cy="26161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sz="1100" dirty="0"/>
              <a:t>ANSWERS: 1) 720</a:t>
            </a:r>
            <a:r>
              <a:rPr lang="en-GB" sz="1100" baseline="30000" dirty="0"/>
              <a:t>o</a:t>
            </a:r>
            <a:r>
              <a:rPr lang="en-GB" sz="1100" dirty="0"/>
              <a:t>    2)  60</a:t>
            </a:r>
            <a:r>
              <a:rPr lang="en-GB" sz="1100" baseline="30000" dirty="0"/>
              <a:t>o</a:t>
            </a:r>
            <a:r>
              <a:rPr lang="en-GB" sz="1100" dirty="0"/>
              <a:t>   3)  120</a:t>
            </a:r>
            <a:r>
              <a:rPr lang="en-GB" sz="1100" baseline="30000" dirty="0"/>
              <a:t>o</a:t>
            </a:r>
            <a:endParaRPr lang="en-GB" sz="1100" dirty="0"/>
          </a:p>
        </p:txBody>
      </p:sp>
      <p:sp>
        <p:nvSpPr>
          <p:cNvPr id="4" name="TextBox 3"/>
          <p:cNvSpPr txBox="1"/>
          <p:nvPr/>
        </p:nvSpPr>
        <p:spPr>
          <a:xfrm>
            <a:off x="3463690" y="4950379"/>
            <a:ext cx="1712192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>
                <a:solidFill>
                  <a:srgbClr val="87022F"/>
                </a:solidFill>
                <a:latin typeface="Calibri" panose="020F0502020204030204" pitchFamily="34" charset="0"/>
              </a:rPr>
              <a:t>Key Words</a:t>
            </a:r>
          </a:p>
          <a:p>
            <a:pPr algn="ctr"/>
            <a:r>
              <a:rPr lang="en-GB" sz="1400" dirty="0"/>
              <a:t>Polygon</a:t>
            </a:r>
          </a:p>
          <a:p>
            <a:pPr algn="ctr"/>
            <a:r>
              <a:rPr lang="en-GB" sz="1400" dirty="0">
                <a:latin typeface="Calibri" panose="020F0502020204030204" pitchFamily="34" charset="0"/>
              </a:rPr>
              <a:t>Interior angle</a:t>
            </a:r>
          </a:p>
          <a:p>
            <a:pPr algn="ctr"/>
            <a:r>
              <a:rPr lang="en-GB" sz="1400" dirty="0">
                <a:latin typeface="Calibri" panose="020F0502020204030204" pitchFamily="34" charset="0"/>
              </a:rPr>
              <a:t>Exterior angle</a:t>
            </a:r>
          </a:p>
          <a:p>
            <a:pPr algn="ctr"/>
            <a:r>
              <a:rPr lang="en-GB" sz="1400" dirty="0">
                <a:latin typeface="Calibri" panose="020F0502020204030204" pitchFamily="34" charset="0"/>
              </a:rPr>
              <a:t>Acute</a:t>
            </a:r>
          </a:p>
          <a:p>
            <a:pPr algn="ctr"/>
            <a:r>
              <a:rPr lang="en-GB" sz="1400" dirty="0">
                <a:latin typeface="Calibri" panose="020F0502020204030204" pitchFamily="34" charset="0"/>
              </a:rPr>
              <a:t>Obtuse</a:t>
            </a:r>
          </a:p>
          <a:p>
            <a:pPr algn="ctr"/>
            <a:r>
              <a:rPr lang="en-GB" sz="1400" dirty="0">
                <a:latin typeface="Calibri" panose="020F0502020204030204" pitchFamily="34" charset="0"/>
              </a:rPr>
              <a:t>Right angle</a:t>
            </a:r>
          </a:p>
          <a:p>
            <a:pPr algn="ctr"/>
            <a:r>
              <a:rPr lang="en-GB" sz="1400" dirty="0">
                <a:latin typeface="Calibri" panose="020F0502020204030204" pitchFamily="34" charset="0"/>
              </a:rPr>
              <a:t>Reflex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4" name="TextBox 13"/>
              <p:cNvSpPr txBox="1"/>
              <p:nvPr/>
            </p:nvSpPr>
            <p:spPr>
              <a:xfrm>
                <a:off x="1188907" y="1198275"/>
                <a:ext cx="2512901" cy="360791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b="1" dirty="0"/>
                  <a:t>Key Concepts</a:t>
                </a:r>
              </a:p>
              <a:p>
                <a:endParaRPr lang="en-GB" sz="700" b="1" dirty="0"/>
              </a:p>
              <a:p>
                <a:r>
                  <a:rPr lang="en-GB" sz="1400" b="1" dirty="0"/>
                  <a:t>Regular polygons </a:t>
                </a:r>
                <a:r>
                  <a:rPr lang="en-GB" sz="1400" dirty="0"/>
                  <a:t>have equal lengths of sides and equal angles.</a:t>
                </a:r>
                <a:endParaRPr lang="en-GB" sz="1400" b="1" dirty="0"/>
              </a:p>
              <a:p>
                <a:endParaRPr lang="en-GB" sz="700" b="1" dirty="0"/>
              </a:p>
              <a:p>
                <a:r>
                  <a:rPr lang="en-GB" sz="1400" b="1" dirty="0"/>
                  <a:t>Angles in polygons</a:t>
                </a:r>
              </a:p>
              <a:p>
                <a:r>
                  <a:rPr lang="en-GB" sz="1400" dirty="0"/>
                  <a:t>Sum of interior angles</a:t>
                </a:r>
              </a:p>
              <a:p>
                <a:pPr algn="r"/>
                <a:r>
                  <a:rPr lang="en-GB" sz="1200" dirty="0"/>
                  <a:t> = </a:t>
                </a:r>
                <a14:m>
                  <m:oMath xmlns:m="http://schemas.openxmlformats.org/officeDocument/2006/math">
                    <m:r>
                      <a:rPr lang="en-GB" sz="1200" i="1">
                        <a:latin typeface="Cambria Math" panose="02040503050406030204" pitchFamily="18" charset="0"/>
                      </a:rPr>
                      <m:t>(</m:t>
                    </m:r>
                    <m:r>
                      <a:rPr lang="en-GB" sz="1200" i="1">
                        <a:latin typeface="Cambria Math" panose="02040503050406030204" pitchFamily="18" charset="0"/>
                      </a:rPr>
                      <m:t>𝑛𝑢𝑚𝑏𝑒𝑟</m:t>
                    </m:r>
                    <m:r>
                      <a:rPr lang="en-GB" sz="1200" i="1">
                        <a:latin typeface="Cambria Math" panose="02040503050406030204" pitchFamily="18" charset="0"/>
                      </a:rPr>
                      <m:t> </m:t>
                    </m:r>
                    <m:r>
                      <a:rPr lang="en-GB" sz="1200" i="1">
                        <a:latin typeface="Cambria Math" panose="02040503050406030204" pitchFamily="18" charset="0"/>
                      </a:rPr>
                      <m:t>𝑜𝑓</m:t>
                    </m:r>
                    <m:r>
                      <a:rPr lang="en-GB" sz="1200" i="1">
                        <a:latin typeface="Cambria Math" panose="02040503050406030204" pitchFamily="18" charset="0"/>
                      </a:rPr>
                      <m:t> </m:t>
                    </m:r>
                    <m:r>
                      <a:rPr lang="en-GB" sz="1200" i="1">
                        <a:latin typeface="Cambria Math" panose="02040503050406030204" pitchFamily="18" charset="0"/>
                      </a:rPr>
                      <m:t>𝑠𝑖𝑑𝑒𝑠</m:t>
                    </m:r>
                    <m:r>
                      <a:rPr lang="en-GB" sz="1200" i="1">
                        <a:latin typeface="Cambria Math" panose="02040503050406030204" pitchFamily="18" charset="0"/>
                      </a:rPr>
                      <m:t>−2)×180</m:t>
                    </m:r>
                  </m:oMath>
                </a14:m>
                <a:endParaRPr lang="en-GB" sz="1200" dirty="0"/>
              </a:p>
              <a:p>
                <a:endParaRPr lang="en-GB" sz="900" dirty="0"/>
              </a:p>
              <a:p>
                <a:r>
                  <a:rPr lang="en-GB" sz="1400" dirty="0"/>
                  <a:t>Exterior angles of </a:t>
                </a:r>
                <a:r>
                  <a:rPr lang="en-GB" sz="1400" b="1" dirty="0"/>
                  <a:t>regular</a:t>
                </a:r>
                <a:r>
                  <a:rPr lang="en-GB" sz="1400" dirty="0"/>
                  <a:t> polygons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1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1400" i="1">
                            <a:latin typeface="Cambria Math" panose="02040503050406030204" pitchFamily="18" charset="0"/>
                          </a:rPr>
                          <m:t>360</m:t>
                        </m:r>
                      </m:num>
                      <m:den>
                        <m:r>
                          <a:rPr lang="en-GB" sz="1400" i="1">
                            <a:latin typeface="Cambria Math" panose="02040503050406030204" pitchFamily="18" charset="0"/>
                          </a:rPr>
                          <m:t>𝑛𝑢𝑚𝑏𝑒𝑟</m:t>
                        </m:r>
                        <m:r>
                          <a:rPr lang="en-GB" sz="1400" i="1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GB" sz="1400" i="1">
                            <a:latin typeface="Cambria Math" panose="02040503050406030204" pitchFamily="18" charset="0"/>
                          </a:rPr>
                          <m:t>𝑜𝑓</m:t>
                        </m:r>
                        <m:r>
                          <a:rPr lang="en-GB" sz="1400" i="1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GB" sz="1400" i="1">
                            <a:latin typeface="Cambria Math" panose="02040503050406030204" pitchFamily="18" charset="0"/>
                          </a:rPr>
                          <m:t>𝑠𝑖𝑑𝑒𝑠</m:t>
                        </m:r>
                      </m:den>
                    </m:f>
                  </m:oMath>
                </a14:m>
                <a:endParaRPr lang="en-GB" sz="1400" dirty="0"/>
              </a:p>
              <a:p>
                <a:endParaRPr lang="en-GB" sz="1400" dirty="0"/>
              </a:p>
              <a:p>
                <a:r>
                  <a:rPr lang="en-GB" sz="1400" b="1" dirty="0"/>
                  <a:t>Types of angle</a:t>
                </a:r>
              </a:p>
              <a:p>
                <a:r>
                  <a:rPr lang="en-GB" sz="1400" dirty="0"/>
                  <a:t>There are four types which need to be identified – acute, obtuse, reflex and right angled.</a:t>
                </a:r>
              </a:p>
            </p:txBody>
          </p:sp>
        </mc:Choice>
        <mc:Fallback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88907" y="1198275"/>
                <a:ext cx="2512901" cy="3607911"/>
              </a:xfrm>
              <a:prstGeom prst="rect">
                <a:avLst/>
              </a:prstGeom>
              <a:blipFill>
                <a:blip r:embed="rId4"/>
                <a:stretch>
                  <a:fillRect l="-728" t="-1015" b="-84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" name="TextBox 14"/>
          <p:cNvSpPr txBox="1"/>
          <p:nvPr/>
        </p:nvSpPr>
        <p:spPr>
          <a:xfrm>
            <a:off x="5358032" y="4715190"/>
            <a:ext cx="492896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/>
              <a:t>Questions</a:t>
            </a:r>
          </a:p>
          <a:p>
            <a:r>
              <a:rPr lang="en-GB" sz="1400" dirty="0"/>
              <a:t>1) Calculate the sum of the interior angles for this regular shape.</a:t>
            </a:r>
          </a:p>
          <a:p>
            <a:r>
              <a:rPr lang="en-GB" sz="1400" dirty="0"/>
              <a:t>2) Calculate the exterior angle for this regular shape.</a:t>
            </a:r>
          </a:p>
          <a:p>
            <a:r>
              <a:rPr lang="en-GB" sz="1400" dirty="0"/>
              <a:t>3) Calculate the size of one interior angle in this regular shape.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3772990" y="1199240"/>
            <a:ext cx="7206355" cy="3369949"/>
          </a:xfrm>
          <a:prstGeom prst="roundRect">
            <a:avLst>
              <a:gd name="adj" fmla="val 8490"/>
            </a:avLst>
          </a:prstGeom>
          <a:noFill/>
          <a:ln w="38100">
            <a:solidFill>
              <a:srgbClr val="87022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400" dirty="0">
              <a:solidFill>
                <a:schemeClr val="tx1"/>
              </a:solidFill>
              <a:sym typeface="Symbol" panose="05050102010706020507" pitchFamily="18" charset="2"/>
            </a:endParaRPr>
          </a:p>
          <a:p>
            <a:pPr algn="ctr"/>
            <a:endParaRPr lang="en-GB" sz="1400" dirty="0">
              <a:solidFill>
                <a:schemeClr val="tx1"/>
              </a:solidFill>
            </a:endParaRPr>
          </a:p>
          <a:p>
            <a:pPr algn="ctr"/>
            <a:endParaRPr lang="en-GB" sz="1400" dirty="0">
              <a:solidFill>
                <a:schemeClr val="tx1"/>
              </a:solidFill>
            </a:endParaRPr>
          </a:p>
          <a:p>
            <a:endParaRPr lang="en-GB" sz="1400" dirty="0">
              <a:solidFill>
                <a:schemeClr val="tx1"/>
              </a:solidFill>
            </a:endParaRPr>
          </a:p>
        </p:txBody>
      </p:sp>
      <p:sp>
        <p:nvSpPr>
          <p:cNvPr id="13" name="Flowchart: Preparation 12"/>
          <p:cNvSpPr/>
          <p:nvPr/>
        </p:nvSpPr>
        <p:spPr>
          <a:xfrm>
            <a:off x="9936005" y="5344354"/>
            <a:ext cx="963973" cy="863596"/>
          </a:xfrm>
          <a:prstGeom prst="flowChartPreparation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31" name="Group 30"/>
          <p:cNvGrpSpPr/>
          <p:nvPr/>
        </p:nvGrpSpPr>
        <p:grpSpPr>
          <a:xfrm>
            <a:off x="7605210" y="1636855"/>
            <a:ext cx="2182678" cy="1471748"/>
            <a:chOff x="6926105" y="1776549"/>
            <a:chExt cx="2182678" cy="1471748"/>
          </a:xfrm>
        </p:grpSpPr>
        <p:sp>
          <p:nvSpPr>
            <p:cNvPr id="5" name="Regular Pentagon 4"/>
            <p:cNvSpPr/>
            <p:nvPr/>
          </p:nvSpPr>
          <p:spPr>
            <a:xfrm>
              <a:off x="6926105" y="1776549"/>
              <a:ext cx="1582169" cy="1471748"/>
            </a:xfrm>
            <a:prstGeom prst="pentagon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18" name="Straight Connector 17"/>
            <p:cNvCxnSpPr/>
            <p:nvPr/>
          </p:nvCxnSpPr>
          <p:spPr>
            <a:xfrm>
              <a:off x="7717190" y="3247503"/>
              <a:ext cx="1391593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>
              <a:stCxn id="5" idx="1"/>
              <a:endCxn id="5" idx="4"/>
            </p:cNvCxnSpPr>
            <p:nvPr/>
          </p:nvCxnSpPr>
          <p:spPr>
            <a:xfrm>
              <a:off x="6926107" y="2338705"/>
              <a:ext cx="1279999" cy="909588"/>
            </a:xfrm>
            <a:prstGeom prst="line">
              <a:avLst/>
            </a:prstGeom>
            <a:ln>
              <a:prstDash val="dash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7" name="Straight Connector 46"/>
            <p:cNvCxnSpPr>
              <a:endCxn id="5" idx="5"/>
            </p:cNvCxnSpPr>
            <p:nvPr/>
          </p:nvCxnSpPr>
          <p:spPr>
            <a:xfrm>
              <a:off x="6969679" y="2336039"/>
              <a:ext cx="1538593" cy="2666"/>
            </a:xfrm>
            <a:prstGeom prst="line">
              <a:avLst/>
            </a:prstGeom>
            <a:ln>
              <a:prstDash val="dash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>
        <mc:Choice xmlns:a14="http://schemas.microsoft.com/office/drawing/2010/main" Requires="a14">
          <p:sp>
            <p:nvSpPr>
              <p:cNvPr id="34" name="Rectangle 33"/>
              <p:cNvSpPr/>
              <p:nvPr/>
            </p:nvSpPr>
            <p:spPr>
              <a:xfrm>
                <a:off x="9301921" y="1609696"/>
                <a:ext cx="1598056" cy="91031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GB" dirty="0"/>
                  <a:t>Exterior angles</a:t>
                </a:r>
              </a:p>
              <a:p>
                <a:pPr>
                  <a:lnSpc>
                    <a:spcPct val="150000"/>
                  </a:lnSpc>
                </a:pPr>
                <a:r>
                  <a:rPr lang="en-GB" dirty="0"/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i="1">
                            <a:latin typeface="Cambria Math" panose="02040503050406030204" pitchFamily="18" charset="0"/>
                          </a:rPr>
                          <m:t>360</m:t>
                        </m:r>
                      </m:num>
                      <m:den>
                        <m:r>
                          <a:rPr lang="en-GB" i="1">
                            <a:latin typeface="Cambria Math" panose="02040503050406030204" pitchFamily="18" charset="0"/>
                          </a:rPr>
                          <m:t>5</m:t>
                        </m:r>
                      </m:den>
                    </m:f>
                    <m:r>
                      <a:rPr lang="en-GB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GB" dirty="0"/>
                  <a:t>=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GB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i="1">
                            <a:latin typeface="Cambria Math" panose="02040503050406030204" pitchFamily="18" charset="0"/>
                          </a:rPr>
                          <m:t>72</m:t>
                        </m:r>
                      </m:e>
                      <m:sup>
                        <m:r>
                          <a:rPr lang="en-GB" i="1">
                            <a:latin typeface="Cambria Math" panose="02040503050406030204" pitchFamily="18" charset="0"/>
                          </a:rPr>
                          <m:t>𝑜</m:t>
                        </m:r>
                      </m:sup>
                    </m:sSup>
                  </m:oMath>
                </a14:m>
                <a:endParaRPr lang="en-GB" dirty="0"/>
              </a:p>
            </p:txBody>
          </p:sp>
        </mc:Choice>
        <mc:Fallback>
          <p:sp>
            <p:nvSpPr>
              <p:cNvPr id="34" name="Rectangle 3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301921" y="1609696"/>
                <a:ext cx="1598056" cy="910314"/>
              </a:xfrm>
              <a:prstGeom prst="rect">
                <a:avLst/>
              </a:prstGeom>
              <a:blipFill>
                <a:blip r:embed="rId5"/>
                <a:stretch>
                  <a:fillRect l="-3435" t="-3356" r="-1145" b="-402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6" name="Straight Arrow Connector 35"/>
          <p:cNvCxnSpPr/>
          <p:nvPr/>
        </p:nvCxnSpPr>
        <p:spPr>
          <a:xfrm flipH="1">
            <a:off x="9107101" y="2623603"/>
            <a:ext cx="642000" cy="350372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1" name="Group 10"/>
          <p:cNvGrpSpPr/>
          <p:nvPr/>
        </p:nvGrpSpPr>
        <p:grpSpPr>
          <a:xfrm>
            <a:off x="3834826" y="1336892"/>
            <a:ext cx="3321807" cy="3116241"/>
            <a:chOff x="2615625" y="1336891"/>
            <a:chExt cx="3321807" cy="3116241"/>
          </a:xfrm>
        </p:grpSpPr>
        <p:pic>
          <p:nvPicPr>
            <p:cNvPr id="51" name="Picture 50"/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2655317" y="1336891"/>
              <a:ext cx="1054131" cy="768010"/>
            </a:xfrm>
            <a:prstGeom prst="rect">
              <a:avLst/>
            </a:prstGeom>
          </p:spPr>
        </p:pic>
        <p:pic>
          <p:nvPicPr>
            <p:cNvPr id="52" name="Picture 51"/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>
              <a:off x="2615625" y="2063163"/>
              <a:ext cx="1323683" cy="750087"/>
            </a:xfrm>
            <a:prstGeom prst="rect">
              <a:avLst/>
            </a:prstGeom>
          </p:spPr>
        </p:pic>
        <p:pic>
          <p:nvPicPr>
            <p:cNvPr id="53" name="Picture 52"/>
            <p:cNvPicPr>
              <a:picLocks noChangeAspect="1"/>
            </p:cNvPicPr>
            <p:nvPr/>
          </p:nvPicPr>
          <p:blipFill>
            <a:blip r:embed="rId8"/>
            <a:stretch>
              <a:fillRect/>
            </a:stretch>
          </p:blipFill>
          <p:spPr>
            <a:xfrm>
              <a:off x="2777403" y="2782381"/>
              <a:ext cx="1000125" cy="809625"/>
            </a:xfrm>
            <a:prstGeom prst="rect">
              <a:avLst/>
            </a:prstGeom>
          </p:spPr>
        </p:pic>
        <p:pic>
          <p:nvPicPr>
            <p:cNvPr id="54" name="Picture 53"/>
            <p:cNvPicPr>
              <a:picLocks noChangeAspect="1"/>
            </p:cNvPicPr>
            <p:nvPr/>
          </p:nvPicPr>
          <p:blipFill>
            <a:blip r:embed="rId9"/>
            <a:stretch>
              <a:fillRect/>
            </a:stretch>
          </p:blipFill>
          <p:spPr>
            <a:xfrm>
              <a:off x="2708951" y="3600311"/>
              <a:ext cx="1270529" cy="852821"/>
            </a:xfrm>
            <a:prstGeom prst="rect">
              <a:avLst/>
            </a:prstGeom>
          </p:spPr>
        </p:pic>
        <p:sp>
          <p:nvSpPr>
            <p:cNvPr id="9" name="TextBox 8"/>
            <p:cNvSpPr txBox="1"/>
            <p:nvPr/>
          </p:nvSpPr>
          <p:spPr>
            <a:xfrm>
              <a:off x="2910259" y="1563707"/>
              <a:ext cx="2157115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600" dirty="0"/>
                <a:t>Acute is less than 90</a:t>
              </a:r>
              <a:r>
                <a:rPr lang="en-GB" sz="1600" baseline="30000" dirty="0"/>
                <a:t>o</a:t>
              </a:r>
              <a:endParaRPr lang="en-GB" sz="1600" dirty="0"/>
            </a:p>
          </p:txBody>
        </p:sp>
        <p:sp>
          <p:nvSpPr>
            <p:cNvPr id="56" name="TextBox 55"/>
            <p:cNvSpPr txBox="1"/>
            <p:nvPr/>
          </p:nvSpPr>
          <p:spPr>
            <a:xfrm>
              <a:off x="2910259" y="2122410"/>
              <a:ext cx="2841213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600" dirty="0"/>
                <a:t>Obtuse is between 90</a:t>
              </a:r>
              <a:r>
                <a:rPr lang="en-GB" sz="1600" baseline="30000" dirty="0"/>
                <a:t>o</a:t>
              </a:r>
              <a:r>
                <a:rPr lang="en-GB" sz="1600" dirty="0"/>
                <a:t> and 180</a:t>
              </a:r>
              <a:r>
                <a:rPr lang="en-GB" sz="1600" baseline="30000" dirty="0"/>
                <a:t>o</a:t>
              </a:r>
              <a:endParaRPr lang="en-GB" sz="1600" dirty="0"/>
            </a:p>
          </p:txBody>
        </p:sp>
        <p:sp>
          <p:nvSpPr>
            <p:cNvPr id="57" name="TextBox 56"/>
            <p:cNvSpPr txBox="1"/>
            <p:nvPr/>
          </p:nvSpPr>
          <p:spPr>
            <a:xfrm>
              <a:off x="2925921" y="2985164"/>
              <a:ext cx="2157115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600" dirty="0"/>
                <a:t>Right angled is 90</a:t>
              </a:r>
              <a:r>
                <a:rPr lang="en-GB" sz="1600" baseline="30000" dirty="0"/>
                <a:t>o</a:t>
              </a:r>
              <a:endParaRPr lang="en-GB" sz="1600" dirty="0"/>
            </a:p>
          </p:txBody>
        </p:sp>
        <p:sp>
          <p:nvSpPr>
            <p:cNvPr id="58" name="TextBox 57"/>
            <p:cNvSpPr txBox="1"/>
            <p:nvPr/>
          </p:nvSpPr>
          <p:spPr>
            <a:xfrm>
              <a:off x="2967327" y="4001823"/>
              <a:ext cx="2970105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600" dirty="0"/>
                <a:t>Reflex is between 180</a:t>
              </a:r>
              <a:r>
                <a:rPr lang="en-GB" sz="1600" baseline="30000" dirty="0"/>
                <a:t>o</a:t>
              </a:r>
              <a:r>
                <a:rPr lang="en-GB" sz="1600" dirty="0"/>
                <a:t> and 360</a:t>
              </a:r>
              <a:r>
                <a:rPr lang="en-GB" sz="1600" baseline="30000" dirty="0"/>
                <a:t>o</a:t>
              </a:r>
              <a:endParaRPr lang="en-GB" sz="1600" dirty="0"/>
            </a:p>
          </p:txBody>
        </p:sp>
      </p:grpSp>
      <p:sp>
        <p:nvSpPr>
          <p:cNvPr id="59" name="TextBox 58"/>
          <p:cNvSpPr txBox="1"/>
          <p:nvPr/>
        </p:nvSpPr>
        <p:spPr>
          <a:xfrm>
            <a:off x="1253801" y="5291131"/>
            <a:ext cx="212434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>
                <a:solidFill>
                  <a:srgbClr val="33A7DF"/>
                </a:solidFill>
              </a:rPr>
              <a:t>455, 456,</a:t>
            </a:r>
          </a:p>
          <a:p>
            <a:pPr algn="ctr"/>
            <a:r>
              <a:rPr lang="en-GB" sz="2400" b="1" dirty="0">
                <a:solidFill>
                  <a:srgbClr val="33A7DF"/>
                </a:solidFill>
              </a:rPr>
              <a:t>560-564</a:t>
            </a:r>
          </a:p>
        </p:txBody>
      </p:sp>
      <p:cxnSp>
        <p:nvCxnSpPr>
          <p:cNvPr id="38" name="Straight Arrow Connector 37"/>
          <p:cNvCxnSpPr/>
          <p:nvPr/>
        </p:nvCxnSpPr>
        <p:spPr>
          <a:xfrm flipH="1" flipV="1">
            <a:off x="8753476" y="2884213"/>
            <a:ext cx="1843761" cy="122071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317487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183</Words>
  <Application>Microsoft Office PowerPoint</Application>
  <PresentationFormat>Widescreen</PresentationFormat>
  <Paragraphs>49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Cambria Math</vt:lpstr>
      <vt:lpstr>Symbol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 Jones (BRI)</dc:creator>
  <cp:lastModifiedBy>M Jones (BRI)</cp:lastModifiedBy>
  <cp:revision>1</cp:revision>
  <dcterms:created xsi:type="dcterms:W3CDTF">2023-02-09T10:29:29Z</dcterms:created>
  <dcterms:modified xsi:type="dcterms:W3CDTF">2023-02-09T10:29:54Z</dcterms:modified>
</cp:coreProperties>
</file>