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53DDB-25D5-4400-876A-89AFB6B7B4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B26E96-0B75-4A53-ADF1-6D675DF69E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E13D81-823B-41DD-A905-E6CEB1A3E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1BC296-6E3E-4823-9082-F0622B498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B2B2CD-ADA2-4BB8-B8C8-FD1B61266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8419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36B4D-B14B-4A8C-BD61-35DF46458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853CA4-5DFC-4B01-A7FF-2938EE96EC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984FBF-BD96-47DC-A8A2-B6989A553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B7179C-DD5F-4BB5-9A94-1FA8FDAB8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C4E345-027A-44EF-82DD-D49CFB303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1319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8234AE-5D44-4460-BE4A-E5C11B1077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ECBF97-F017-4763-99F6-502E1F1E0C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ED4F2D-36DC-45D7-AB03-5E36481E8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8BC832-B6B1-443B-A861-47AECBCD7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7FECDC-AFC8-4213-BC2D-730726F44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0854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C8920-E8C4-45A5-96C2-BE86EB626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9D7973-935E-47B8-A1DE-A1D6E51ED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9300A6-3F1A-4368-B8A6-90CD7F46A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B368EE-C653-473B-8F5A-B3FCB8A20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EA94BD-2057-438B-85EB-756C87E06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149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DFD50-B7A8-41C1-907D-BC6E11FB1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9FAD68-D87F-4370-926E-68E71A82D1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8A8BE-BCCE-4D3F-A49B-4E442D51E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6B9B68-2AE3-4AA1-A875-569C1C5B7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1812FF-5B17-4B39-8708-04041704E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771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CF746-B70B-4BDA-ABC0-3A5A0294C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80A804-6CA8-46DB-94E0-D73A498B85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BF9D86-761E-4109-B7D1-86AD7D5D37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728541-26BE-4B1B-B449-6616D66AE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601CB4-B274-4C4D-A053-42CAADFE0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B0BC20-251E-4235-9EF3-A7FD0CEDA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2289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01982-F6DF-4AC3-B7C7-DC2BA4985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F35AE2-E973-422B-93AE-96750E475C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35801A-320D-44CC-B48D-D018FEC5DC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AA1B66-4C76-4F50-869A-60243B255B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C8B1E9-0DCA-423E-BA88-C25D54D682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E916AF-CE44-48AA-BF6D-440E9F83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F8A409-9026-468F-80BA-9C71790F9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F1D9B3-F472-4AB3-BB98-141EA95A5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0490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BFA59A-794D-44C0-82F2-188BAAF63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70BAA5-BDCC-45F5-AA84-C41CBE50D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CEBAE0-E5E6-449F-A276-7A7B28423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48C95F-A54D-44D5-9505-212C6A61F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6966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49B2DE-9A18-4604-87CA-A759D809E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811C8A-C3C8-45DA-A444-31F62D724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B612E0-3963-4B4D-8F70-03F85F2E7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828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2BE83-DF80-403D-B180-7EA809101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4559E2-FFA1-42E2-BB59-F678711E89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061355-A57A-46F8-B5F8-8CF044C18C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A41C0C-8FE9-4139-89D8-FDC4D1B28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1AC6B3-8F61-4574-8B0A-3960B8F38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51EEDD-C2EE-41C1-B2D1-0EA4B15AC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7478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CB88F-10F4-4D0A-927B-D73F4E413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5AF466-6FD4-46F7-9008-EAC597BEB1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D42631-3823-4132-9A71-1FD59EC9CF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22102C-4A10-4293-9D85-C95267739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1B47EB-209F-41CC-9AB6-93D8B4825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FEF50C-1FBB-459E-BEE5-7AEF7933B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5365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AAD502-D14D-4909-A4B1-3B1D7B63D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9D50E2-0ACF-408F-BB62-6CCEA41340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31430B-CE9C-4F53-9B10-151747ABB1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EFDF4B-3EE3-4076-AE71-D12D37E4D6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CBD92-2312-48F6-8A69-5F6DAC71D6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0921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png"/><Relationship Id="rId3" Type="http://schemas.openxmlformats.org/officeDocument/2006/relationships/image" Target="../media/image2.png"/><Relationship Id="rId7" Type="http://schemas.openxmlformats.org/officeDocument/2006/relationships/image" Target="../media/image122.png"/><Relationship Id="rId12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8.png"/><Relationship Id="rId5" Type="http://schemas.openxmlformats.org/officeDocument/2006/relationships/image" Target="../media/image4.png"/><Relationship Id="rId10" Type="http://schemas.openxmlformats.org/officeDocument/2006/relationships/image" Target="../media/image7.png"/><Relationship Id="rId4" Type="http://schemas.openxmlformats.org/officeDocument/2006/relationships/image" Target="../media/image3.png"/><Relationship Id="rId9" Type="http://schemas.openxmlformats.org/officeDocument/2006/relationships/image" Target="../media/image6.png"/><Relationship Id="rId1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0" name="Group 109">
            <a:extLst>
              <a:ext uri="{FF2B5EF4-FFF2-40B4-BE49-F238E27FC236}">
                <a16:creationId xmlns:a16="http://schemas.microsoft.com/office/drawing/2014/main" id="{F272567D-51AA-4868-B8EC-D48E51CC455C}"/>
              </a:ext>
            </a:extLst>
          </p:cNvPr>
          <p:cNvGrpSpPr/>
          <p:nvPr/>
        </p:nvGrpSpPr>
        <p:grpSpPr>
          <a:xfrm>
            <a:off x="1021329" y="-67111"/>
            <a:ext cx="9766675" cy="6780578"/>
            <a:chOff x="56595" y="0"/>
            <a:chExt cx="9766675" cy="6780578"/>
          </a:xfrm>
        </p:grpSpPr>
        <p:sp>
          <p:nvSpPr>
            <p:cNvPr id="111" name="Rectangle 110">
              <a:extLst>
                <a:ext uri="{FF2B5EF4-FFF2-40B4-BE49-F238E27FC236}">
                  <a16:creationId xmlns:a16="http://schemas.microsoft.com/office/drawing/2014/main" id="{B72BE0B8-FDE1-4288-A4D5-2BD06EDE1384}"/>
                </a:ext>
              </a:extLst>
            </p:cNvPr>
            <p:cNvSpPr/>
            <p:nvPr/>
          </p:nvSpPr>
          <p:spPr>
            <a:xfrm>
              <a:off x="69670" y="0"/>
              <a:ext cx="9501051" cy="64633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3600" b="0" cap="none" spc="0" dirty="0">
                  <a:ln w="0"/>
                  <a:solidFill>
                    <a:srgbClr val="2C278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FRACTIONS</a:t>
              </a:r>
            </a:p>
          </p:txBody>
        </p:sp>
        <p:sp>
          <p:nvSpPr>
            <p:cNvPr id="112" name="Rounded Rectangle 2">
              <a:extLst>
                <a:ext uri="{FF2B5EF4-FFF2-40B4-BE49-F238E27FC236}">
                  <a16:creationId xmlns:a16="http://schemas.microsoft.com/office/drawing/2014/main" id="{8824BBBD-A3C8-428B-8E1F-186593022F22}"/>
                </a:ext>
              </a:extLst>
            </p:cNvPr>
            <p:cNvSpPr/>
            <p:nvPr/>
          </p:nvSpPr>
          <p:spPr>
            <a:xfrm>
              <a:off x="69670" y="69669"/>
              <a:ext cx="9753600" cy="1062445"/>
            </a:xfrm>
            <a:prstGeom prst="roundRect">
              <a:avLst/>
            </a:prstGeom>
            <a:noFill/>
            <a:ln w="38100">
              <a:solidFill>
                <a:srgbClr val="2C27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13" name="Picture 112">
              <a:extLst>
                <a:ext uri="{FF2B5EF4-FFF2-40B4-BE49-F238E27FC236}">
                  <a16:creationId xmlns:a16="http://schemas.microsoft.com/office/drawing/2014/main" id="{A9D44EE4-81FF-4364-AC6A-A7BCE1D15FC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96345" y="4950024"/>
              <a:ext cx="1892481" cy="459793"/>
            </a:xfrm>
            <a:prstGeom prst="rect">
              <a:avLst/>
            </a:prstGeom>
          </p:spPr>
        </p:pic>
        <p:sp>
          <p:nvSpPr>
            <p:cNvPr id="114" name="Rounded Rectangle 22">
              <a:extLst>
                <a:ext uri="{FF2B5EF4-FFF2-40B4-BE49-F238E27FC236}">
                  <a16:creationId xmlns:a16="http://schemas.microsoft.com/office/drawing/2014/main" id="{0690F164-EBD4-476F-B918-67855DA49AA1}"/>
                </a:ext>
              </a:extLst>
            </p:cNvPr>
            <p:cNvSpPr/>
            <p:nvPr/>
          </p:nvSpPr>
          <p:spPr>
            <a:xfrm>
              <a:off x="69670" y="4880353"/>
              <a:ext cx="2194558" cy="1172102"/>
            </a:xfrm>
            <a:prstGeom prst="roundRect">
              <a:avLst/>
            </a:prstGeom>
            <a:noFill/>
            <a:ln w="38100">
              <a:solidFill>
                <a:srgbClr val="33A7D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endParaRPr lang="en-GB" sz="2000" b="1" dirty="0">
                <a:solidFill>
                  <a:srgbClr val="32A7DF"/>
                </a:solidFill>
              </a:endParaRPr>
            </a:p>
          </p:txBody>
        </p:sp>
        <p:sp>
          <p:nvSpPr>
            <p:cNvPr id="115" name="Rounded Rectangle 26">
              <a:extLst>
                <a:ext uri="{FF2B5EF4-FFF2-40B4-BE49-F238E27FC236}">
                  <a16:creationId xmlns:a16="http://schemas.microsoft.com/office/drawing/2014/main" id="{388DF93E-8043-41DD-A2AB-C833B53A3E52}"/>
                </a:ext>
              </a:extLst>
            </p:cNvPr>
            <p:cNvSpPr/>
            <p:nvPr/>
          </p:nvSpPr>
          <p:spPr>
            <a:xfrm>
              <a:off x="69671" y="1200329"/>
              <a:ext cx="2194558" cy="3606802"/>
            </a:xfrm>
            <a:prstGeom prst="roundRect">
              <a:avLst>
                <a:gd name="adj" fmla="val 10148"/>
              </a:avLst>
            </a:prstGeom>
            <a:noFill/>
            <a:ln w="38100">
              <a:solidFill>
                <a:srgbClr val="FAB4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GB" b="1" dirty="0">
                  <a:solidFill>
                    <a:schemeClr val="tx1"/>
                  </a:solidFill>
                </a:rPr>
                <a:t>Key Concepts</a:t>
              </a:r>
            </a:p>
            <a:p>
              <a:pPr algn="ctr"/>
              <a:endParaRPr lang="en-GB" sz="900" b="1" dirty="0">
                <a:solidFill>
                  <a:schemeClr val="tx1"/>
                </a:solidFill>
              </a:endParaRPr>
            </a:p>
          </p:txBody>
        </p:sp>
        <p:sp>
          <p:nvSpPr>
            <p:cNvPr id="116" name="Rounded Rectangle 28">
              <a:extLst>
                <a:ext uri="{FF2B5EF4-FFF2-40B4-BE49-F238E27FC236}">
                  <a16:creationId xmlns:a16="http://schemas.microsoft.com/office/drawing/2014/main" id="{977D56AC-EC09-4178-890A-56009CAADBA1}"/>
                </a:ext>
              </a:extLst>
            </p:cNvPr>
            <p:cNvSpPr/>
            <p:nvPr/>
          </p:nvSpPr>
          <p:spPr>
            <a:xfrm>
              <a:off x="2363226" y="4850278"/>
              <a:ext cx="1425003" cy="1892970"/>
            </a:xfrm>
            <a:prstGeom prst="roundRect">
              <a:avLst/>
            </a:prstGeom>
            <a:noFill/>
            <a:ln w="38100">
              <a:solidFill>
                <a:srgbClr val="2C27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dirty="0">
                <a:solidFill>
                  <a:schemeClr val="tx1"/>
                </a:solidFill>
              </a:endParaRPr>
            </a:p>
          </p:txBody>
        </p: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C9DDCA7A-74B6-4BBA-BBD2-2D5206BADA60}"/>
                </a:ext>
              </a:extLst>
            </p:cNvPr>
            <p:cNvSpPr txBox="1"/>
            <p:nvPr/>
          </p:nvSpPr>
          <p:spPr>
            <a:xfrm>
              <a:off x="5049227" y="1147962"/>
              <a:ext cx="139333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 b="1" dirty="0"/>
                <a:t>Examples</a:t>
              </a:r>
            </a:p>
          </p:txBody>
        </p:sp>
        <p:sp>
          <p:nvSpPr>
            <p:cNvPr id="118" name="Rounded Rectangle 19">
              <a:extLst>
                <a:ext uri="{FF2B5EF4-FFF2-40B4-BE49-F238E27FC236}">
                  <a16:creationId xmlns:a16="http://schemas.microsoft.com/office/drawing/2014/main" id="{9CCA4B68-9850-4B4B-94F4-EC88105C94F3}"/>
                </a:ext>
              </a:extLst>
            </p:cNvPr>
            <p:cNvSpPr/>
            <p:nvPr/>
          </p:nvSpPr>
          <p:spPr>
            <a:xfrm>
              <a:off x="3858549" y="4850278"/>
              <a:ext cx="5964721" cy="1461022"/>
            </a:xfrm>
            <a:prstGeom prst="roundRect">
              <a:avLst/>
            </a:prstGeom>
            <a:noFill/>
            <a:ln w="38100">
              <a:solidFill>
                <a:srgbClr val="FAB5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b="1" dirty="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19" name="TextBox 118">
                  <a:extLst>
                    <a:ext uri="{FF2B5EF4-FFF2-40B4-BE49-F238E27FC236}">
                      <a16:creationId xmlns:a16="http://schemas.microsoft.com/office/drawing/2014/main" id="{51992DA7-F158-4440-BBD5-7164A0F05456}"/>
                    </a:ext>
                  </a:extLst>
                </p:cNvPr>
                <p:cNvSpPr txBox="1"/>
                <p:nvPr/>
              </p:nvSpPr>
              <p:spPr>
                <a:xfrm rot="10800000">
                  <a:off x="3887226" y="6410733"/>
                  <a:ext cx="5936043" cy="369845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200" dirty="0"/>
                    <a:t>ANSWERS   A  </a:t>
                  </a:r>
                  <a:r>
                    <a:rPr lang="en-GB" sz="1200" dirty="0">
                      <a:solidFill>
                        <a:schemeClr val="tx1"/>
                      </a:solidFill>
                    </a:rPr>
                    <a:t>1) </a:t>
                  </a:r>
                  <a14:m>
                    <m:oMath xmlns:m="http://schemas.openxmlformats.org/officeDocument/2006/math">
                      <m:r>
                        <a:rPr lang="en-GB" sz="120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GB" sz="1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a14:m>
                  <a:r>
                    <a:rPr lang="en-GB" sz="1200" dirty="0"/>
                    <a:t>    2) 96    3)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a14:m>
                  <a:r>
                    <a:rPr lang="en-GB" sz="1200" dirty="0"/>
                    <a:t>  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sz="1200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dirty="0" smtClean="0"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GB" sz="1200" b="0" i="1" dirty="0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</m:oMath>
                  </a14:m>
                  <a:r>
                    <a:rPr lang="en-GB" sz="1200" dirty="0"/>
                    <a:t>  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sz="1200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sz="1200" b="0" i="1" dirty="0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a14:m>
                  <a:r>
                    <a:rPr lang="en-GB" sz="1200" dirty="0"/>
                    <a:t>  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sz="1200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dirty="0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GB" sz="1200" b="0" i="1" dirty="0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a14:m>
                  <a:r>
                    <a:rPr lang="en-GB" sz="1200" dirty="0"/>
                    <a:t> </a:t>
                  </a:r>
                </a:p>
              </p:txBody>
            </p:sp>
          </mc:Choice>
          <mc:Fallback>
            <p:sp>
              <p:nvSpPr>
                <p:cNvPr id="119" name="TextBox 118">
                  <a:extLst>
                    <a:ext uri="{FF2B5EF4-FFF2-40B4-BE49-F238E27FC236}">
                      <a16:creationId xmlns:a16="http://schemas.microsoft.com/office/drawing/2014/main" id="{51992DA7-F158-4440-BBD5-7164A0F0545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0800000">
                  <a:off x="3887226" y="6410733"/>
                  <a:ext cx="5936043" cy="36984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0" name="Rounded Rectangle 23">
              <a:extLst>
                <a:ext uri="{FF2B5EF4-FFF2-40B4-BE49-F238E27FC236}">
                  <a16:creationId xmlns:a16="http://schemas.microsoft.com/office/drawing/2014/main" id="{3251C550-0911-48E8-A263-B1B3303B7590}"/>
                </a:ext>
              </a:extLst>
            </p:cNvPr>
            <p:cNvSpPr/>
            <p:nvPr/>
          </p:nvSpPr>
          <p:spPr>
            <a:xfrm>
              <a:off x="2363226" y="1172021"/>
              <a:ext cx="7460044" cy="3608983"/>
            </a:xfrm>
            <a:prstGeom prst="roundRect">
              <a:avLst>
                <a:gd name="adj" fmla="val 8490"/>
              </a:avLst>
            </a:prstGeom>
            <a:noFill/>
            <a:ln w="38100">
              <a:solidFill>
                <a:srgbClr val="87022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GB" sz="1400" dirty="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21" name="Rectangle 120">
                  <a:extLst>
                    <a:ext uri="{FF2B5EF4-FFF2-40B4-BE49-F238E27FC236}">
                      <a16:creationId xmlns:a16="http://schemas.microsoft.com/office/drawing/2014/main" id="{6637CF46-0F54-49A4-AFDC-F87220E109C1}"/>
                    </a:ext>
                  </a:extLst>
                </p:cNvPr>
                <p:cNvSpPr/>
                <p:nvPr/>
              </p:nvSpPr>
              <p:spPr>
                <a:xfrm>
                  <a:off x="115848" y="2887661"/>
                  <a:ext cx="2161457" cy="1316899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GB" b="1" dirty="0"/>
                    <a:t>Equivalent fractions </a:t>
                  </a:r>
                  <a:r>
                    <a:rPr lang="en-GB" dirty="0"/>
                    <a:t>have the same value as one another.</a:t>
                  </a:r>
                </a:p>
                <a:p>
                  <a:r>
                    <a:rPr lang="en-GB" dirty="0" err="1"/>
                    <a:t>Eg</a:t>
                  </a:r>
                  <a:r>
                    <a:rPr lang="en-GB" dirty="0"/>
                    <a:t>.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</m:oMath>
                  </a14:m>
                  <a:endParaRPr lang="en-GB" dirty="0"/>
                </a:p>
              </p:txBody>
            </p:sp>
          </mc:Choice>
          <mc:Fallback>
            <p:sp>
              <p:nvSpPr>
                <p:cNvPr id="121" name="Rectangle 120">
                  <a:extLst>
                    <a:ext uri="{FF2B5EF4-FFF2-40B4-BE49-F238E27FC236}">
                      <a16:creationId xmlns:a16="http://schemas.microsoft.com/office/drawing/2014/main" id="{6637CF46-0F54-49A4-AFDC-F87220E109C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5848" y="2887661"/>
                  <a:ext cx="2161457" cy="1316899"/>
                </a:xfrm>
                <a:prstGeom prst="rect">
                  <a:avLst/>
                </a:prstGeom>
                <a:blipFill>
                  <a:blip r:embed="rId4"/>
                  <a:stretch>
                    <a:fillRect l="-2254" t="-2778" r="-1408" b="-2315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2" name="TextBox 121">
              <a:extLst>
                <a:ext uri="{FF2B5EF4-FFF2-40B4-BE49-F238E27FC236}">
                  <a16:creationId xmlns:a16="http://schemas.microsoft.com/office/drawing/2014/main" id="{4AAA7CD5-F5ED-4068-821A-405347CE603C}"/>
                </a:ext>
              </a:extLst>
            </p:cNvPr>
            <p:cNvSpPr txBox="1"/>
            <p:nvPr/>
          </p:nvSpPr>
          <p:spPr>
            <a:xfrm>
              <a:off x="524236" y="5349956"/>
              <a:ext cx="171558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b="1" dirty="0">
                  <a:solidFill>
                    <a:srgbClr val="32A7DF"/>
                  </a:solidFill>
                </a:rPr>
                <a:t>61, 63-70</a:t>
              </a: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23" name="TextBox 122">
                  <a:extLst>
                    <a:ext uri="{FF2B5EF4-FFF2-40B4-BE49-F238E27FC236}">
                      <a16:creationId xmlns:a16="http://schemas.microsoft.com/office/drawing/2014/main" id="{71A2F227-E162-4E9A-87F0-DF79275E5CA1}"/>
                    </a:ext>
                  </a:extLst>
                </p:cNvPr>
                <p:cNvSpPr txBox="1"/>
                <p:nvPr/>
              </p:nvSpPr>
              <p:spPr>
                <a:xfrm>
                  <a:off x="3913352" y="4943182"/>
                  <a:ext cx="4321603" cy="1349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342900" indent="-342900">
                    <a:buAutoNum type="arabicParenR"/>
                  </a:pPr>
                  <a:r>
                    <a:rPr lang="en-GB" sz="1400" dirty="0"/>
                    <a:t>Calculate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</m:oMath>
                  </a14:m>
                  <a:r>
                    <a:rPr lang="en-GB" sz="1400" dirty="0"/>
                    <a:t> of 56.</a:t>
                  </a:r>
                </a:p>
                <a:p>
                  <a:pPr marL="342900" indent="-342900">
                    <a:buAutoNum type="arabicParenR"/>
                  </a:pPr>
                  <a:r>
                    <a:rPr lang="en-GB" sz="1400" dirty="0"/>
                    <a:t>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a14:m>
                  <a:r>
                    <a:rPr lang="en-GB" sz="1400" dirty="0"/>
                    <a:t> of a number is 36, what is the original number?</a:t>
                  </a:r>
                </a:p>
                <a:p>
                  <a:pPr marL="342900" indent="-342900">
                    <a:buAutoNum type="arabicParenR"/>
                  </a:pPr>
                  <a:r>
                    <a:rPr lang="en-GB" sz="1400" dirty="0"/>
                    <a:t>Order the following in ascending order:</a:t>
                  </a:r>
                </a:p>
                <a:p>
                  <a:r>
                    <a:rPr lang="en-GB" sz="1400" dirty="0"/>
                    <a:t> </a:t>
                  </a:r>
                </a:p>
                <a:p>
                  <a:r>
                    <a:rPr lang="en-GB" sz="1400" dirty="0">
                      <a:latin typeface="Cambria Math" panose="02040503050406030204" pitchFamily="18" charset="0"/>
                    </a:rPr>
                    <a:t> </a:t>
                  </a:r>
                </a:p>
              </p:txBody>
            </p:sp>
          </mc:Choice>
          <mc:Fallback>
            <p:sp>
              <p:nvSpPr>
                <p:cNvPr id="123" name="TextBox 122">
                  <a:extLst>
                    <a:ext uri="{FF2B5EF4-FFF2-40B4-BE49-F238E27FC236}">
                      <a16:creationId xmlns:a16="http://schemas.microsoft.com/office/drawing/2014/main" id="{71A2F227-E162-4E9A-87F0-DF79275E5CA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13352" y="4943182"/>
                  <a:ext cx="4321603" cy="1349665"/>
                </a:xfrm>
                <a:prstGeom prst="rect">
                  <a:avLst/>
                </a:prstGeom>
                <a:blipFill>
                  <a:blip r:embed="rId5"/>
                  <a:stretch>
                    <a:fillRect l="-42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4" name="TextBox 123">
              <a:extLst>
                <a:ext uri="{FF2B5EF4-FFF2-40B4-BE49-F238E27FC236}">
                  <a16:creationId xmlns:a16="http://schemas.microsoft.com/office/drawing/2014/main" id="{5BD24325-99C2-43D5-BD23-452B39E5D507}"/>
                </a:ext>
              </a:extLst>
            </p:cNvPr>
            <p:cNvSpPr txBox="1"/>
            <p:nvPr/>
          </p:nvSpPr>
          <p:spPr>
            <a:xfrm>
              <a:off x="2424102" y="4983121"/>
              <a:ext cx="1291636" cy="15696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1600" b="1" dirty="0">
                  <a:solidFill>
                    <a:srgbClr val="87022F"/>
                  </a:solidFill>
                  <a:latin typeface="Calibri" panose="020F0502020204030204" pitchFamily="34" charset="0"/>
                </a:rPr>
                <a:t>Key Words</a:t>
              </a:r>
              <a:r>
                <a:rPr lang="en-GB" sz="1600" b="1" dirty="0">
                  <a:latin typeface="Calibri" panose="020F0502020204030204" pitchFamily="34" charset="0"/>
                </a:rPr>
                <a:t> </a:t>
              </a:r>
            </a:p>
            <a:p>
              <a:pPr algn="ctr"/>
              <a:r>
                <a:rPr lang="en-GB" sz="1600" dirty="0">
                  <a:latin typeface="Calibri" panose="020F0502020204030204" pitchFamily="34" charset="0"/>
                </a:rPr>
                <a:t>Fraction</a:t>
              </a:r>
            </a:p>
            <a:p>
              <a:pPr algn="ctr"/>
              <a:r>
                <a:rPr lang="en-GB" sz="1600" dirty="0">
                  <a:latin typeface="Calibri" panose="020F0502020204030204" pitchFamily="34" charset="0"/>
                </a:rPr>
                <a:t>Equivalent</a:t>
              </a:r>
            </a:p>
            <a:p>
              <a:pPr algn="ctr"/>
              <a:r>
                <a:rPr lang="en-GB" sz="1600" dirty="0">
                  <a:latin typeface="Calibri" panose="020F0502020204030204" pitchFamily="34" charset="0"/>
                </a:rPr>
                <a:t>Reciprocal</a:t>
              </a:r>
            </a:p>
            <a:p>
              <a:pPr algn="ctr"/>
              <a:r>
                <a:rPr lang="en-GB" sz="1600" dirty="0">
                  <a:latin typeface="Calibri" panose="020F0502020204030204" pitchFamily="34" charset="0"/>
                </a:rPr>
                <a:t>Numerator</a:t>
              </a:r>
            </a:p>
            <a:p>
              <a:pPr algn="ctr"/>
              <a:r>
                <a:rPr lang="en-GB" sz="1600" dirty="0">
                  <a:latin typeface="Calibri" panose="020F0502020204030204" pitchFamily="34" charset="0"/>
                </a:rPr>
                <a:t>Denominator</a:t>
              </a:r>
            </a:p>
          </p:txBody>
        </p:sp>
        <p:grpSp>
          <p:nvGrpSpPr>
            <p:cNvPr id="125" name="Group 124">
              <a:extLst>
                <a:ext uri="{FF2B5EF4-FFF2-40B4-BE49-F238E27FC236}">
                  <a16:creationId xmlns:a16="http://schemas.microsoft.com/office/drawing/2014/main" id="{FBC5868E-C9D7-4C09-A4E5-36CBEE5E31AC}"/>
                </a:ext>
              </a:extLst>
            </p:cNvPr>
            <p:cNvGrpSpPr/>
            <p:nvPr/>
          </p:nvGrpSpPr>
          <p:grpSpPr>
            <a:xfrm>
              <a:off x="56595" y="1669932"/>
              <a:ext cx="2241562" cy="903902"/>
              <a:chOff x="67935" y="3305741"/>
              <a:chExt cx="2241562" cy="903902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74" name="TextBox 173">
                    <a:extLst>
                      <a:ext uri="{FF2B5EF4-FFF2-40B4-BE49-F238E27FC236}">
                        <a16:creationId xmlns:a16="http://schemas.microsoft.com/office/drawing/2014/main" id="{92592287-E6FE-4D7A-A932-96322BA56D65}"/>
                      </a:ext>
                    </a:extLst>
                  </p:cNvPr>
                  <p:cNvSpPr txBox="1"/>
                  <p:nvPr/>
                </p:nvSpPr>
                <p:spPr>
                  <a:xfrm>
                    <a:off x="67935" y="3305741"/>
                    <a:ext cx="472950" cy="90390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GB" sz="28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num>
                            <m:den>
                              <m:r>
                                <a:rPr lang="en-GB" sz="28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den>
                          </m:f>
                        </m:oMath>
                      </m:oMathPara>
                    </a14:m>
                    <a:endParaRPr lang="en-GB" sz="2800" dirty="0"/>
                  </a:p>
                </p:txBody>
              </p:sp>
            </mc:Choice>
            <mc:Fallback xmlns="">
              <p:sp>
                <p:nvSpPr>
                  <p:cNvPr id="5" name="TextBox 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7935" y="3305741"/>
                    <a:ext cx="472950" cy="903902"/>
                  </a:xfrm>
                  <a:prstGeom prst="rect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75" name="TextBox 174">
                <a:extLst>
                  <a:ext uri="{FF2B5EF4-FFF2-40B4-BE49-F238E27FC236}">
                    <a16:creationId xmlns:a16="http://schemas.microsoft.com/office/drawing/2014/main" id="{F07F4981-EC67-4A88-9BAB-A630730E5FDB}"/>
                  </a:ext>
                </a:extLst>
              </p:cNvPr>
              <p:cNvSpPr txBox="1"/>
              <p:nvPr/>
            </p:nvSpPr>
            <p:spPr>
              <a:xfrm>
                <a:off x="741504" y="3435156"/>
                <a:ext cx="1567993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GB" sz="2000" u="sng" dirty="0"/>
                  <a:t>Numerator</a:t>
                </a:r>
              </a:p>
              <a:p>
                <a:pPr algn="ctr"/>
                <a:r>
                  <a:rPr lang="en-GB" sz="2000" dirty="0"/>
                  <a:t>Denominator</a:t>
                </a:r>
              </a:p>
            </p:txBody>
          </p:sp>
          <p:cxnSp>
            <p:nvCxnSpPr>
              <p:cNvPr id="176" name="Straight Arrow Connector 175">
                <a:extLst>
                  <a:ext uri="{FF2B5EF4-FFF2-40B4-BE49-F238E27FC236}">
                    <a16:creationId xmlns:a16="http://schemas.microsoft.com/office/drawing/2014/main" id="{40D3B2EC-7FE4-4B6F-B542-9E6497F507B5}"/>
                  </a:ext>
                </a:extLst>
              </p:cNvPr>
              <p:cNvCxnSpPr/>
              <p:nvPr/>
            </p:nvCxnSpPr>
            <p:spPr>
              <a:xfrm>
                <a:off x="487683" y="3748983"/>
                <a:ext cx="383177" cy="0"/>
              </a:xfrm>
              <a:prstGeom prst="straightConnector1">
                <a:avLst/>
              </a:prstGeom>
              <a:ln w="19050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26" name="TextBox 125">
                  <a:extLst>
                    <a:ext uri="{FF2B5EF4-FFF2-40B4-BE49-F238E27FC236}">
                      <a16:creationId xmlns:a16="http://schemas.microsoft.com/office/drawing/2014/main" id="{C5FFFA00-82D6-427B-81CA-A2A0DA30B54F}"/>
                    </a:ext>
                  </a:extLst>
                </p:cNvPr>
                <p:cNvSpPr txBox="1"/>
                <p:nvPr/>
              </p:nvSpPr>
              <p:spPr>
                <a:xfrm>
                  <a:off x="2397154" y="1334736"/>
                  <a:ext cx="1650516" cy="44101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1600" dirty="0"/>
                    <a:t>Calculate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a14:m>
                  <a:r>
                    <a:rPr lang="en-GB" sz="1600" dirty="0"/>
                    <a:t> of 65: </a:t>
                  </a:r>
                </a:p>
              </p:txBody>
            </p:sp>
          </mc:Choice>
          <mc:Fallback>
            <p:sp>
              <p:nvSpPr>
                <p:cNvPr id="126" name="TextBox 125">
                  <a:extLst>
                    <a:ext uri="{FF2B5EF4-FFF2-40B4-BE49-F238E27FC236}">
                      <a16:creationId xmlns:a16="http://schemas.microsoft.com/office/drawing/2014/main" id="{C5FFFA00-82D6-427B-81CA-A2A0DA30B54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97154" y="1334736"/>
                  <a:ext cx="1650516" cy="441018"/>
                </a:xfrm>
                <a:prstGeom prst="rect">
                  <a:avLst/>
                </a:prstGeom>
                <a:blipFill>
                  <a:blip r:embed="rId8"/>
                  <a:stretch>
                    <a:fillRect l="-1845" r="-1107" b="-6944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27" name="TextBox 126">
                  <a:extLst>
                    <a:ext uri="{FF2B5EF4-FFF2-40B4-BE49-F238E27FC236}">
                      <a16:creationId xmlns:a16="http://schemas.microsoft.com/office/drawing/2014/main" id="{B0EFC02B-5E22-44BA-916A-D78B04FC60AF}"/>
                    </a:ext>
                  </a:extLst>
                </p:cNvPr>
                <p:cNvSpPr txBox="1"/>
                <p:nvPr/>
              </p:nvSpPr>
              <p:spPr>
                <a:xfrm>
                  <a:off x="2402702" y="2014666"/>
                  <a:ext cx="1455847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65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÷5=13</m:t>
                        </m:r>
                      </m:oMath>
                    </m:oMathPara>
                  </a14:m>
                  <a:endParaRPr lang="en-GB" b="0" dirty="0">
                    <a:ea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13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×4=52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>
            <p:sp>
              <p:nvSpPr>
                <p:cNvPr id="127" name="TextBox 126">
                  <a:extLst>
                    <a:ext uri="{FF2B5EF4-FFF2-40B4-BE49-F238E27FC236}">
                      <a16:creationId xmlns:a16="http://schemas.microsoft.com/office/drawing/2014/main" id="{B0EFC02B-5E22-44BA-916A-D78B04FC60A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02702" y="2014666"/>
                  <a:ext cx="1455847" cy="646331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8" name="Rectangle 127">
              <a:extLst>
                <a:ext uri="{FF2B5EF4-FFF2-40B4-BE49-F238E27FC236}">
                  <a16:creationId xmlns:a16="http://schemas.microsoft.com/office/drawing/2014/main" id="{0EABE0F9-AB98-4FB7-A85F-65F4DEE9B783}"/>
                </a:ext>
              </a:extLst>
            </p:cNvPr>
            <p:cNvSpPr/>
            <p:nvPr/>
          </p:nvSpPr>
          <p:spPr>
            <a:xfrm>
              <a:off x="4237914" y="1790957"/>
              <a:ext cx="1204943" cy="54687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9" name="Rectangle 128">
              <a:extLst>
                <a:ext uri="{FF2B5EF4-FFF2-40B4-BE49-F238E27FC236}">
                  <a16:creationId xmlns:a16="http://schemas.microsoft.com/office/drawing/2014/main" id="{978434FA-F282-49DE-BB78-5560184C44A6}"/>
                </a:ext>
              </a:extLst>
            </p:cNvPr>
            <p:cNvSpPr/>
            <p:nvPr/>
          </p:nvSpPr>
          <p:spPr>
            <a:xfrm>
              <a:off x="4041646" y="2457599"/>
              <a:ext cx="1653760" cy="54687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130" name="Group 129">
              <a:extLst>
                <a:ext uri="{FF2B5EF4-FFF2-40B4-BE49-F238E27FC236}">
                  <a16:creationId xmlns:a16="http://schemas.microsoft.com/office/drawing/2014/main" id="{5BE9B4DB-CE02-48F9-81FD-74D52811C065}"/>
                </a:ext>
              </a:extLst>
            </p:cNvPr>
            <p:cNvGrpSpPr/>
            <p:nvPr/>
          </p:nvGrpSpPr>
          <p:grpSpPr>
            <a:xfrm>
              <a:off x="3135086" y="1764729"/>
              <a:ext cx="2624013" cy="1258695"/>
              <a:chOff x="3135086" y="1764729"/>
              <a:chExt cx="2624013" cy="1258695"/>
            </a:xfrm>
          </p:grpSpPr>
          <p:sp>
            <p:nvSpPr>
              <p:cNvPr id="170" name="TextBox 169">
                <a:extLst>
                  <a:ext uri="{FF2B5EF4-FFF2-40B4-BE49-F238E27FC236}">
                    <a16:creationId xmlns:a16="http://schemas.microsoft.com/office/drawing/2014/main" id="{B34C8458-1E56-4685-8E0A-CD8D12D5F50A}"/>
                  </a:ext>
                </a:extLst>
              </p:cNvPr>
              <p:cNvSpPr txBox="1"/>
              <p:nvPr/>
            </p:nvSpPr>
            <p:spPr>
              <a:xfrm>
                <a:off x="4201044" y="1764729"/>
                <a:ext cx="1324978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GB" sz="1600" dirty="0"/>
                  <a:t>Divide by the </a:t>
                </a:r>
              </a:p>
              <a:p>
                <a:pPr algn="ctr"/>
                <a:r>
                  <a:rPr lang="en-GB" sz="1600" dirty="0"/>
                  <a:t>denominator</a:t>
                </a:r>
              </a:p>
            </p:txBody>
          </p:sp>
          <p:sp>
            <p:nvSpPr>
              <p:cNvPr id="171" name="TextBox 170">
                <a:extLst>
                  <a:ext uri="{FF2B5EF4-FFF2-40B4-BE49-F238E27FC236}">
                    <a16:creationId xmlns:a16="http://schemas.microsoft.com/office/drawing/2014/main" id="{19FAF1F1-CC7C-4535-9B9B-50017A82AD02}"/>
                  </a:ext>
                </a:extLst>
              </p:cNvPr>
              <p:cNvSpPr txBox="1"/>
              <p:nvPr/>
            </p:nvSpPr>
            <p:spPr>
              <a:xfrm>
                <a:off x="3967967" y="2438649"/>
                <a:ext cx="1791132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600" dirty="0"/>
                  <a:t>Multiply this by the </a:t>
                </a:r>
              </a:p>
              <a:p>
                <a:pPr algn="ctr"/>
                <a:r>
                  <a:rPr lang="en-GB" sz="1600" dirty="0"/>
                  <a:t>numerator</a:t>
                </a:r>
              </a:p>
            </p:txBody>
          </p:sp>
          <p:cxnSp>
            <p:nvCxnSpPr>
              <p:cNvPr id="172" name="Straight Arrow Connector 171">
                <a:extLst>
                  <a:ext uri="{FF2B5EF4-FFF2-40B4-BE49-F238E27FC236}">
                    <a16:creationId xmlns:a16="http://schemas.microsoft.com/office/drawing/2014/main" id="{731A1348-F03D-4E8D-AA37-0C3AEC9A60B4}"/>
                  </a:ext>
                </a:extLst>
              </p:cNvPr>
              <p:cNvCxnSpPr/>
              <p:nvPr/>
            </p:nvCxnSpPr>
            <p:spPr>
              <a:xfrm flipH="1">
                <a:off x="3213463" y="1907177"/>
                <a:ext cx="987581" cy="209006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Arrow Connector 172">
                <a:extLst>
                  <a:ext uri="{FF2B5EF4-FFF2-40B4-BE49-F238E27FC236}">
                    <a16:creationId xmlns:a16="http://schemas.microsoft.com/office/drawing/2014/main" id="{2E296AEC-D81F-4CBD-961B-7F7FCAA88238}"/>
                  </a:ext>
                </a:extLst>
              </p:cNvPr>
              <p:cNvCxnSpPr>
                <a:stCxn id="129" idx="1"/>
              </p:cNvCxnSpPr>
              <p:nvPr/>
            </p:nvCxnSpPr>
            <p:spPr>
              <a:xfrm flipH="1" flipV="1">
                <a:off x="3135086" y="2565444"/>
                <a:ext cx="906560" cy="165592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31" name="TextBox 130">
                  <a:extLst>
                    <a:ext uri="{FF2B5EF4-FFF2-40B4-BE49-F238E27FC236}">
                      <a16:creationId xmlns:a16="http://schemas.microsoft.com/office/drawing/2014/main" id="{6E0613A0-F9F9-45B4-8C19-D7555899D6ED}"/>
                    </a:ext>
                  </a:extLst>
                </p:cNvPr>
                <p:cNvSpPr txBox="1"/>
                <p:nvPr/>
              </p:nvSpPr>
              <p:spPr>
                <a:xfrm>
                  <a:off x="2388523" y="3064572"/>
                  <a:ext cx="3370576" cy="68723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a14:m>
                  <a:r>
                    <a:rPr lang="en-GB" sz="1600" dirty="0"/>
                    <a:t> of a number is 52, what is the original number? </a:t>
                  </a:r>
                </a:p>
              </p:txBody>
            </p:sp>
          </mc:Choice>
          <mc:Fallback>
            <p:sp>
              <p:nvSpPr>
                <p:cNvPr id="131" name="TextBox 130">
                  <a:extLst>
                    <a:ext uri="{FF2B5EF4-FFF2-40B4-BE49-F238E27FC236}">
                      <a16:creationId xmlns:a16="http://schemas.microsoft.com/office/drawing/2014/main" id="{6E0613A0-F9F9-45B4-8C19-D7555899D6E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88523" y="3064572"/>
                  <a:ext cx="3370576" cy="687239"/>
                </a:xfrm>
                <a:prstGeom prst="rect">
                  <a:avLst/>
                </a:prstGeom>
                <a:blipFill>
                  <a:blip r:embed="rId10"/>
                  <a:stretch>
                    <a:fillRect l="-904" b="-1160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32" name="Straight Connector 131">
              <a:extLst>
                <a:ext uri="{FF2B5EF4-FFF2-40B4-BE49-F238E27FC236}">
                  <a16:creationId xmlns:a16="http://schemas.microsoft.com/office/drawing/2014/main" id="{2B1B1FD4-936F-43CA-BC87-18254AAC162F}"/>
                </a:ext>
              </a:extLst>
            </p:cNvPr>
            <p:cNvCxnSpPr/>
            <p:nvPr/>
          </p:nvCxnSpPr>
          <p:spPr>
            <a:xfrm>
              <a:off x="6032551" y="1669932"/>
              <a:ext cx="0" cy="3006571"/>
            </a:xfrm>
            <a:prstGeom prst="line">
              <a:avLst/>
            </a:prstGeom>
            <a:ln w="19050">
              <a:solidFill>
                <a:srgbClr val="87022F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EBEBE751-26A7-4B96-9804-DEB60D9FC80E}"/>
                </a:ext>
              </a:extLst>
            </p:cNvPr>
            <p:cNvCxnSpPr/>
            <p:nvPr/>
          </p:nvCxnSpPr>
          <p:spPr>
            <a:xfrm flipV="1">
              <a:off x="2397154" y="3058924"/>
              <a:ext cx="3635397" cy="5648"/>
            </a:xfrm>
            <a:prstGeom prst="line">
              <a:avLst/>
            </a:prstGeom>
            <a:ln w="19050">
              <a:solidFill>
                <a:srgbClr val="87022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34" name="TextBox 133">
                  <a:extLst>
                    <a:ext uri="{FF2B5EF4-FFF2-40B4-BE49-F238E27FC236}">
                      <a16:creationId xmlns:a16="http://schemas.microsoft.com/office/drawing/2014/main" id="{0CED2ACB-05A1-4A7C-9B51-BD7AC8E42085}"/>
                    </a:ext>
                  </a:extLst>
                </p:cNvPr>
                <p:cNvSpPr txBox="1"/>
                <p:nvPr/>
              </p:nvSpPr>
              <p:spPr>
                <a:xfrm>
                  <a:off x="2404757" y="3797134"/>
                  <a:ext cx="1455847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÷4=13</m:t>
                        </m:r>
                      </m:oMath>
                    </m:oMathPara>
                  </a14:m>
                  <a:endParaRPr lang="en-GB" b="0" dirty="0">
                    <a:ea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13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×5=65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>
            <p:sp>
              <p:nvSpPr>
                <p:cNvPr id="134" name="TextBox 133">
                  <a:extLst>
                    <a:ext uri="{FF2B5EF4-FFF2-40B4-BE49-F238E27FC236}">
                      <a16:creationId xmlns:a16="http://schemas.microsoft.com/office/drawing/2014/main" id="{0CED2ACB-05A1-4A7C-9B51-BD7AC8E4208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04757" y="3797134"/>
                  <a:ext cx="1455847" cy="646331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5" name="TextBox 134">
              <a:extLst>
                <a:ext uri="{FF2B5EF4-FFF2-40B4-BE49-F238E27FC236}">
                  <a16:creationId xmlns:a16="http://schemas.microsoft.com/office/drawing/2014/main" id="{403C95E3-2F04-43CA-BEF6-147BF87F7063}"/>
                </a:ext>
              </a:extLst>
            </p:cNvPr>
            <p:cNvSpPr txBox="1"/>
            <p:nvPr/>
          </p:nvSpPr>
          <p:spPr>
            <a:xfrm>
              <a:off x="4148790" y="3380639"/>
              <a:ext cx="1324978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1600" dirty="0"/>
                <a:t>Divide by the </a:t>
              </a:r>
            </a:p>
            <a:p>
              <a:pPr algn="ctr"/>
              <a:r>
                <a:rPr lang="en-GB" sz="1600" dirty="0"/>
                <a:t>numerator</a:t>
              </a:r>
            </a:p>
          </p:txBody>
        </p:sp>
        <p:sp>
          <p:nvSpPr>
            <p:cNvPr id="136" name="TextBox 135">
              <a:extLst>
                <a:ext uri="{FF2B5EF4-FFF2-40B4-BE49-F238E27FC236}">
                  <a16:creationId xmlns:a16="http://schemas.microsoft.com/office/drawing/2014/main" id="{8CBDD678-417B-48AF-ADB2-A778C1EDF3F8}"/>
                </a:ext>
              </a:extLst>
            </p:cNvPr>
            <p:cNvSpPr txBox="1"/>
            <p:nvPr/>
          </p:nvSpPr>
          <p:spPr>
            <a:xfrm>
              <a:off x="3967967" y="4176485"/>
              <a:ext cx="179113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/>
                <a:t>Multiply this by the </a:t>
              </a:r>
            </a:p>
            <a:p>
              <a:pPr algn="ctr"/>
              <a:r>
                <a:rPr lang="en-GB" sz="1600" dirty="0"/>
                <a:t>denominator</a:t>
              </a:r>
            </a:p>
          </p:txBody>
        </p:sp>
        <p:cxnSp>
          <p:nvCxnSpPr>
            <p:cNvPr id="137" name="Straight Arrow Connector 136">
              <a:extLst>
                <a:ext uri="{FF2B5EF4-FFF2-40B4-BE49-F238E27FC236}">
                  <a16:creationId xmlns:a16="http://schemas.microsoft.com/office/drawing/2014/main" id="{E617DA8F-2253-43C0-931D-DAC1D8D61568}"/>
                </a:ext>
              </a:extLst>
            </p:cNvPr>
            <p:cNvCxnSpPr/>
            <p:nvPr/>
          </p:nvCxnSpPr>
          <p:spPr>
            <a:xfrm flipH="1">
              <a:off x="3213463" y="3688558"/>
              <a:ext cx="987581" cy="20900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Arrow Connector 137">
              <a:extLst>
                <a:ext uri="{FF2B5EF4-FFF2-40B4-BE49-F238E27FC236}">
                  <a16:creationId xmlns:a16="http://schemas.microsoft.com/office/drawing/2014/main" id="{3AAB87C8-B182-4F65-9707-F342574E2AE7}"/>
                </a:ext>
              </a:extLst>
            </p:cNvPr>
            <p:cNvCxnSpPr/>
            <p:nvPr/>
          </p:nvCxnSpPr>
          <p:spPr>
            <a:xfrm flipH="1" flipV="1">
              <a:off x="3135086" y="4346825"/>
              <a:ext cx="906560" cy="16559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39" name="Rectangle 138">
              <a:extLst>
                <a:ext uri="{FF2B5EF4-FFF2-40B4-BE49-F238E27FC236}">
                  <a16:creationId xmlns:a16="http://schemas.microsoft.com/office/drawing/2014/main" id="{A04FA1A6-32AF-4C1B-8084-544C4BAF33E3}"/>
                </a:ext>
              </a:extLst>
            </p:cNvPr>
            <p:cNvSpPr/>
            <p:nvPr/>
          </p:nvSpPr>
          <p:spPr>
            <a:xfrm>
              <a:off x="4244590" y="3389348"/>
              <a:ext cx="1180850" cy="5169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0" name="Rectangle 139">
              <a:extLst>
                <a:ext uri="{FF2B5EF4-FFF2-40B4-BE49-F238E27FC236}">
                  <a16:creationId xmlns:a16="http://schemas.microsoft.com/office/drawing/2014/main" id="{94E7A9F0-B140-4E46-AF14-F4533521A520}"/>
                </a:ext>
              </a:extLst>
            </p:cNvPr>
            <p:cNvSpPr/>
            <p:nvPr/>
          </p:nvSpPr>
          <p:spPr>
            <a:xfrm>
              <a:off x="4055360" y="4203624"/>
              <a:ext cx="1640045" cy="5169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41" name="TextBox 140">
                  <a:extLst>
                    <a:ext uri="{FF2B5EF4-FFF2-40B4-BE49-F238E27FC236}">
                      <a16:creationId xmlns:a16="http://schemas.microsoft.com/office/drawing/2014/main" id="{6CEC52DF-8507-4E36-8E47-4BC34F6A909E}"/>
                    </a:ext>
                  </a:extLst>
                </p:cNvPr>
                <p:cNvSpPr txBox="1"/>
                <p:nvPr/>
              </p:nvSpPr>
              <p:spPr>
                <a:xfrm>
                  <a:off x="6732050" y="2197107"/>
                  <a:ext cx="2114681" cy="53392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a14:m>
                  <a:r>
                    <a:rPr lang="en-GB" sz="2000" dirty="0"/>
                    <a:t>  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sz="20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en-GB" sz="2000" dirty="0"/>
                    <a:t>     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sz="20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a14:m>
                  <a:r>
                    <a:rPr lang="en-GB" sz="2000" dirty="0"/>
                    <a:t>  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sz="20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</m:oMath>
                  </a14:m>
                  <a:endParaRPr lang="en-GB" sz="2000" dirty="0"/>
                </a:p>
              </p:txBody>
            </p:sp>
          </mc:Choice>
          <mc:Fallback>
            <p:sp>
              <p:nvSpPr>
                <p:cNvPr id="141" name="TextBox 140">
                  <a:extLst>
                    <a:ext uri="{FF2B5EF4-FFF2-40B4-BE49-F238E27FC236}">
                      <a16:creationId xmlns:a16="http://schemas.microsoft.com/office/drawing/2014/main" id="{6CEC52DF-8507-4E36-8E47-4BC34F6A909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32050" y="2197107"/>
                  <a:ext cx="2114681" cy="533929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2" name="TextBox 141">
              <a:extLst>
                <a:ext uri="{FF2B5EF4-FFF2-40B4-BE49-F238E27FC236}">
                  <a16:creationId xmlns:a16="http://schemas.microsoft.com/office/drawing/2014/main" id="{9C835D08-AB7E-4D70-A115-B7295A9EEB20}"/>
                </a:ext>
              </a:extLst>
            </p:cNvPr>
            <p:cNvSpPr txBox="1"/>
            <p:nvPr/>
          </p:nvSpPr>
          <p:spPr>
            <a:xfrm>
              <a:off x="6090555" y="1764729"/>
              <a:ext cx="359399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dirty="0"/>
                <a:t>Order these fractions in ascending order:</a:t>
              </a: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43" name="TextBox 142">
                  <a:extLst>
                    <a:ext uri="{FF2B5EF4-FFF2-40B4-BE49-F238E27FC236}">
                      <a16:creationId xmlns:a16="http://schemas.microsoft.com/office/drawing/2014/main" id="{B0D6623C-7DC2-45DA-B598-68A22985B264}"/>
                    </a:ext>
                  </a:extLst>
                </p:cNvPr>
                <p:cNvSpPr txBox="1"/>
                <p:nvPr/>
              </p:nvSpPr>
              <p:spPr>
                <a:xfrm>
                  <a:off x="6702860" y="2981766"/>
                  <a:ext cx="2210862" cy="53392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num>
                        <m:den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30</m:t>
                          </m:r>
                        </m:den>
                      </m:f>
                    </m:oMath>
                  </a14:m>
                  <a:r>
                    <a:rPr lang="en-GB" sz="2000" dirty="0"/>
                    <a:t>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sz="20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  <m:t>15</m:t>
                          </m:r>
                        </m:num>
                        <m:den>
                          <m: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  <m:t>30</m:t>
                          </m:r>
                        </m:den>
                      </m:f>
                    </m:oMath>
                  </a14:m>
                  <a:r>
                    <a:rPr lang="en-GB" sz="2000" dirty="0"/>
                    <a:t>   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sz="20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  <m:t>25</m:t>
                          </m:r>
                        </m:num>
                        <m:den>
                          <m: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  <m:t>30</m:t>
                          </m:r>
                        </m:den>
                      </m:f>
                    </m:oMath>
                  </a14:m>
                  <a:r>
                    <a:rPr lang="en-GB" sz="2000" dirty="0"/>
                    <a:t> 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sz="20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  <m:t>14</m:t>
                          </m:r>
                        </m:num>
                        <m:den>
                          <m: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  <m:t>30</m:t>
                          </m:r>
                        </m:den>
                      </m:f>
                    </m:oMath>
                  </a14:m>
                  <a:endParaRPr lang="en-GB" sz="2000" dirty="0"/>
                </a:p>
              </p:txBody>
            </p:sp>
          </mc:Choice>
          <mc:Fallback>
            <p:sp>
              <p:nvSpPr>
                <p:cNvPr id="143" name="TextBox 142">
                  <a:extLst>
                    <a:ext uri="{FF2B5EF4-FFF2-40B4-BE49-F238E27FC236}">
                      <a16:creationId xmlns:a16="http://schemas.microsoft.com/office/drawing/2014/main" id="{B0D6623C-7DC2-45DA-B598-68A22985B26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02860" y="2981766"/>
                  <a:ext cx="2210862" cy="533929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44" name="Group 143">
              <a:extLst>
                <a:ext uri="{FF2B5EF4-FFF2-40B4-BE49-F238E27FC236}">
                  <a16:creationId xmlns:a16="http://schemas.microsoft.com/office/drawing/2014/main" id="{FB28CD19-7FEC-4B53-9D56-0F7CEF1A8E2B}"/>
                </a:ext>
              </a:extLst>
            </p:cNvPr>
            <p:cNvGrpSpPr/>
            <p:nvPr/>
          </p:nvGrpSpPr>
          <p:grpSpPr>
            <a:xfrm>
              <a:off x="6822827" y="2651071"/>
              <a:ext cx="417102" cy="385901"/>
              <a:chOff x="6682987" y="2244921"/>
              <a:chExt cx="417102" cy="385901"/>
            </a:xfrm>
          </p:grpSpPr>
          <p:cxnSp>
            <p:nvCxnSpPr>
              <p:cNvPr id="168" name="Straight Arrow Connector 167">
                <a:extLst>
                  <a:ext uri="{FF2B5EF4-FFF2-40B4-BE49-F238E27FC236}">
                    <a16:creationId xmlns:a16="http://schemas.microsoft.com/office/drawing/2014/main" id="{478767A9-7138-4818-826F-9DF886958912}"/>
                  </a:ext>
                </a:extLst>
              </p:cNvPr>
              <p:cNvCxnSpPr/>
              <p:nvPr/>
            </p:nvCxnSpPr>
            <p:spPr>
              <a:xfrm>
                <a:off x="6731726" y="2320413"/>
                <a:ext cx="0" cy="310409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69" name="TextBox 168">
                <a:extLst>
                  <a:ext uri="{FF2B5EF4-FFF2-40B4-BE49-F238E27FC236}">
                    <a16:creationId xmlns:a16="http://schemas.microsoft.com/office/drawing/2014/main" id="{DEFBBCB4-58D6-4F25-A443-CFBB86FDC733}"/>
                  </a:ext>
                </a:extLst>
              </p:cNvPr>
              <p:cNvSpPr txBox="1"/>
              <p:nvPr/>
            </p:nvSpPr>
            <p:spPr>
              <a:xfrm>
                <a:off x="6682987" y="2244921"/>
                <a:ext cx="41710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/>
                  <a:t>×6</a:t>
                </a:r>
              </a:p>
            </p:txBody>
          </p:sp>
        </p:grpSp>
        <p:grpSp>
          <p:nvGrpSpPr>
            <p:cNvPr id="145" name="Group 144">
              <a:extLst>
                <a:ext uri="{FF2B5EF4-FFF2-40B4-BE49-F238E27FC236}">
                  <a16:creationId xmlns:a16="http://schemas.microsoft.com/office/drawing/2014/main" id="{DFD47760-9970-46FD-899F-8CAC76B21602}"/>
                </a:ext>
              </a:extLst>
            </p:cNvPr>
            <p:cNvGrpSpPr/>
            <p:nvPr/>
          </p:nvGrpSpPr>
          <p:grpSpPr>
            <a:xfrm>
              <a:off x="7331272" y="2628675"/>
              <a:ext cx="534121" cy="385901"/>
              <a:chOff x="6682987" y="2244921"/>
              <a:chExt cx="534121" cy="385901"/>
            </a:xfrm>
          </p:grpSpPr>
          <p:cxnSp>
            <p:nvCxnSpPr>
              <p:cNvPr id="166" name="Straight Arrow Connector 165">
                <a:extLst>
                  <a:ext uri="{FF2B5EF4-FFF2-40B4-BE49-F238E27FC236}">
                    <a16:creationId xmlns:a16="http://schemas.microsoft.com/office/drawing/2014/main" id="{69A9E0C8-338B-4064-8EB3-DBF4E4B2003F}"/>
                  </a:ext>
                </a:extLst>
              </p:cNvPr>
              <p:cNvCxnSpPr/>
              <p:nvPr/>
            </p:nvCxnSpPr>
            <p:spPr>
              <a:xfrm>
                <a:off x="6731726" y="2320413"/>
                <a:ext cx="0" cy="310409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67" name="TextBox 166">
                <a:extLst>
                  <a:ext uri="{FF2B5EF4-FFF2-40B4-BE49-F238E27FC236}">
                    <a16:creationId xmlns:a16="http://schemas.microsoft.com/office/drawing/2014/main" id="{78F8B534-9811-4E80-8851-EF7129B6C052}"/>
                  </a:ext>
                </a:extLst>
              </p:cNvPr>
              <p:cNvSpPr txBox="1"/>
              <p:nvPr/>
            </p:nvSpPr>
            <p:spPr>
              <a:xfrm>
                <a:off x="6682987" y="2244921"/>
                <a:ext cx="53412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/>
                  <a:t>×15</a:t>
                </a:r>
              </a:p>
            </p:txBody>
          </p:sp>
        </p:grpSp>
        <p:grpSp>
          <p:nvGrpSpPr>
            <p:cNvPr id="146" name="Group 145">
              <a:extLst>
                <a:ext uri="{FF2B5EF4-FFF2-40B4-BE49-F238E27FC236}">
                  <a16:creationId xmlns:a16="http://schemas.microsoft.com/office/drawing/2014/main" id="{0FEDB31F-97A8-42DF-A09E-BADE8A4F18A0}"/>
                </a:ext>
              </a:extLst>
            </p:cNvPr>
            <p:cNvGrpSpPr/>
            <p:nvPr/>
          </p:nvGrpSpPr>
          <p:grpSpPr>
            <a:xfrm>
              <a:off x="8005475" y="2651071"/>
              <a:ext cx="417102" cy="385901"/>
              <a:chOff x="6682987" y="2244921"/>
              <a:chExt cx="417102" cy="385901"/>
            </a:xfrm>
          </p:grpSpPr>
          <p:cxnSp>
            <p:nvCxnSpPr>
              <p:cNvPr id="164" name="Straight Arrow Connector 163">
                <a:extLst>
                  <a:ext uri="{FF2B5EF4-FFF2-40B4-BE49-F238E27FC236}">
                    <a16:creationId xmlns:a16="http://schemas.microsoft.com/office/drawing/2014/main" id="{9209BCED-2592-4EBD-BE6A-B86FBD7E6FFB}"/>
                  </a:ext>
                </a:extLst>
              </p:cNvPr>
              <p:cNvCxnSpPr/>
              <p:nvPr/>
            </p:nvCxnSpPr>
            <p:spPr>
              <a:xfrm>
                <a:off x="6731726" y="2320413"/>
                <a:ext cx="0" cy="310409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65" name="TextBox 164">
                <a:extLst>
                  <a:ext uri="{FF2B5EF4-FFF2-40B4-BE49-F238E27FC236}">
                    <a16:creationId xmlns:a16="http://schemas.microsoft.com/office/drawing/2014/main" id="{20F0D396-2F59-4745-BB86-EF6AB6739A96}"/>
                  </a:ext>
                </a:extLst>
              </p:cNvPr>
              <p:cNvSpPr txBox="1"/>
              <p:nvPr/>
            </p:nvSpPr>
            <p:spPr>
              <a:xfrm>
                <a:off x="6682987" y="2244921"/>
                <a:ext cx="41710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/>
                  <a:t>×5</a:t>
                </a:r>
              </a:p>
            </p:txBody>
          </p:sp>
        </p:grpSp>
        <p:grpSp>
          <p:nvGrpSpPr>
            <p:cNvPr id="147" name="Group 146">
              <a:extLst>
                <a:ext uri="{FF2B5EF4-FFF2-40B4-BE49-F238E27FC236}">
                  <a16:creationId xmlns:a16="http://schemas.microsoft.com/office/drawing/2014/main" id="{D25BE311-A50D-44C9-9FE9-0917F935B719}"/>
                </a:ext>
              </a:extLst>
            </p:cNvPr>
            <p:cNvGrpSpPr/>
            <p:nvPr/>
          </p:nvGrpSpPr>
          <p:grpSpPr>
            <a:xfrm>
              <a:off x="8579526" y="2661423"/>
              <a:ext cx="417102" cy="385901"/>
              <a:chOff x="6682987" y="2244921"/>
              <a:chExt cx="417102" cy="385901"/>
            </a:xfrm>
          </p:grpSpPr>
          <p:cxnSp>
            <p:nvCxnSpPr>
              <p:cNvPr id="162" name="Straight Arrow Connector 161">
                <a:extLst>
                  <a:ext uri="{FF2B5EF4-FFF2-40B4-BE49-F238E27FC236}">
                    <a16:creationId xmlns:a16="http://schemas.microsoft.com/office/drawing/2014/main" id="{FCB71B16-9ED5-4094-98E6-4BE1A7B93603}"/>
                  </a:ext>
                </a:extLst>
              </p:cNvPr>
              <p:cNvCxnSpPr/>
              <p:nvPr/>
            </p:nvCxnSpPr>
            <p:spPr>
              <a:xfrm>
                <a:off x="6731726" y="2320413"/>
                <a:ext cx="0" cy="310409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63" name="TextBox 162">
                <a:extLst>
                  <a:ext uri="{FF2B5EF4-FFF2-40B4-BE49-F238E27FC236}">
                    <a16:creationId xmlns:a16="http://schemas.microsoft.com/office/drawing/2014/main" id="{8F85A18F-A1D8-4B31-A343-7441CB2CB309}"/>
                  </a:ext>
                </a:extLst>
              </p:cNvPr>
              <p:cNvSpPr txBox="1"/>
              <p:nvPr/>
            </p:nvSpPr>
            <p:spPr>
              <a:xfrm>
                <a:off x="6682987" y="2244921"/>
                <a:ext cx="41710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/>
                  <a:t>×2</a:t>
                </a:r>
              </a:p>
            </p:txBody>
          </p:sp>
        </p:grpSp>
        <p:grpSp>
          <p:nvGrpSpPr>
            <p:cNvPr id="148" name="Group 147">
              <a:extLst>
                <a:ext uri="{FF2B5EF4-FFF2-40B4-BE49-F238E27FC236}">
                  <a16:creationId xmlns:a16="http://schemas.microsoft.com/office/drawing/2014/main" id="{E7DF2315-D289-47DD-89C6-7F78921845AF}"/>
                </a:ext>
              </a:extLst>
            </p:cNvPr>
            <p:cNvGrpSpPr/>
            <p:nvPr/>
          </p:nvGrpSpPr>
          <p:grpSpPr>
            <a:xfrm>
              <a:off x="6743648" y="3466706"/>
              <a:ext cx="301686" cy="369332"/>
              <a:chOff x="6442557" y="3408191"/>
              <a:chExt cx="301686" cy="369332"/>
            </a:xfrm>
          </p:grpSpPr>
          <p:sp>
            <p:nvSpPr>
              <p:cNvPr id="160" name="TextBox 159">
                <a:extLst>
                  <a:ext uri="{FF2B5EF4-FFF2-40B4-BE49-F238E27FC236}">
                    <a16:creationId xmlns:a16="http://schemas.microsoft.com/office/drawing/2014/main" id="{F63B1605-4F02-463A-8686-72F3C7DB5172}"/>
                  </a:ext>
                </a:extLst>
              </p:cNvPr>
              <p:cNvSpPr txBox="1"/>
              <p:nvPr/>
            </p:nvSpPr>
            <p:spPr>
              <a:xfrm>
                <a:off x="6442557" y="3408191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solidFill>
                      <a:srgbClr val="FF0000"/>
                    </a:solidFill>
                  </a:rPr>
                  <a:t>1</a:t>
                </a:r>
              </a:p>
            </p:txBody>
          </p:sp>
          <p:sp>
            <p:nvSpPr>
              <p:cNvPr id="161" name="Oval 160">
                <a:extLst>
                  <a:ext uri="{FF2B5EF4-FFF2-40B4-BE49-F238E27FC236}">
                    <a16:creationId xmlns:a16="http://schemas.microsoft.com/office/drawing/2014/main" id="{ABDE2BEB-6580-4141-9CC7-992E5FD73BE5}"/>
                  </a:ext>
                </a:extLst>
              </p:cNvPr>
              <p:cNvSpPr/>
              <p:nvPr/>
            </p:nvSpPr>
            <p:spPr>
              <a:xfrm>
                <a:off x="6468301" y="3461625"/>
                <a:ext cx="254716" cy="298895"/>
              </a:xfrm>
              <a:prstGeom prst="ellipse">
                <a:avLst/>
              </a:prstGeom>
              <a:noFill/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49" name="Group 148">
              <a:extLst>
                <a:ext uri="{FF2B5EF4-FFF2-40B4-BE49-F238E27FC236}">
                  <a16:creationId xmlns:a16="http://schemas.microsoft.com/office/drawing/2014/main" id="{6DE9F738-6FFE-41AF-9EB2-EEA0A2CE153A}"/>
                </a:ext>
              </a:extLst>
            </p:cNvPr>
            <p:cNvGrpSpPr/>
            <p:nvPr/>
          </p:nvGrpSpPr>
          <p:grpSpPr>
            <a:xfrm>
              <a:off x="8486391" y="3470722"/>
              <a:ext cx="301686" cy="369332"/>
              <a:chOff x="6442557" y="3408191"/>
              <a:chExt cx="301686" cy="369332"/>
            </a:xfrm>
          </p:grpSpPr>
          <p:sp>
            <p:nvSpPr>
              <p:cNvPr id="158" name="TextBox 157">
                <a:extLst>
                  <a:ext uri="{FF2B5EF4-FFF2-40B4-BE49-F238E27FC236}">
                    <a16:creationId xmlns:a16="http://schemas.microsoft.com/office/drawing/2014/main" id="{84B81728-3A95-4BC8-A681-53C1CBDB4B3E}"/>
                  </a:ext>
                </a:extLst>
              </p:cNvPr>
              <p:cNvSpPr txBox="1"/>
              <p:nvPr/>
            </p:nvSpPr>
            <p:spPr>
              <a:xfrm>
                <a:off x="6442557" y="3408191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solidFill>
                      <a:srgbClr val="FF0000"/>
                    </a:solidFill>
                  </a:rPr>
                  <a:t>2</a:t>
                </a:r>
              </a:p>
            </p:txBody>
          </p:sp>
          <p:sp>
            <p:nvSpPr>
              <p:cNvPr id="159" name="Oval 158">
                <a:extLst>
                  <a:ext uri="{FF2B5EF4-FFF2-40B4-BE49-F238E27FC236}">
                    <a16:creationId xmlns:a16="http://schemas.microsoft.com/office/drawing/2014/main" id="{77E68512-ABA9-4CC5-B0A6-3BC960A7E3AE}"/>
                  </a:ext>
                </a:extLst>
              </p:cNvPr>
              <p:cNvSpPr/>
              <p:nvPr/>
            </p:nvSpPr>
            <p:spPr>
              <a:xfrm>
                <a:off x="6468301" y="3461625"/>
                <a:ext cx="254716" cy="298895"/>
              </a:xfrm>
              <a:prstGeom prst="ellipse">
                <a:avLst/>
              </a:prstGeom>
              <a:noFill/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50" name="Group 149">
              <a:extLst>
                <a:ext uri="{FF2B5EF4-FFF2-40B4-BE49-F238E27FC236}">
                  <a16:creationId xmlns:a16="http://schemas.microsoft.com/office/drawing/2014/main" id="{9CC6E3DC-5A2C-4C06-AD9B-81C3AFDB6439}"/>
                </a:ext>
              </a:extLst>
            </p:cNvPr>
            <p:cNvGrpSpPr/>
            <p:nvPr/>
          </p:nvGrpSpPr>
          <p:grpSpPr>
            <a:xfrm>
              <a:off x="7268000" y="3465074"/>
              <a:ext cx="301686" cy="369332"/>
              <a:chOff x="6442557" y="3408191"/>
              <a:chExt cx="301686" cy="369332"/>
            </a:xfrm>
          </p:grpSpPr>
          <p:sp>
            <p:nvSpPr>
              <p:cNvPr id="156" name="TextBox 155">
                <a:extLst>
                  <a:ext uri="{FF2B5EF4-FFF2-40B4-BE49-F238E27FC236}">
                    <a16:creationId xmlns:a16="http://schemas.microsoft.com/office/drawing/2014/main" id="{FDA85C67-75F8-4C9F-A588-33F7AF8F2653}"/>
                  </a:ext>
                </a:extLst>
              </p:cNvPr>
              <p:cNvSpPr txBox="1"/>
              <p:nvPr/>
            </p:nvSpPr>
            <p:spPr>
              <a:xfrm>
                <a:off x="6442557" y="3408191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solidFill>
                      <a:srgbClr val="FF0000"/>
                    </a:solidFill>
                  </a:rPr>
                  <a:t>3</a:t>
                </a:r>
              </a:p>
            </p:txBody>
          </p:sp>
          <p:sp>
            <p:nvSpPr>
              <p:cNvPr id="157" name="Oval 156">
                <a:extLst>
                  <a:ext uri="{FF2B5EF4-FFF2-40B4-BE49-F238E27FC236}">
                    <a16:creationId xmlns:a16="http://schemas.microsoft.com/office/drawing/2014/main" id="{EF0C5C94-2554-4DF1-929B-6E9FF4B682C8}"/>
                  </a:ext>
                </a:extLst>
              </p:cNvPr>
              <p:cNvSpPr/>
              <p:nvPr/>
            </p:nvSpPr>
            <p:spPr>
              <a:xfrm>
                <a:off x="6468301" y="3461625"/>
                <a:ext cx="254716" cy="298895"/>
              </a:xfrm>
              <a:prstGeom prst="ellipse">
                <a:avLst/>
              </a:prstGeom>
              <a:noFill/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51" name="Group 150">
              <a:extLst>
                <a:ext uri="{FF2B5EF4-FFF2-40B4-BE49-F238E27FC236}">
                  <a16:creationId xmlns:a16="http://schemas.microsoft.com/office/drawing/2014/main" id="{43019B23-EC00-49D1-97C8-ED15D0AB5E56}"/>
                </a:ext>
              </a:extLst>
            </p:cNvPr>
            <p:cNvGrpSpPr/>
            <p:nvPr/>
          </p:nvGrpSpPr>
          <p:grpSpPr>
            <a:xfrm>
              <a:off x="7933270" y="3465980"/>
              <a:ext cx="301686" cy="369332"/>
              <a:chOff x="6442557" y="3408191"/>
              <a:chExt cx="301686" cy="369332"/>
            </a:xfrm>
          </p:grpSpPr>
          <p:sp>
            <p:nvSpPr>
              <p:cNvPr id="154" name="TextBox 153">
                <a:extLst>
                  <a:ext uri="{FF2B5EF4-FFF2-40B4-BE49-F238E27FC236}">
                    <a16:creationId xmlns:a16="http://schemas.microsoft.com/office/drawing/2014/main" id="{C77E55D0-C952-4CD1-A243-60031A487AA5}"/>
                  </a:ext>
                </a:extLst>
              </p:cNvPr>
              <p:cNvSpPr txBox="1"/>
              <p:nvPr/>
            </p:nvSpPr>
            <p:spPr>
              <a:xfrm>
                <a:off x="6442557" y="3408191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solidFill>
                      <a:srgbClr val="FF0000"/>
                    </a:solidFill>
                  </a:rPr>
                  <a:t>4</a:t>
                </a:r>
              </a:p>
            </p:txBody>
          </p:sp>
          <p:sp>
            <p:nvSpPr>
              <p:cNvPr id="155" name="Oval 154">
                <a:extLst>
                  <a:ext uri="{FF2B5EF4-FFF2-40B4-BE49-F238E27FC236}">
                    <a16:creationId xmlns:a16="http://schemas.microsoft.com/office/drawing/2014/main" id="{AB61A1A7-BC5C-4330-B859-AEF80D07BCDE}"/>
                  </a:ext>
                </a:extLst>
              </p:cNvPr>
              <p:cNvSpPr/>
              <p:nvPr/>
            </p:nvSpPr>
            <p:spPr>
              <a:xfrm>
                <a:off x="6468301" y="3461625"/>
                <a:ext cx="254716" cy="298895"/>
              </a:xfrm>
              <a:prstGeom prst="ellipse">
                <a:avLst/>
              </a:prstGeom>
              <a:noFill/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52" name="TextBox 151">
                  <a:extLst>
                    <a:ext uri="{FF2B5EF4-FFF2-40B4-BE49-F238E27FC236}">
                      <a16:creationId xmlns:a16="http://schemas.microsoft.com/office/drawing/2014/main" id="{CF50045C-5EF5-422E-BBB1-747E5BD9A85E}"/>
                    </a:ext>
                  </a:extLst>
                </p:cNvPr>
                <p:cNvSpPr txBox="1"/>
                <p:nvPr/>
              </p:nvSpPr>
              <p:spPr>
                <a:xfrm>
                  <a:off x="7331272" y="5585935"/>
                  <a:ext cx="1941557" cy="53392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a14:m>
                  <a:r>
                    <a:rPr lang="en-GB" sz="2000" dirty="0"/>
                    <a:t>  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sz="20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a14:m>
                  <a:r>
                    <a:rPr lang="en-GB" sz="2000" dirty="0"/>
                    <a:t>  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sz="20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a14:m>
                  <a:r>
                    <a:rPr lang="en-GB" sz="2000" dirty="0"/>
                    <a:t>  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sz="20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GB" sz="2000" b="0" i="1" dirty="0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</m:oMath>
                  </a14:m>
                  <a:endParaRPr lang="en-GB" sz="2000" dirty="0"/>
                </a:p>
              </p:txBody>
            </p:sp>
          </mc:Choice>
          <mc:Fallback>
            <p:sp>
              <p:nvSpPr>
                <p:cNvPr id="152" name="TextBox 151">
                  <a:extLst>
                    <a:ext uri="{FF2B5EF4-FFF2-40B4-BE49-F238E27FC236}">
                      <a16:creationId xmlns:a16="http://schemas.microsoft.com/office/drawing/2014/main" id="{CF50045C-5EF5-422E-BBB1-747E5BD9A85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31272" y="5585935"/>
                  <a:ext cx="1941557" cy="533929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53" name="TextBox 152">
              <a:extLst>
                <a:ext uri="{FF2B5EF4-FFF2-40B4-BE49-F238E27FC236}">
                  <a16:creationId xmlns:a16="http://schemas.microsoft.com/office/drawing/2014/main" id="{4F5A739E-463E-4729-AF1D-5907A0FB92EE}"/>
                </a:ext>
              </a:extLst>
            </p:cNvPr>
            <p:cNvSpPr txBox="1"/>
            <p:nvPr/>
          </p:nvSpPr>
          <p:spPr>
            <a:xfrm>
              <a:off x="6064683" y="3968285"/>
              <a:ext cx="361132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/>
                <a:t>To be able to compare fractions we must have a </a:t>
              </a:r>
              <a:r>
                <a:rPr lang="en-GB" sz="1600" b="1" dirty="0"/>
                <a:t>common denominator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1200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F8B5BC55-0919-4411-B86E-0264E8FABFE9}"/>
              </a:ext>
            </a:extLst>
          </p:cNvPr>
          <p:cNvGrpSpPr/>
          <p:nvPr/>
        </p:nvGrpSpPr>
        <p:grpSpPr>
          <a:xfrm>
            <a:off x="1066043" y="0"/>
            <a:ext cx="9887532" cy="6892136"/>
            <a:chOff x="17419" y="0"/>
            <a:chExt cx="9887532" cy="6892136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8A17266B-1593-4F06-8D27-0B4C65E1DAF6}"/>
                </a:ext>
              </a:extLst>
            </p:cNvPr>
            <p:cNvSpPr/>
            <p:nvPr/>
          </p:nvSpPr>
          <p:spPr>
            <a:xfrm>
              <a:off x="69670" y="0"/>
              <a:ext cx="9501051" cy="64633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3600" b="0" cap="none" spc="0" dirty="0">
                  <a:ln w="0"/>
                  <a:solidFill>
                    <a:srgbClr val="2C278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4 OPERATIONS WITH FRACTIONS</a:t>
              </a:r>
            </a:p>
          </p:txBody>
        </p:sp>
        <p:sp>
          <p:nvSpPr>
            <p:cNvPr id="6" name="Rounded Rectangle 2">
              <a:extLst>
                <a:ext uri="{FF2B5EF4-FFF2-40B4-BE49-F238E27FC236}">
                  <a16:creationId xmlns:a16="http://schemas.microsoft.com/office/drawing/2014/main" id="{2D04DFA8-CD15-48E2-8AD8-780DC78E6121}"/>
                </a:ext>
              </a:extLst>
            </p:cNvPr>
            <p:cNvSpPr/>
            <p:nvPr/>
          </p:nvSpPr>
          <p:spPr>
            <a:xfrm>
              <a:off x="69670" y="69669"/>
              <a:ext cx="9753600" cy="1062445"/>
            </a:xfrm>
            <a:prstGeom prst="roundRect">
              <a:avLst/>
            </a:prstGeom>
            <a:noFill/>
            <a:ln w="38100">
              <a:solidFill>
                <a:srgbClr val="2C27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054473D1-36EA-4656-81E0-84CBF7DF1CD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96345" y="4950024"/>
              <a:ext cx="1892481" cy="459793"/>
            </a:xfrm>
            <a:prstGeom prst="rect">
              <a:avLst/>
            </a:prstGeom>
          </p:spPr>
        </p:pic>
        <p:sp>
          <p:nvSpPr>
            <p:cNvPr id="8" name="Rounded Rectangle 22">
              <a:extLst>
                <a:ext uri="{FF2B5EF4-FFF2-40B4-BE49-F238E27FC236}">
                  <a16:creationId xmlns:a16="http://schemas.microsoft.com/office/drawing/2014/main" id="{9B7913FB-54E9-4F4E-A809-395055DB187A}"/>
                </a:ext>
              </a:extLst>
            </p:cNvPr>
            <p:cNvSpPr/>
            <p:nvPr/>
          </p:nvSpPr>
          <p:spPr>
            <a:xfrm>
              <a:off x="69670" y="4880353"/>
              <a:ext cx="2194558" cy="1172102"/>
            </a:xfrm>
            <a:prstGeom prst="roundRect">
              <a:avLst/>
            </a:prstGeom>
            <a:noFill/>
            <a:ln w="38100">
              <a:solidFill>
                <a:srgbClr val="33A7D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endParaRPr lang="en-GB" sz="2000" b="1" dirty="0">
                <a:solidFill>
                  <a:srgbClr val="32A7DF"/>
                </a:solidFill>
              </a:endParaRPr>
            </a:p>
          </p:txBody>
        </p:sp>
        <p:sp>
          <p:nvSpPr>
            <p:cNvPr id="9" name="Rounded Rectangle 26">
              <a:extLst>
                <a:ext uri="{FF2B5EF4-FFF2-40B4-BE49-F238E27FC236}">
                  <a16:creationId xmlns:a16="http://schemas.microsoft.com/office/drawing/2014/main" id="{E0BE4494-14A2-471B-88AB-5562CD3E6758}"/>
                </a:ext>
              </a:extLst>
            </p:cNvPr>
            <p:cNvSpPr/>
            <p:nvPr/>
          </p:nvSpPr>
          <p:spPr>
            <a:xfrm>
              <a:off x="69671" y="1200329"/>
              <a:ext cx="2194558" cy="3606802"/>
            </a:xfrm>
            <a:prstGeom prst="roundRect">
              <a:avLst>
                <a:gd name="adj" fmla="val 10148"/>
              </a:avLst>
            </a:prstGeom>
            <a:noFill/>
            <a:ln w="38100">
              <a:solidFill>
                <a:srgbClr val="FAB4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GB" b="1" dirty="0">
                  <a:solidFill>
                    <a:schemeClr val="tx1"/>
                  </a:solidFill>
                </a:rPr>
                <a:t>Key Concepts</a:t>
              </a:r>
            </a:p>
            <a:p>
              <a:pPr algn="ctr"/>
              <a:endParaRPr lang="en-GB" sz="900" b="1" dirty="0">
                <a:solidFill>
                  <a:schemeClr val="tx1"/>
                </a:solidFill>
              </a:endParaRPr>
            </a:p>
          </p:txBody>
        </p:sp>
        <p:sp>
          <p:nvSpPr>
            <p:cNvPr id="10" name="Rounded Rectangle 28">
              <a:extLst>
                <a:ext uri="{FF2B5EF4-FFF2-40B4-BE49-F238E27FC236}">
                  <a16:creationId xmlns:a16="http://schemas.microsoft.com/office/drawing/2014/main" id="{E3431E3E-E59B-4631-AE3C-9882BD188ECD}"/>
                </a:ext>
              </a:extLst>
            </p:cNvPr>
            <p:cNvSpPr/>
            <p:nvPr/>
          </p:nvSpPr>
          <p:spPr>
            <a:xfrm>
              <a:off x="2363226" y="4850278"/>
              <a:ext cx="1692619" cy="1892970"/>
            </a:xfrm>
            <a:prstGeom prst="roundRect">
              <a:avLst/>
            </a:prstGeom>
            <a:noFill/>
            <a:ln w="38100">
              <a:solidFill>
                <a:srgbClr val="2C27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dirty="0">
                <a:solidFill>
                  <a:schemeClr val="tx1"/>
                </a:solidFill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E5EA97D2-B076-460C-ACFE-15F4887EB5AF}"/>
                </a:ext>
              </a:extLst>
            </p:cNvPr>
            <p:cNvSpPr txBox="1"/>
            <p:nvPr/>
          </p:nvSpPr>
          <p:spPr>
            <a:xfrm>
              <a:off x="8287593" y="4219208"/>
              <a:ext cx="139333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 b="1" dirty="0"/>
                <a:t>Examples</a:t>
              </a:r>
            </a:p>
          </p:txBody>
        </p:sp>
        <p:sp>
          <p:nvSpPr>
            <p:cNvPr id="12" name="Rounded Rectangle 19">
              <a:extLst>
                <a:ext uri="{FF2B5EF4-FFF2-40B4-BE49-F238E27FC236}">
                  <a16:creationId xmlns:a16="http://schemas.microsoft.com/office/drawing/2014/main" id="{BCE5BA30-B168-4D0A-B5FC-2CF4306A38A3}"/>
                </a:ext>
              </a:extLst>
            </p:cNvPr>
            <p:cNvSpPr/>
            <p:nvPr/>
          </p:nvSpPr>
          <p:spPr>
            <a:xfrm>
              <a:off x="4141217" y="4850278"/>
              <a:ext cx="5682053" cy="1461022"/>
            </a:xfrm>
            <a:prstGeom prst="roundRect">
              <a:avLst/>
            </a:prstGeom>
            <a:noFill/>
            <a:ln w="38100">
              <a:solidFill>
                <a:srgbClr val="FAB5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b="1" dirty="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D928F317-6821-4E99-AC83-FFCBFA508607}"/>
                    </a:ext>
                  </a:extLst>
                </p:cNvPr>
                <p:cNvSpPr txBox="1"/>
                <p:nvPr/>
              </p:nvSpPr>
              <p:spPr>
                <a:xfrm rot="10800000">
                  <a:off x="4141217" y="6410606"/>
                  <a:ext cx="5682053" cy="370101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200" dirty="0"/>
                    <a:t>ANSWERS   A  </a:t>
                  </a:r>
                  <a:r>
                    <a:rPr lang="en-GB" sz="1200" dirty="0">
                      <a:solidFill>
                        <a:schemeClr val="tx1"/>
                      </a:solidFill>
                    </a:rPr>
                    <a:t>1) </a:t>
                  </a:r>
                  <a14:m>
                    <m:oMath xmlns:m="http://schemas.openxmlformats.org/officeDocument/2006/math">
                      <m:r>
                        <a:rPr lang="en-GB" sz="12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  <m:f>
                        <m:fPr>
                          <m:ctrlPr>
                            <a:rPr lang="en-GB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GB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</m:oMath>
                  </a14:m>
                  <a:r>
                    <a:rPr lang="en-GB" sz="1200" dirty="0">
                      <a:solidFill>
                        <a:schemeClr val="tx1"/>
                      </a:solidFill>
                    </a:rPr>
                    <a:t>   2) </a:t>
                  </a:r>
                  <a14:m>
                    <m:oMath xmlns:m="http://schemas.openxmlformats.org/officeDocument/2006/math">
                      <m:r>
                        <a:rPr lang="en-GB" sz="12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f>
                        <m:fPr>
                          <m:ctrlPr>
                            <a:rPr lang="en-GB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GB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</m:oMath>
                  </a14:m>
                  <a:r>
                    <a:rPr lang="en-GB" sz="1200" dirty="0">
                      <a:solidFill>
                        <a:schemeClr val="tx1"/>
                      </a:solidFill>
                    </a:rPr>
                    <a:t>   3) </a:t>
                  </a:r>
                  <a14:m>
                    <m:oMath xmlns:m="http://schemas.openxmlformats.org/officeDocument/2006/math">
                      <m:r>
                        <a:rPr lang="en-GB" sz="1200" i="1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</m:t>
                      </m:r>
                      <m:f>
                        <m:fPr>
                          <m:ctrlPr>
                            <a:rPr lang="en-GB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a14:m>
                  <a:r>
                    <a:rPr lang="en-GB" sz="1200" dirty="0">
                      <a:solidFill>
                        <a:schemeClr val="tx1"/>
                      </a:solidFill>
                    </a:rPr>
                    <a:t>    4)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16</m:t>
                          </m:r>
                        </m:num>
                        <m:den>
                          <m:r>
                            <a:rPr lang="en-GB" sz="12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27</m:t>
                          </m:r>
                        </m:den>
                      </m:f>
                    </m:oMath>
                  </a14:m>
                  <a:r>
                    <a:rPr lang="en-GB" sz="1200" dirty="0"/>
                    <a:t>   5)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sz="1200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dirty="0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sz="1200" i="1" dirty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en-GB" sz="1200" dirty="0"/>
                    <a:t>   6)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sz="1200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i="1" dirty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1200" b="0" i="1" dirty="0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a14:m>
                  <a:r>
                    <a:rPr lang="en-GB" sz="1200" dirty="0"/>
                    <a:t>   7)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sz="1200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dirty="0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GB" sz="1200" b="0" i="1" dirty="0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a14:m>
                  <a:endParaRPr lang="en-GB" sz="1200" dirty="0"/>
                </a:p>
              </p:txBody>
            </p:sp>
          </mc:Choice>
          <mc:Fallback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D928F317-6821-4E99-AC83-FFCBFA5086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0800000">
                  <a:off x="4141217" y="6410606"/>
                  <a:ext cx="5682053" cy="370101"/>
                </a:xfrm>
                <a:prstGeom prst="rect">
                  <a:avLst/>
                </a:prstGeom>
                <a:blipFill>
                  <a:blip r:embed="rId3"/>
                  <a:stretch>
                    <a:fillRect r="-10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" name="Rounded Rectangle 23">
              <a:extLst>
                <a:ext uri="{FF2B5EF4-FFF2-40B4-BE49-F238E27FC236}">
                  <a16:creationId xmlns:a16="http://schemas.microsoft.com/office/drawing/2014/main" id="{059D0F3C-8B58-4386-9BBD-79E075E57EA2}"/>
                </a:ext>
              </a:extLst>
            </p:cNvPr>
            <p:cNvSpPr/>
            <p:nvPr/>
          </p:nvSpPr>
          <p:spPr>
            <a:xfrm>
              <a:off x="2363226" y="1172021"/>
              <a:ext cx="7460044" cy="3608983"/>
            </a:xfrm>
            <a:prstGeom prst="roundRect">
              <a:avLst>
                <a:gd name="adj" fmla="val 8490"/>
              </a:avLst>
            </a:prstGeom>
            <a:noFill/>
            <a:ln w="38100">
              <a:solidFill>
                <a:srgbClr val="87022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GB" sz="1400" dirty="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A686D52D-751D-4313-A721-6E1C15F45DD8}"/>
                    </a:ext>
                  </a:extLst>
                </p:cNvPr>
                <p:cNvSpPr/>
                <p:nvPr/>
              </p:nvSpPr>
              <p:spPr>
                <a:xfrm>
                  <a:off x="54589" y="3575438"/>
                  <a:ext cx="2308637" cy="117218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GB" sz="1200" dirty="0"/>
                    <a:t>A </a:t>
                  </a:r>
                  <a:r>
                    <a:rPr lang="en-GB" sz="1200" b="1" dirty="0"/>
                    <a:t>reciprocal</a:t>
                  </a:r>
                  <a:r>
                    <a:rPr lang="en-GB" sz="1200" dirty="0"/>
                    <a:t> is the value that when multiplied by another gives the answer of 1.</a:t>
                  </a:r>
                </a:p>
                <a:p>
                  <a:r>
                    <a:rPr lang="en-GB" sz="1200" dirty="0" err="1"/>
                    <a:t>Eg</a:t>
                  </a:r>
                  <a:r>
                    <a:rPr lang="en-GB" sz="1200" dirty="0"/>
                    <a:t>.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en-GB" sz="1200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a14:m>
                  <a:r>
                    <a:rPr lang="en-GB" sz="1200" dirty="0"/>
                    <a:t> is the reciprocal of 8.</a:t>
                  </a:r>
                </a:p>
                <a:p>
                  <a14:m>
                    <m:oMath xmlns:m="http://schemas.openxmlformats.org/officeDocument/2006/math">
                      <m:r>
                        <a:rPr lang="en-GB" sz="1200" b="0" i="1" smtClean="0">
                          <a:latin typeface="Cambria Math" panose="02040503050406030204" pitchFamily="18" charset="0"/>
                        </a:rPr>
                        <m:t>      </m:t>
                      </m:r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a14:m>
                  <a:r>
                    <a:rPr lang="en-GB" sz="1200" dirty="0"/>
                    <a:t> is the reciprocal of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endParaRPr lang="en-GB" sz="1200" dirty="0"/>
                </a:p>
              </p:txBody>
            </p:sp>
          </mc:Choice>
          <mc:Fallback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A686D52D-751D-4313-A721-6E1C15F45DD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589" y="3575438"/>
                  <a:ext cx="2308637" cy="1172180"/>
                </a:xfrm>
                <a:prstGeom prst="rect">
                  <a:avLst/>
                </a:prstGeom>
                <a:blipFill>
                  <a:blip r:embed="rId4"/>
                  <a:stretch>
                    <a:fillRect l="-264" t="-521" b="-521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3CF9348B-2D34-4390-97B1-1A2D76B5C5E5}"/>
                </a:ext>
              </a:extLst>
            </p:cNvPr>
            <p:cNvSpPr txBox="1"/>
            <p:nvPr/>
          </p:nvSpPr>
          <p:spPr>
            <a:xfrm>
              <a:off x="524236" y="5349956"/>
              <a:ext cx="171558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b="1" dirty="0">
                  <a:solidFill>
                    <a:srgbClr val="32A7DF"/>
                  </a:solidFill>
                </a:rPr>
                <a:t>61, 63-70</a:t>
              </a: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1CE0F704-95E7-4BBA-83BE-D355FE7A329E}"/>
                    </a:ext>
                  </a:extLst>
                </p:cNvPr>
                <p:cNvSpPr txBox="1"/>
                <p:nvPr/>
              </p:nvSpPr>
              <p:spPr>
                <a:xfrm>
                  <a:off x="4202093" y="4937055"/>
                  <a:ext cx="1694268" cy="123367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400" dirty="0">
                      <a:latin typeface="Cambria Math" panose="02040503050406030204" pitchFamily="18" charset="0"/>
                    </a:rPr>
                    <a:t>Calculate: </a:t>
                  </a:r>
                </a:p>
                <a:p>
                  <a:pPr marL="514350" indent="-514350">
                    <a:buFontTx/>
                    <a:buAutoNum type="arabicParenR"/>
                  </a:pPr>
                  <a14:m>
                    <m:oMath xmlns:m="http://schemas.openxmlformats.org/officeDocument/2006/math">
                      <m:r>
                        <a:rPr lang="en-GB" sz="1400" smtClean="0">
                          <a:latin typeface="Cambria Math" panose="02040503050406030204" pitchFamily="18" charset="0"/>
                        </a:rPr>
                        <m:t>1</m:t>
                      </m:r>
                      <m:f>
                        <m:fPr>
                          <m:ctrlPr>
                            <a:rPr lang="en-GB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GB" sz="14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1400">
                          <a:latin typeface="Cambria Math" panose="02040503050406030204" pitchFamily="18" charset="0"/>
                        </a:rPr>
                        <m:t>2</m:t>
                      </m:r>
                      <m:f>
                        <m:fPr>
                          <m:ctrlPr>
                            <a:rPr lang="en-GB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a14:m>
                  <a:r>
                    <a:rPr lang="en-GB" sz="1400" dirty="0"/>
                    <a:t>	</a:t>
                  </a:r>
                </a:p>
                <a:p>
                  <a:r>
                    <a:rPr lang="en-GB" sz="1400" dirty="0"/>
                    <a:t>    </a:t>
                  </a:r>
                  <a:endParaRPr lang="en-GB" sz="1400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GB" sz="1400" b="0" i="0" smtClean="0">
                            <a:latin typeface="Cambria Math" panose="02040503050406030204" pitchFamily="18" charset="0"/>
                          </a:rPr>
                          <m:t>2)         </m:t>
                        </m:r>
                        <m:r>
                          <a:rPr lang="en-GB" sz="1400">
                            <a:latin typeface="Cambria Math" panose="02040503050406030204" pitchFamily="18" charset="0"/>
                          </a:rPr>
                          <m:t>3</m:t>
                        </m:r>
                        <m:f>
                          <m:fPr>
                            <m:ctrlPr>
                              <a:rPr lang="en-GB" sz="1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14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GB" sz="1400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−1</m:t>
                        </m:r>
                        <m:f>
                          <m:fPr>
                            <m:ctrlPr>
                              <a:rPr lang="en-GB" sz="1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1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sz="14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GB" sz="1400" dirty="0"/>
                </a:p>
              </p:txBody>
            </p:sp>
          </mc:Choice>
          <mc:Fallback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1CE0F704-95E7-4BBA-83BE-D355FE7A329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02093" y="4937055"/>
                  <a:ext cx="1694268" cy="1233671"/>
                </a:xfrm>
                <a:prstGeom prst="rect">
                  <a:avLst/>
                </a:prstGeom>
                <a:blipFill>
                  <a:blip r:embed="rId5"/>
                  <a:stretch>
                    <a:fillRect l="-1079" t="-1485" b="-1732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3C6F21D-1D5D-4123-BA6C-136C53CD6A35}"/>
                    </a:ext>
                  </a:extLst>
                </p:cNvPr>
                <p:cNvSpPr txBox="1"/>
                <p:nvPr/>
              </p:nvSpPr>
              <p:spPr>
                <a:xfrm>
                  <a:off x="2290061" y="1416470"/>
                  <a:ext cx="1516733" cy="359322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f>
                          <m:f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+2</m:t>
                        </m:r>
                        <m:f>
                          <m:f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m:oMathPara>
                  </a14:m>
                  <a:endParaRPr lang="en-GB" b="0" dirty="0"/>
                </a:p>
                <a:p>
                  <a:r>
                    <a:rPr lang="en-GB" dirty="0"/>
                    <a:t>     </a:t>
                  </a:r>
                </a:p>
                <a:p>
                  <a:r>
                    <a:rPr lang="en-GB" dirty="0"/>
                    <a:t>    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a14:m>
                  <a:endParaRPr lang="en-GB" b="0" dirty="0"/>
                </a:p>
                <a:p>
                  <a:endParaRPr lang="en-GB" dirty="0"/>
                </a:p>
                <a:p>
                  <a:r>
                    <a:rPr lang="en-GB" b="0" dirty="0"/>
                    <a:t>    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20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27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</m:oMath>
                  </a14:m>
                  <a:endParaRPr lang="en-GB" b="0" dirty="0"/>
                </a:p>
                <a:p>
                  <a:endParaRPr lang="en-GB" dirty="0"/>
                </a:p>
                <a:p>
                  <a:r>
                    <a:rPr lang="en-GB" b="0" dirty="0"/>
                    <a:t>    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47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</m:oMath>
                  </a14:m>
                  <a:endParaRPr lang="en-GB" b="0" dirty="0"/>
                </a:p>
                <a:p>
                  <a:endParaRPr lang="en-GB" b="0" dirty="0"/>
                </a:p>
                <a:p>
                  <a:r>
                    <a:rPr lang="en-GB" dirty="0"/>
                    <a:t>     = 3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11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</m:oMath>
                  </a14:m>
                  <a:endParaRPr lang="en-GB" b="0" dirty="0"/>
                </a:p>
                <a:p>
                  <a:endParaRPr lang="en-GB" dirty="0"/>
                </a:p>
              </p:txBody>
            </p:sp>
          </mc:Choice>
          <mc:Fallback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3C6F21D-1D5D-4123-BA6C-136C53CD6A3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90061" y="1416470"/>
                  <a:ext cx="1516733" cy="3593228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15642C45-EB13-4FB8-9A6D-AB97F725EA88}"/>
                    </a:ext>
                  </a:extLst>
                </p:cNvPr>
                <p:cNvSpPr txBox="1"/>
                <p:nvPr/>
              </p:nvSpPr>
              <p:spPr>
                <a:xfrm>
                  <a:off x="4328225" y="1416470"/>
                  <a:ext cx="1516733" cy="359322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2</m:t>
                        </m:r>
                        <m:f>
                          <m:f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  <m:f>
                          <m:f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m:oMathPara>
                  </a14:m>
                  <a:endParaRPr lang="en-GB" b="0" dirty="0"/>
                </a:p>
                <a:p>
                  <a:r>
                    <a:rPr lang="en-GB" dirty="0"/>
                    <a:t>     </a:t>
                  </a:r>
                </a:p>
                <a:p>
                  <a:r>
                    <a:rPr lang="en-GB" dirty="0"/>
                    <a:t>    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a14:m>
                  <a:endParaRPr lang="en-GB" b="0" dirty="0"/>
                </a:p>
                <a:p>
                  <a:endParaRPr lang="en-GB" dirty="0"/>
                </a:p>
                <a:p>
                  <a:r>
                    <a:rPr lang="en-GB" b="0" dirty="0"/>
                    <a:t>    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32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15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</m:oMath>
                  </a14:m>
                  <a:endParaRPr lang="en-GB" b="0" dirty="0"/>
                </a:p>
                <a:p>
                  <a:endParaRPr lang="en-GB" dirty="0"/>
                </a:p>
                <a:p>
                  <a:r>
                    <a:rPr lang="en-GB" b="0" dirty="0"/>
                    <a:t>    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17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</m:oMath>
                  </a14:m>
                  <a:endParaRPr lang="en-GB" b="0" dirty="0"/>
                </a:p>
                <a:p>
                  <a:endParaRPr lang="en-GB" b="0" dirty="0"/>
                </a:p>
                <a:p>
                  <a:r>
                    <a:rPr lang="en-GB" dirty="0"/>
                    <a:t>     = 1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</m:oMath>
                  </a14:m>
                  <a:endParaRPr lang="en-GB" b="0" dirty="0"/>
                </a:p>
                <a:p>
                  <a:endParaRPr lang="en-GB" dirty="0"/>
                </a:p>
              </p:txBody>
            </p:sp>
          </mc:Choice>
          <mc:Fallback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15642C45-EB13-4FB8-9A6D-AB97F725EA8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28225" y="1416470"/>
                  <a:ext cx="1516733" cy="3593228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F5D71C7D-B3B8-49D9-9E04-A34C2C2729ED}"/>
                </a:ext>
              </a:extLst>
            </p:cNvPr>
            <p:cNvCxnSpPr/>
            <p:nvPr/>
          </p:nvCxnSpPr>
          <p:spPr>
            <a:xfrm>
              <a:off x="3568176" y="3195288"/>
              <a:ext cx="948086" cy="0"/>
            </a:xfrm>
            <a:prstGeom prst="straightConnector1">
              <a:avLst/>
            </a:prstGeom>
            <a:ln w="19050">
              <a:solidFill>
                <a:srgbClr val="87022F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6ACFFE9F-19B7-4609-8760-12B7A7536621}"/>
                </a:ext>
              </a:extLst>
            </p:cNvPr>
            <p:cNvSpPr txBox="1"/>
            <p:nvPr/>
          </p:nvSpPr>
          <p:spPr>
            <a:xfrm>
              <a:off x="3449589" y="2772897"/>
              <a:ext cx="118526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1200" dirty="0">
                  <a:solidFill>
                    <a:srgbClr val="C00000"/>
                  </a:solidFill>
                </a:rPr>
                <a:t>Find a common </a:t>
              </a:r>
            </a:p>
            <a:p>
              <a:pPr algn="ctr"/>
              <a:r>
                <a:rPr lang="en-GB" sz="1200" dirty="0">
                  <a:solidFill>
                    <a:srgbClr val="C00000"/>
                  </a:solidFill>
                </a:rPr>
                <a:t>denominator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6139003D-40EC-461E-B8AD-0BA1C950630B}"/>
                </a:ext>
              </a:extLst>
            </p:cNvPr>
            <p:cNvSpPr txBox="1"/>
            <p:nvPr/>
          </p:nvSpPr>
          <p:spPr>
            <a:xfrm>
              <a:off x="3399671" y="2103206"/>
              <a:ext cx="128509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1200" dirty="0">
                  <a:solidFill>
                    <a:srgbClr val="C00000"/>
                  </a:solidFill>
                </a:rPr>
                <a:t>Convert into an </a:t>
              </a:r>
            </a:p>
            <a:p>
              <a:pPr algn="ctr"/>
              <a:r>
                <a:rPr lang="en-GB" sz="1200" dirty="0">
                  <a:solidFill>
                    <a:srgbClr val="C00000"/>
                  </a:solidFill>
                </a:rPr>
                <a:t>improper fraction</a:t>
              </a:r>
            </a:p>
          </p:txBody>
        </p: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41076F3D-4669-4E17-9A11-C6AD5331992D}"/>
                </a:ext>
              </a:extLst>
            </p:cNvPr>
            <p:cNvCxnSpPr/>
            <p:nvPr/>
          </p:nvCxnSpPr>
          <p:spPr>
            <a:xfrm>
              <a:off x="3568176" y="2546499"/>
              <a:ext cx="948086" cy="0"/>
            </a:xfrm>
            <a:prstGeom prst="straightConnector1">
              <a:avLst/>
            </a:prstGeom>
            <a:ln w="19050">
              <a:solidFill>
                <a:srgbClr val="87022F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E940396E-1850-4001-9A30-203D39D5D225}"/>
                </a:ext>
              </a:extLst>
            </p:cNvPr>
            <p:cNvSpPr txBox="1"/>
            <p:nvPr/>
          </p:nvSpPr>
          <p:spPr>
            <a:xfrm>
              <a:off x="3352002" y="4123819"/>
              <a:ext cx="128060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1200" dirty="0">
                  <a:solidFill>
                    <a:srgbClr val="C00000"/>
                  </a:solidFill>
                </a:rPr>
                <a:t>Convert back into</a:t>
              </a:r>
            </a:p>
            <a:p>
              <a:pPr algn="ctr"/>
              <a:r>
                <a:rPr lang="en-GB" sz="1200" dirty="0">
                  <a:solidFill>
                    <a:srgbClr val="C00000"/>
                  </a:solidFill>
                </a:rPr>
                <a:t>a mixed number</a:t>
              </a:r>
            </a:p>
          </p:txBody>
        </p: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9AA13935-41E3-4448-9845-2BA66B14D3D2}"/>
                </a:ext>
              </a:extLst>
            </p:cNvPr>
            <p:cNvCxnSpPr/>
            <p:nvPr/>
          </p:nvCxnSpPr>
          <p:spPr>
            <a:xfrm>
              <a:off x="3533340" y="4585484"/>
              <a:ext cx="948086" cy="0"/>
            </a:xfrm>
            <a:prstGeom prst="straightConnector1">
              <a:avLst/>
            </a:prstGeom>
            <a:ln w="19050">
              <a:solidFill>
                <a:srgbClr val="87022F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0CAD409F-2CB5-47C5-AB68-B56089EFD428}"/>
                </a:ext>
              </a:extLst>
            </p:cNvPr>
            <p:cNvCxnSpPr/>
            <p:nvPr/>
          </p:nvCxnSpPr>
          <p:spPr>
            <a:xfrm>
              <a:off x="5651863" y="1332411"/>
              <a:ext cx="26126" cy="3352800"/>
            </a:xfrm>
            <a:prstGeom prst="line">
              <a:avLst/>
            </a:prstGeom>
            <a:ln w="12700">
              <a:solidFill>
                <a:srgbClr val="87022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7" name="TextBox 26">
                  <a:extLst>
                    <a:ext uri="{FF2B5EF4-FFF2-40B4-BE49-F238E27FC236}">
                      <a16:creationId xmlns:a16="http://schemas.microsoft.com/office/drawing/2014/main" id="{7DF7D6A5-8C50-4839-8AD2-4814EBA2E050}"/>
                    </a:ext>
                  </a:extLst>
                </p:cNvPr>
                <p:cNvSpPr txBox="1"/>
                <p:nvPr/>
              </p:nvSpPr>
              <p:spPr>
                <a:xfrm>
                  <a:off x="5522465" y="1400744"/>
                  <a:ext cx="1516733" cy="344953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f>
                          <m:f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  <m:r>
                          <a:rPr lang="en-GB" i="1"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f>
                          <m:f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m:oMathPara>
                  </a14:m>
                  <a:endParaRPr lang="en-GB" b="0" dirty="0"/>
                </a:p>
                <a:p>
                  <a:endParaRPr lang="en-GB" b="0" dirty="0"/>
                </a:p>
                <a:p>
                  <a:r>
                    <a:rPr lang="en-GB" dirty="0"/>
                    <a:t>     </a:t>
                  </a:r>
                </a:p>
                <a:p>
                  <a:r>
                    <a:rPr lang="en-GB" dirty="0"/>
                    <a:t>    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GB" i="1">
                          <a:latin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11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a14:m>
                  <a:endParaRPr lang="en-GB" b="0" dirty="0"/>
                </a:p>
                <a:p>
                  <a:endParaRPr lang="en-GB" dirty="0"/>
                </a:p>
                <a:p>
                  <a:r>
                    <a:rPr lang="en-GB" b="0" dirty="0"/>
                    <a:t>     </a:t>
                  </a:r>
                </a:p>
                <a:p>
                  <a:r>
                    <a:rPr lang="en-GB" dirty="0"/>
                    <a:t>     </a:t>
                  </a:r>
                  <a:r>
                    <a:rPr lang="en-GB" b="0" dirty="0"/>
                    <a:t>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44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</m:oMath>
                  </a14:m>
                  <a:endParaRPr lang="en-GB" b="0" dirty="0"/>
                </a:p>
                <a:p>
                  <a:endParaRPr lang="en-GB" b="0" dirty="0"/>
                </a:p>
                <a:p>
                  <a:r>
                    <a:rPr lang="en-GB" dirty="0"/>
                    <a:t>     = 3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</m:oMath>
                  </a14:m>
                  <a:endParaRPr lang="en-GB" b="0" dirty="0"/>
                </a:p>
                <a:p>
                  <a:endParaRPr lang="en-GB" dirty="0"/>
                </a:p>
              </p:txBody>
            </p:sp>
          </mc:Choice>
          <mc:Fallback>
            <p:sp>
              <p:nvSpPr>
                <p:cNvPr id="27" name="TextBox 26">
                  <a:extLst>
                    <a:ext uri="{FF2B5EF4-FFF2-40B4-BE49-F238E27FC236}">
                      <a16:creationId xmlns:a16="http://schemas.microsoft.com/office/drawing/2014/main" id="{7DF7D6A5-8C50-4839-8AD2-4814EBA2E05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22465" y="1400744"/>
                  <a:ext cx="1516733" cy="3449534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88E35AF4-5E54-4E47-AC1A-792BBB6DCD3B}"/>
                </a:ext>
              </a:extLst>
            </p:cNvPr>
            <p:cNvGrpSpPr/>
            <p:nvPr/>
          </p:nvGrpSpPr>
          <p:grpSpPr>
            <a:xfrm>
              <a:off x="6040601" y="2966053"/>
              <a:ext cx="525004" cy="382859"/>
              <a:chOff x="8827406" y="3299116"/>
              <a:chExt cx="525004" cy="382859"/>
            </a:xfrm>
          </p:grpSpPr>
          <p:sp>
            <p:nvSpPr>
              <p:cNvPr id="42" name="Curved Down Arrow 41">
                <a:extLst>
                  <a:ext uri="{FF2B5EF4-FFF2-40B4-BE49-F238E27FC236}">
                    <a16:creationId xmlns:a16="http://schemas.microsoft.com/office/drawing/2014/main" id="{310D2468-A225-44F5-90CC-F58F28A938E3}"/>
                  </a:ext>
                </a:extLst>
              </p:cNvPr>
              <p:cNvSpPr/>
              <p:nvPr/>
            </p:nvSpPr>
            <p:spPr>
              <a:xfrm>
                <a:off x="8827406" y="3299116"/>
                <a:ext cx="525004" cy="111416"/>
              </a:xfrm>
              <a:prstGeom prst="curvedDownArrow">
                <a:avLst/>
              </a:prstGeom>
              <a:solidFill>
                <a:srgbClr val="87022F"/>
              </a:solidFill>
              <a:ln>
                <a:solidFill>
                  <a:srgbClr val="87022F"/>
                </a:solidFill>
              </a:ln>
              <a:scene3d>
                <a:camera prst="orthographicFront">
                  <a:rot lat="10800000" lon="0" rev="0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A5F3CAC5-D2A2-45C9-8CF9-C63CC4082EA7}"/>
                  </a:ext>
                </a:extLst>
              </p:cNvPr>
              <p:cNvSpPr txBox="1"/>
              <p:nvPr/>
            </p:nvSpPr>
            <p:spPr>
              <a:xfrm>
                <a:off x="8943321" y="3312643"/>
                <a:ext cx="23003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×</a:t>
                </a:r>
              </a:p>
            </p:txBody>
          </p:sp>
        </p:grp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F2B7D578-8153-458A-A010-618442036B43}"/>
                </a:ext>
              </a:extLst>
            </p:cNvPr>
            <p:cNvGrpSpPr/>
            <p:nvPr/>
          </p:nvGrpSpPr>
          <p:grpSpPr>
            <a:xfrm>
              <a:off x="6042931" y="2026806"/>
              <a:ext cx="576797" cy="424601"/>
              <a:chOff x="8302265" y="2418691"/>
              <a:chExt cx="576797" cy="424601"/>
            </a:xfrm>
          </p:grpSpPr>
          <p:sp>
            <p:nvSpPr>
              <p:cNvPr id="40" name="Curved Down Arrow 16">
                <a:extLst>
                  <a:ext uri="{FF2B5EF4-FFF2-40B4-BE49-F238E27FC236}">
                    <a16:creationId xmlns:a16="http://schemas.microsoft.com/office/drawing/2014/main" id="{0EE929A9-E3B6-4F07-882A-95236276B17F}"/>
                  </a:ext>
                </a:extLst>
              </p:cNvPr>
              <p:cNvSpPr/>
              <p:nvPr/>
            </p:nvSpPr>
            <p:spPr>
              <a:xfrm>
                <a:off x="8302265" y="2690134"/>
                <a:ext cx="576797" cy="153158"/>
              </a:xfrm>
              <a:prstGeom prst="curvedDownArrow">
                <a:avLst/>
              </a:prstGeom>
              <a:solidFill>
                <a:srgbClr val="87022F"/>
              </a:solidFill>
              <a:ln>
                <a:solidFill>
                  <a:srgbClr val="87022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E8226987-78F6-423F-9FB6-C74919388C28}"/>
                  </a:ext>
                </a:extLst>
              </p:cNvPr>
              <p:cNvSpPr txBox="1"/>
              <p:nvPr/>
            </p:nvSpPr>
            <p:spPr>
              <a:xfrm>
                <a:off x="8440622" y="2418691"/>
                <a:ext cx="3000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/>
                  <a:t>×</a:t>
                </a:r>
              </a:p>
            </p:txBody>
          </p:sp>
        </p:grp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F3B8A427-1936-4B52-9419-3747494C279F}"/>
                </a:ext>
              </a:extLst>
            </p:cNvPr>
            <p:cNvCxnSpPr/>
            <p:nvPr/>
          </p:nvCxnSpPr>
          <p:spPr>
            <a:xfrm>
              <a:off x="7098727" y="1345361"/>
              <a:ext cx="26126" cy="3352800"/>
            </a:xfrm>
            <a:prstGeom prst="line">
              <a:avLst/>
            </a:prstGeom>
            <a:ln w="12700">
              <a:solidFill>
                <a:srgbClr val="87022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1" name="TextBox 30">
                  <a:extLst>
                    <a:ext uri="{FF2B5EF4-FFF2-40B4-BE49-F238E27FC236}">
                      <a16:creationId xmlns:a16="http://schemas.microsoft.com/office/drawing/2014/main" id="{7B933AFF-9399-4F8A-A462-1135B95AFC7B}"/>
                    </a:ext>
                  </a:extLst>
                </p:cNvPr>
                <p:cNvSpPr txBox="1"/>
                <p:nvPr/>
              </p:nvSpPr>
              <p:spPr>
                <a:xfrm>
                  <a:off x="6953594" y="1429224"/>
                  <a:ext cx="1516733" cy="35760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i="1" smtClean="0">
                            <a:latin typeface="Cambria Math" panose="02040503050406030204" pitchFamily="18" charset="0"/>
                          </a:rPr>
                          <m:t>2</m:t>
                        </m:r>
                        <m:f>
                          <m:f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  <m:r>
                          <a:rPr lang="en-GB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÷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f>
                          <m:f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den>
                        </m:f>
                      </m:oMath>
                    </m:oMathPara>
                  </a14:m>
                  <a:endParaRPr lang="en-GB" b="0" dirty="0"/>
                </a:p>
                <a:p>
                  <a:r>
                    <a:rPr lang="en-GB" dirty="0"/>
                    <a:t>     </a:t>
                  </a:r>
                </a:p>
                <a:p>
                  <a:r>
                    <a:rPr lang="en-GB" dirty="0"/>
                    <a:t>    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÷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a14:m>
                  <a:endParaRPr lang="en-GB" b="0" dirty="0"/>
                </a:p>
                <a:p>
                  <a:endParaRPr lang="en-GB" dirty="0"/>
                </a:p>
                <a:p>
                  <a:r>
                    <a:rPr lang="en-GB" b="0" dirty="0"/>
                    <a:t>    </a:t>
                  </a:r>
                  <a:r>
                    <a:rPr lang="en-GB" dirty="0"/>
                    <a:t> </a:t>
                  </a:r>
                  <a:r>
                    <a:rPr lang="en-GB" b="0" dirty="0"/>
                    <a:t>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GB" i="1">
                          <a:latin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a14:m>
                  <a:endParaRPr lang="en-GB" b="0" dirty="0"/>
                </a:p>
                <a:p>
                  <a:endParaRPr lang="en-GB" b="0" dirty="0"/>
                </a:p>
                <a:p>
                  <a:r>
                    <a:rPr lang="en-GB" b="0" dirty="0"/>
                    <a:t>    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35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24</m:t>
                          </m:r>
                        </m:den>
                      </m:f>
                    </m:oMath>
                  </a14:m>
                  <a:endParaRPr lang="en-GB" b="0" dirty="0"/>
                </a:p>
                <a:p>
                  <a:endParaRPr lang="en-GB" b="0" dirty="0"/>
                </a:p>
                <a:p>
                  <a:r>
                    <a:rPr lang="en-GB" dirty="0"/>
                    <a:t>     = 1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11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24</m:t>
                          </m:r>
                        </m:den>
                      </m:f>
                    </m:oMath>
                  </a14:m>
                  <a:endParaRPr lang="en-GB" b="0" dirty="0"/>
                </a:p>
                <a:p>
                  <a:endParaRPr lang="en-GB" dirty="0"/>
                </a:p>
              </p:txBody>
            </p:sp>
          </mc:Choice>
          <mc:Fallback>
            <p:sp>
              <p:nvSpPr>
                <p:cNvPr id="31" name="TextBox 30">
                  <a:extLst>
                    <a:ext uri="{FF2B5EF4-FFF2-40B4-BE49-F238E27FC236}">
                      <a16:creationId xmlns:a16="http://schemas.microsoft.com/office/drawing/2014/main" id="{7B933AFF-9399-4F8A-A462-1135B95AFC7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53594" y="1429224"/>
                  <a:ext cx="1516733" cy="3576044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2" name="Curved Left Arrow 43">
              <a:extLst>
                <a:ext uri="{FF2B5EF4-FFF2-40B4-BE49-F238E27FC236}">
                  <a16:creationId xmlns:a16="http://schemas.microsoft.com/office/drawing/2014/main" id="{BD15D1F3-E4F3-4851-95AB-332A45215030}"/>
                </a:ext>
              </a:extLst>
            </p:cNvPr>
            <p:cNvSpPr/>
            <p:nvPr/>
          </p:nvSpPr>
          <p:spPr>
            <a:xfrm>
              <a:off x="8032421" y="2298249"/>
              <a:ext cx="166969" cy="344724"/>
            </a:xfrm>
            <a:prstGeom prst="curvedLeftArrow">
              <a:avLst/>
            </a:prstGeom>
            <a:solidFill>
              <a:srgbClr val="87022F"/>
            </a:solidFill>
            <a:ln>
              <a:solidFill>
                <a:srgbClr val="87022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A6FEF4CB-DC9A-4EF6-9F09-F9C2B03C0EA3}"/>
                </a:ext>
              </a:extLst>
            </p:cNvPr>
            <p:cNvSpPr txBox="1"/>
            <p:nvPr/>
          </p:nvSpPr>
          <p:spPr>
            <a:xfrm>
              <a:off x="8169796" y="2270640"/>
              <a:ext cx="173515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1200" dirty="0">
                  <a:solidFill>
                    <a:srgbClr val="C00000"/>
                  </a:solidFill>
                </a:rPr>
                <a:t>Find the reciprocal</a:t>
              </a:r>
            </a:p>
            <a:p>
              <a:pPr algn="ctr"/>
              <a:r>
                <a:rPr lang="en-GB" sz="1200" dirty="0">
                  <a:solidFill>
                    <a:srgbClr val="C00000"/>
                  </a:solidFill>
                </a:rPr>
                <a:t>of the second fraction…. 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D64DAC75-5C5B-4F5D-8DD4-457AC7A59733}"/>
                </a:ext>
              </a:extLst>
            </p:cNvPr>
            <p:cNvSpPr txBox="1"/>
            <p:nvPr/>
          </p:nvSpPr>
          <p:spPr>
            <a:xfrm>
              <a:off x="8458037" y="3021761"/>
              <a:ext cx="106952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1200" dirty="0">
                  <a:solidFill>
                    <a:srgbClr val="C00000"/>
                  </a:solidFill>
                </a:rPr>
                <a:t>…and multiply</a:t>
              </a: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id="{6B7432B1-97CF-4053-9671-207E1A714286}"/>
                    </a:ext>
                  </a:extLst>
                </p:cNvPr>
                <p:cNvSpPr txBox="1"/>
                <p:nvPr/>
              </p:nvSpPr>
              <p:spPr>
                <a:xfrm>
                  <a:off x="5957237" y="5186477"/>
                  <a:ext cx="1694268" cy="101848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342900" indent="-342900">
                    <a:buAutoNum type="arabicParenR" startAt="3"/>
                  </a:pPr>
                  <a14:m>
                    <m:oMath xmlns:m="http://schemas.openxmlformats.org/officeDocument/2006/math">
                      <m:r>
                        <a:rPr lang="en-GB" sz="14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</m:t>
                      </m:r>
                      <m:f>
                        <m:fPr>
                          <m:ctrlP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GB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</m:t>
                      </m:r>
                      <m:f>
                        <m:fPr>
                          <m:ctrlP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a14:m>
                  <a:endParaRPr lang="en-GB" sz="1400" dirty="0">
                    <a:ea typeface="Cambria Math" panose="02040503050406030204" pitchFamily="18" charset="0"/>
                  </a:endParaRPr>
                </a:p>
                <a:p>
                  <a:endParaRPr lang="en-GB" sz="1400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GB" sz="140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GB" sz="1400" b="0" i="0" smtClean="0">
                            <a:latin typeface="Cambria Math" panose="02040503050406030204" pitchFamily="18" charset="0"/>
                          </a:rPr>
                          <m:t>)    </m:t>
                        </m:r>
                        <m:r>
                          <a:rPr lang="en-GB" sz="1400">
                            <a:latin typeface="Cambria Math" panose="02040503050406030204" pitchFamily="18" charset="0"/>
                          </a:rPr>
                          <m:t>1</m:t>
                        </m:r>
                        <m:f>
                          <m:fPr>
                            <m:ctrlPr>
                              <a:rPr lang="en-GB" sz="1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14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GB" sz="1400" i="1">
                                <a:latin typeface="Cambria Math" panose="02040503050406030204" pitchFamily="18" charset="0"/>
                              </a:rPr>
                              <m:t>5</m:t>
                            </m:r>
                          </m:den>
                        </m:f>
                        <m:r>
                          <a:rPr lang="en-GB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÷2</m:t>
                        </m:r>
                        <m:f>
                          <m:fPr>
                            <m:ctrlPr>
                              <a:rPr lang="en-GB" sz="1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1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7</m:t>
                            </m:r>
                          </m:num>
                          <m:den>
                            <m:r>
                              <a:rPr lang="en-GB" sz="1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oMath>
                    </m:oMathPara>
                  </a14:m>
                  <a:endParaRPr lang="en-GB" sz="1400" dirty="0"/>
                </a:p>
              </p:txBody>
            </p:sp>
          </mc:Choice>
          <mc:Fallback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id="{6B7432B1-97CF-4053-9671-207E1A71428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57237" y="5186477"/>
                  <a:ext cx="1694268" cy="1018484"/>
                </a:xfrm>
                <a:prstGeom prst="rect">
                  <a:avLst/>
                </a:prstGeom>
                <a:blipFill>
                  <a:blip r:embed="rId10"/>
                  <a:stretch>
                    <a:fillRect l="-719" b="-599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6" name="TextBox 35">
                  <a:extLst>
                    <a:ext uri="{FF2B5EF4-FFF2-40B4-BE49-F238E27FC236}">
                      <a16:creationId xmlns:a16="http://schemas.microsoft.com/office/drawing/2014/main" id="{9FDCB385-9BDF-4E23-A58E-00A7FE9534F8}"/>
                    </a:ext>
                  </a:extLst>
                </p:cNvPr>
                <p:cNvSpPr txBox="1"/>
                <p:nvPr/>
              </p:nvSpPr>
              <p:spPr>
                <a:xfrm>
                  <a:off x="7351351" y="4985229"/>
                  <a:ext cx="2237951" cy="104438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4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What is the reciprocal of:</a:t>
                  </a:r>
                </a:p>
                <a:p>
                  <a:r>
                    <a:rPr lang="en-GB" sz="1400" dirty="0">
                      <a:ea typeface="Cambria Math" panose="02040503050406030204" pitchFamily="18" charset="0"/>
                    </a:rPr>
                    <a:t>5)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a14:m>
                  <a:r>
                    <a:rPr lang="en-GB" sz="1400" dirty="0">
                      <a:ea typeface="Cambria Math" panose="02040503050406030204" pitchFamily="18" charset="0"/>
                    </a:rPr>
                    <a:t>             7)  0.75</a:t>
                  </a:r>
                </a:p>
                <a:p>
                  <a:endParaRPr lang="en-GB" sz="1400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GB" sz="1400" smtClean="0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en-GB" sz="1400" b="0" i="0" smtClean="0">
                            <a:latin typeface="Cambria Math" panose="02040503050406030204" pitchFamily="18" charset="0"/>
                          </a:rPr>
                          <m:t>)    </m:t>
                        </m:r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oMath>
                    </m:oMathPara>
                  </a14:m>
                  <a:endParaRPr lang="en-GB" sz="1400" dirty="0"/>
                </a:p>
              </p:txBody>
            </p:sp>
          </mc:Choice>
          <mc:Fallback>
            <p:sp>
              <p:nvSpPr>
                <p:cNvPr id="36" name="TextBox 35">
                  <a:extLst>
                    <a:ext uri="{FF2B5EF4-FFF2-40B4-BE49-F238E27FC236}">
                      <a16:creationId xmlns:a16="http://schemas.microsoft.com/office/drawing/2014/main" id="{9FDCB385-9BDF-4E23-A58E-00A7FE9534F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51351" y="4985229"/>
                  <a:ext cx="2237951" cy="1044388"/>
                </a:xfrm>
                <a:prstGeom prst="rect">
                  <a:avLst/>
                </a:prstGeom>
                <a:blipFill>
                  <a:blip r:embed="rId11"/>
                  <a:stretch>
                    <a:fillRect l="-817" t="-1754" b="-1754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DA3042E8-983F-4ABD-84E8-6B2506F7B77B}"/>
                </a:ext>
              </a:extLst>
            </p:cNvPr>
            <p:cNvSpPr txBox="1"/>
            <p:nvPr/>
          </p:nvSpPr>
          <p:spPr>
            <a:xfrm>
              <a:off x="2252471" y="4860811"/>
              <a:ext cx="1893467" cy="203132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1400" b="1" dirty="0">
                  <a:solidFill>
                    <a:srgbClr val="87022F"/>
                  </a:solidFill>
                  <a:latin typeface="Calibri" panose="020F0502020204030204" pitchFamily="34" charset="0"/>
                </a:rPr>
                <a:t>Key Words</a:t>
              </a:r>
              <a:r>
                <a:rPr lang="en-GB" sz="1400" b="1" dirty="0">
                  <a:latin typeface="Calibri" panose="020F0502020204030204" pitchFamily="34" charset="0"/>
                </a:rPr>
                <a:t> </a:t>
              </a:r>
            </a:p>
            <a:p>
              <a:pPr algn="ctr"/>
              <a:r>
                <a:rPr lang="en-GB" sz="1400" dirty="0">
                  <a:latin typeface="Calibri" panose="020F0502020204030204" pitchFamily="34" charset="0"/>
                </a:rPr>
                <a:t>Fraction</a:t>
              </a:r>
            </a:p>
            <a:p>
              <a:pPr algn="ctr"/>
              <a:r>
                <a:rPr lang="en-GB" sz="1400" dirty="0">
                  <a:latin typeface="Calibri" panose="020F0502020204030204" pitchFamily="34" charset="0"/>
                </a:rPr>
                <a:t>Equivalent</a:t>
              </a:r>
            </a:p>
            <a:p>
              <a:pPr algn="ctr"/>
              <a:r>
                <a:rPr lang="en-GB" sz="1400" dirty="0">
                  <a:latin typeface="Calibri" panose="020F0502020204030204" pitchFamily="34" charset="0"/>
                </a:rPr>
                <a:t>Reciprocal</a:t>
              </a:r>
            </a:p>
            <a:p>
              <a:pPr algn="ctr"/>
              <a:r>
                <a:rPr lang="en-GB" sz="1400" dirty="0">
                  <a:latin typeface="Calibri" panose="020F0502020204030204" pitchFamily="34" charset="0"/>
                </a:rPr>
                <a:t>Numerator</a:t>
              </a:r>
            </a:p>
            <a:p>
              <a:pPr algn="ctr"/>
              <a:r>
                <a:rPr lang="en-GB" sz="1400" dirty="0">
                  <a:latin typeface="Calibri" panose="020F0502020204030204" pitchFamily="34" charset="0"/>
                </a:rPr>
                <a:t>Denominator</a:t>
              </a:r>
            </a:p>
            <a:p>
              <a:pPr algn="ctr"/>
              <a:r>
                <a:rPr lang="en-GB" sz="1400" dirty="0">
                  <a:latin typeface="Calibri" panose="020F0502020204030204" pitchFamily="34" charset="0"/>
                </a:rPr>
                <a:t>Improper/Top heavy</a:t>
              </a:r>
            </a:p>
            <a:p>
              <a:pPr algn="ctr"/>
              <a:r>
                <a:rPr lang="en-GB" sz="1400" dirty="0">
                  <a:latin typeface="Calibri" panose="020F0502020204030204" pitchFamily="34" charset="0"/>
                </a:rPr>
                <a:t>Mixed number</a:t>
              </a:r>
              <a:endParaRPr lang="en-GB" sz="1400" dirty="0"/>
            </a:p>
            <a:p>
              <a:endParaRPr lang="en-GB" sz="1400" dirty="0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8" name="TextBox 37">
                  <a:extLst>
                    <a:ext uri="{FF2B5EF4-FFF2-40B4-BE49-F238E27FC236}">
                      <a16:creationId xmlns:a16="http://schemas.microsoft.com/office/drawing/2014/main" id="{9C753FD2-4EB5-4207-B0FA-08BEA24AA809}"/>
                    </a:ext>
                  </a:extLst>
                </p:cNvPr>
                <p:cNvSpPr txBox="1"/>
                <p:nvPr/>
              </p:nvSpPr>
              <p:spPr>
                <a:xfrm>
                  <a:off x="17419" y="1618690"/>
                  <a:ext cx="2317888" cy="72282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200" dirty="0"/>
                    <a:t>An </a:t>
                  </a:r>
                  <a:r>
                    <a:rPr lang="en-GB" sz="1200" b="1" dirty="0"/>
                    <a:t>improper fraction </a:t>
                  </a:r>
                  <a:r>
                    <a:rPr lang="en-GB" sz="1200" dirty="0"/>
                    <a:t>is when the numerator is larger than the denominator e.g.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i="1">
                              <a:latin typeface="Cambria Math" panose="02040503050406030204" pitchFamily="18" charset="0"/>
                            </a:rPr>
                            <m:t>20</m:t>
                          </m:r>
                        </m:num>
                        <m:den>
                          <m:r>
                            <a:rPr lang="en-GB" sz="1200" i="1"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</m:oMath>
                  </a14:m>
                  <a:endParaRPr lang="en-GB" sz="1200" dirty="0"/>
                </a:p>
              </p:txBody>
            </p:sp>
          </mc:Choice>
          <mc:Fallback>
            <p:sp>
              <p:nvSpPr>
                <p:cNvPr id="38" name="TextBox 37">
                  <a:extLst>
                    <a:ext uri="{FF2B5EF4-FFF2-40B4-BE49-F238E27FC236}">
                      <a16:creationId xmlns:a16="http://schemas.microsoft.com/office/drawing/2014/main" id="{9C753FD2-4EB5-4207-B0FA-08BEA24AA80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419" y="1618690"/>
                  <a:ext cx="2317888" cy="722827"/>
                </a:xfrm>
                <a:prstGeom prst="rect">
                  <a:avLst/>
                </a:prstGeom>
                <a:blipFill>
                  <a:blip r:embed="rId12"/>
                  <a:stretch>
                    <a:fillRect l="-263" t="-847" b="-1695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9" name="TextBox 38">
                  <a:extLst>
                    <a:ext uri="{FF2B5EF4-FFF2-40B4-BE49-F238E27FC236}">
                      <a16:creationId xmlns:a16="http://schemas.microsoft.com/office/drawing/2014/main" id="{8B710F33-742D-48A9-B1E2-1B1F5CCA61A0}"/>
                    </a:ext>
                  </a:extLst>
                </p:cNvPr>
                <p:cNvSpPr txBox="1"/>
                <p:nvPr/>
              </p:nvSpPr>
              <p:spPr>
                <a:xfrm>
                  <a:off x="24549" y="2518581"/>
                  <a:ext cx="2317888" cy="87979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200" b="1" dirty="0"/>
                    <a:t>Converting from a mixed number into an improper fraction</a:t>
                  </a:r>
                  <a:r>
                    <a:rPr lang="en-GB" sz="1200" dirty="0"/>
                    <a:t>:</a:t>
                  </a:r>
                </a:p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  <m:f>
                          <m:fPr>
                            <m:ctrlPr>
                              <a:rPr lang="en-GB" sz="1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den>
                        </m:f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d>
                              <m:dPr>
                                <m:ctrlPr>
                                  <a:rPr lang="en-GB" sz="1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GB" sz="1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GB" sz="1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×5</m:t>
                                </m:r>
                              </m:e>
                            </m:d>
                            <m:r>
                              <a:rPr lang="en-GB" sz="1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+3</m:t>
                            </m:r>
                          </m:num>
                          <m:den>
                            <m: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den>
                        </m:f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  <m:t>13</m:t>
                            </m:r>
                          </m:num>
                          <m:den>
                            <m:r>
                              <a:rPr lang="en-GB" sz="14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den>
                        </m:f>
                      </m:oMath>
                    </m:oMathPara>
                  </a14:m>
                  <a:endParaRPr lang="en-GB" sz="1400" dirty="0"/>
                </a:p>
              </p:txBody>
            </p:sp>
          </mc:Choice>
          <mc:Fallback>
            <p:sp>
              <p:nvSpPr>
                <p:cNvPr id="39" name="TextBox 38">
                  <a:extLst>
                    <a:ext uri="{FF2B5EF4-FFF2-40B4-BE49-F238E27FC236}">
                      <a16:creationId xmlns:a16="http://schemas.microsoft.com/office/drawing/2014/main" id="{8B710F33-742D-48A9-B1E2-1B1F5CCA61A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549" y="2518581"/>
                  <a:ext cx="2317888" cy="879793"/>
                </a:xfrm>
                <a:prstGeom prst="rect">
                  <a:avLst/>
                </a:prstGeom>
                <a:blipFill>
                  <a:blip r:embed="rId13"/>
                  <a:stretch>
                    <a:fillRect r="-263" b="-694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6417463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433</Words>
  <Application>Microsoft Office PowerPoint</Application>
  <PresentationFormat>Widescreen</PresentationFormat>
  <Paragraphs>125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 Jones (BRI)</dc:creator>
  <cp:lastModifiedBy>M Jones (BRI)</cp:lastModifiedBy>
  <cp:revision>11</cp:revision>
  <dcterms:created xsi:type="dcterms:W3CDTF">2023-02-09T10:29:29Z</dcterms:created>
  <dcterms:modified xsi:type="dcterms:W3CDTF">2023-02-09T11:41:38Z</dcterms:modified>
</cp:coreProperties>
</file>