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roup 405">
            <a:extLst>
              <a:ext uri="{FF2B5EF4-FFF2-40B4-BE49-F238E27FC236}">
                <a16:creationId xmlns:a16="http://schemas.microsoft.com/office/drawing/2014/main" id="{CB12AED3-4ED2-40E9-BAC1-2E2E5B155C16}"/>
              </a:ext>
            </a:extLst>
          </p:cNvPr>
          <p:cNvGrpSpPr/>
          <p:nvPr/>
        </p:nvGrpSpPr>
        <p:grpSpPr>
          <a:xfrm>
            <a:off x="1084738" y="0"/>
            <a:ext cx="9766674" cy="6743248"/>
            <a:chOff x="69670" y="0"/>
            <a:chExt cx="9766674" cy="6743248"/>
          </a:xfrm>
        </p:grpSpPr>
        <p:sp>
          <p:nvSpPr>
            <p:cNvPr id="407" name="Rectangle 406">
              <a:extLst>
                <a:ext uri="{FF2B5EF4-FFF2-40B4-BE49-F238E27FC236}">
                  <a16:creationId xmlns:a16="http://schemas.microsoft.com/office/drawing/2014/main" id="{634B6EE3-0872-4E84-87B3-A3BA3D26A411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b="0" cap="none" spc="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EXPAND AND SIMPLIFY BRACKETS</a:t>
              </a:r>
            </a:p>
          </p:txBody>
        </p:sp>
        <p:sp>
          <p:nvSpPr>
            <p:cNvPr id="408" name="Rounded Rectangle 2">
              <a:extLst>
                <a:ext uri="{FF2B5EF4-FFF2-40B4-BE49-F238E27FC236}">
                  <a16:creationId xmlns:a16="http://schemas.microsoft.com/office/drawing/2014/main" id="{A85DBBB9-722B-4C67-BF53-5BA32C1EEE86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09" name="Picture 408">
              <a:extLst>
                <a:ext uri="{FF2B5EF4-FFF2-40B4-BE49-F238E27FC236}">
                  <a16:creationId xmlns:a16="http://schemas.microsoft.com/office/drawing/2014/main" id="{04BA3059-1B07-4F84-A2E9-643721E368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410" name="Rounded Rectangle 22">
              <a:extLst>
                <a:ext uri="{FF2B5EF4-FFF2-40B4-BE49-F238E27FC236}">
                  <a16:creationId xmlns:a16="http://schemas.microsoft.com/office/drawing/2014/main" id="{7728225B-F493-4E03-B9A4-83A7D2CA0621}"/>
                </a:ext>
              </a:extLst>
            </p:cNvPr>
            <p:cNvSpPr/>
            <p:nvPr/>
          </p:nvSpPr>
          <p:spPr>
            <a:xfrm>
              <a:off x="69670" y="4950025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11" name="Rounded Rectangle 26">
              <a:extLst>
                <a:ext uri="{FF2B5EF4-FFF2-40B4-BE49-F238E27FC236}">
                  <a16:creationId xmlns:a16="http://schemas.microsoft.com/office/drawing/2014/main" id="{CD3ACC9B-949F-47F7-BB9C-C77D41B63858}"/>
                </a:ext>
              </a:extLst>
            </p:cNvPr>
            <p:cNvSpPr/>
            <p:nvPr/>
          </p:nvSpPr>
          <p:spPr>
            <a:xfrm>
              <a:off x="69670" y="1200329"/>
              <a:ext cx="3492396" cy="3606802"/>
            </a:xfrm>
            <a:prstGeom prst="roundRect">
              <a:avLst>
                <a:gd name="adj" fmla="val 10148"/>
              </a:avLst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412" name="Rounded Rectangle 28">
              <a:extLst>
                <a:ext uri="{FF2B5EF4-FFF2-40B4-BE49-F238E27FC236}">
                  <a16:creationId xmlns:a16="http://schemas.microsoft.com/office/drawing/2014/main" id="{F3D8BECA-D05A-46E0-BF44-C3C5D4C829F4}"/>
                </a:ext>
              </a:extLst>
            </p:cNvPr>
            <p:cNvSpPr/>
            <p:nvPr/>
          </p:nvSpPr>
          <p:spPr>
            <a:xfrm>
              <a:off x="2363226" y="4955178"/>
              <a:ext cx="1678993" cy="1788070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pPr algn="ctr"/>
              <a:endParaRPr lang="en-GB" sz="1000" b="1" dirty="0">
                <a:solidFill>
                  <a:schemeClr val="tx1"/>
                </a:solidFill>
              </a:endParaRPr>
            </a:p>
            <a:p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E55CBD56-03BA-44FE-8584-05CB74E8CD75}"/>
                </a:ext>
              </a:extLst>
            </p:cNvPr>
            <p:cNvSpPr txBox="1"/>
            <p:nvPr/>
          </p:nvSpPr>
          <p:spPr>
            <a:xfrm>
              <a:off x="6184817" y="1198148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414" name="Rounded Rectangle 19">
              <a:extLst>
                <a:ext uri="{FF2B5EF4-FFF2-40B4-BE49-F238E27FC236}">
                  <a16:creationId xmlns:a16="http://schemas.microsoft.com/office/drawing/2014/main" id="{52310B4E-B125-4E8D-8DA6-E2793CDFE614}"/>
                </a:ext>
              </a:extLst>
            </p:cNvPr>
            <p:cNvSpPr/>
            <p:nvPr/>
          </p:nvSpPr>
          <p:spPr>
            <a:xfrm>
              <a:off x="4141217" y="4678015"/>
              <a:ext cx="5695127" cy="1685494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0FD09649-35B6-4B00-82BD-BD5B1EA4D1F2}"/>
                </a:ext>
              </a:extLst>
            </p:cNvPr>
            <p:cNvSpPr txBox="1"/>
            <p:nvPr/>
          </p:nvSpPr>
          <p:spPr>
            <a:xfrm rot="10800000">
              <a:off x="4103015" y="6460434"/>
              <a:ext cx="5733329" cy="2616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ANSWERS: 1) (a) 6 – 21f	  (b) 5m – 4   (c) 22 + 5t 	  2)   (a) 6(m +2t)   (b) 3(3t – p)   (c) 2d(2d – 1)        </a:t>
              </a:r>
            </a:p>
          </p:txBody>
        </p:sp>
        <p:sp>
          <p:nvSpPr>
            <p:cNvPr id="416" name="TextBox 415">
              <a:extLst>
                <a:ext uri="{FF2B5EF4-FFF2-40B4-BE49-F238E27FC236}">
                  <a16:creationId xmlns:a16="http://schemas.microsoft.com/office/drawing/2014/main" id="{214616A6-6C05-4D2C-B8C9-CCC18D529EA0}"/>
                </a:ext>
              </a:extLst>
            </p:cNvPr>
            <p:cNvSpPr txBox="1"/>
            <p:nvPr/>
          </p:nvSpPr>
          <p:spPr>
            <a:xfrm>
              <a:off x="2320690" y="5048994"/>
              <a:ext cx="171219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</a:p>
            <a:p>
              <a:pPr algn="ctr"/>
              <a:r>
                <a:rPr lang="en-GB" dirty="0"/>
                <a:t>Expand </a:t>
              </a:r>
            </a:p>
            <a:p>
              <a:pPr algn="ctr"/>
              <a:r>
                <a:rPr lang="en-GB" dirty="0"/>
                <a:t>Factorise</a:t>
              </a:r>
            </a:p>
            <a:p>
              <a:pPr algn="ctr"/>
              <a:r>
                <a:rPr lang="en-GB" dirty="0">
                  <a:latin typeface="Calibri" panose="020F0502020204030204" pitchFamily="34" charset="0"/>
                </a:rPr>
                <a:t>Simplify</a:t>
              </a:r>
            </a:p>
          </p:txBody>
        </p:sp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8C5EA484-6F95-45E6-9417-CD0591899644}"/>
                </a:ext>
              </a:extLst>
            </p:cNvPr>
            <p:cNvSpPr txBox="1"/>
            <p:nvPr/>
          </p:nvSpPr>
          <p:spPr>
            <a:xfrm>
              <a:off x="88388" y="1373977"/>
              <a:ext cx="3569212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/>
                <a:t>Key Concepts</a:t>
              </a:r>
            </a:p>
            <a:p>
              <a:pPr algn="ctr"/>
              <a:endParaRPr lang="en-GB" b="1" dirty="0"/>
            </a:p>
            <a:p>
              <a:r>
                <a:rPr lang="en-GB" sz="1600" b="1" dirty="0"/>
                <a:t>Expanding brackets</a:t>
              </a:r>
            </a:p>
            <a:p>
              <a:r>
                <a:rPr lang="en-GB" sz="1600" dirty="0"/>
                <a:t>Multiply the number outside the brackets with EVERY term inside the brackets </a:t>
              </a:r>
            </a:p>
            <a:p>
              <a:endParaRPr lang="en-GB" sz="1600" dirty="0"/>
            </a:p>
            <a:p>
              <a:r>
                <a:rPr lang="en-GB" sz="1600" b="1" dirty="0"/>
                <a:t>Factoring expressions</a:t>
              </a:r>
            </a:p>
            <a:p>
              <a:r>
                <a:rPr lang="en-GB" sz="1600" dirty="0"/>
                <a:t>Take the highest common factor outside the bracket. </a:t>
              </a:r>
            </a:p>
            <a:p>
              <a:endParaRPr lang="en-GB" sz="1600" dirty="0"/>
            </a:p>
          </p:txBody>
        </p:sp>
        <p:sp>
          <p:nvSpPr>
            <p:cNvPr id="418" name="TextBox 417">
              <a:extLst>
                <a:ext uri="{FF2B5EF4-FFF2-40B4-BE49-F238E27FC236}">
                  <a16:creationId xmlns:a16="http://schemas.microsoft.com/office/drawing/2014/main" id="{78C63FC4-0F1D-4375-AE0E-7911573909FC}"/>
                </a:ext>
              </a:extLst>
            </p:cNvPr>
            <p:cNvSpPr txBox="1"/>
            <p:nvPr/>
          </p:nvSpPr>
          <p:spPr>
            <a:xfrm>
              <a:off x="4316619" y="4622711"/>
              <a:ext cx="5501465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/>
                <a:t>Questions</a:t>
              </a:r>
            </a:p>
            <a:p>
              <a:pPr marL="342900" indent="-342900">
                <a:buAutoNum type="arabicParenR"/>
              </a:pPr>
              <a:r>
                <a:rPr lang="en-GB" sz="1600" b="1" dirty="0"/>
                <a:t>Expand and simplify</a:t>
              </a:r>
            </a:p>
            <a:p>
              <a:r>
                <a:rPr lang="en-GB" sz="1600" dirty="0"/>
                <a:t>(a) 3(2 – 7f)	(b) 5(m – 2) + 6	(c) 3(4 + t) + 2(5 + t)</a:t>
              </a:r>
            </a:p>
            <a:p>
              <a:endParaRPr lang="en-GB" sz="1600" b="1" dirty="0"/>
            </a:p>
            <a:p>
              <a:r>
                <a:rPr lang="en-GB" sz="1600" b="1" dirty="0"/>
                <a:t>2) Factorise</a:t>
              </a:r>
            </a:p>
            <a:p>
              <a:r>
                <a:rPr lang="en-GB" sz="1600" dirty="0"/>
                <a:t>(a) 6m + 12t	(b)  9t – 3p 		(c) 4d² – 2d</a:t>
              </a:r>
            </a:p>
            <a:p>
              <a:endParaRPr lang="en-GB" sz="1600" dirty="0"/>
            </a:p>
          </p:txBody>
        </p:sp>
        <p:sp>
          <p:nvSpPr>
            <p:cNvPr id="419" name="Rounded Rectangle 15">
              <a:extLst>
                <a:ext uri="{FF2B5EF4-FFF2-40B4-BE49-F238E27FC236}">
                  <a16:creationId xmlns:a16="http://schemas.microsoft.com/office/drawing/2014/main" id="{DC874323-7024-4CAB-B87C-C9A6DA0502AD}"/>
                </a:ext>
              </a:extLst>
            </p:cNvPr>
            <p:cNvSpPr/>
            <p:nvPr/>
          </p:nvSpPr>
          <p:spPr>
            <a:xfrm>
              <a:off x="3676318" y="1199239"/>
              <a:ext cx="6160026" cy="3369949"/>
            </a:xfrm>
            <a:prstGeom prst="roundRect">
              <a:avLst>
                <a:gd name="adj" fmla="val 849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chemeClr val="tx1"/>
                </a:solidFill>
                <a:sym typeface="Symbol" panose="05050102010706020507" pitchFamily="18" charset="2"/>
              </a:endParaRPr>
            </a:p>
            <a:p>
              <a:pPr algn="ctr"/>
              <a:endParaRPr lang="en-GB" sz="1400" dirty="0">
                <a:solidFill>
                  <a:schemeClr val="tx1"/>
                </a:solidFill>
              </a:endParaRPr>
            </a:p>
            <a:p>
              <a:pPr algn="ctr"/>
              <a:endParaRPr lang="en-GB" sz="1400" dirty="0">
                <a:solidFill>
                  <a:schemeClr val="tx1"/>
                </a:solidFill>
              </a:endParaRPr>
            </a:p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p:grpSp>
          <p:nvGrpSpPr>
            <p:cNvPr id="420" name="Group 419">
              <a:extLst>
                <a:ext uri="{FF2B5EF4-FFF2-40B4-BE49-F238E27FC236}">
                  <a16:creationId xmlns:a16="http://schemas.microsoft.com/office/drawing/2014/main" id="{520C50E4-F7F1-4F02-8B99-2F9C035213BA}"/>
                </a:ext>
              </a:extLst>
            </p:cNvPr>
            <p:cNvGrpSpPr/>
            <p:nvPr/>
          </p:nvGrpSpPr>
          <p:grpSpPr>
            <a:xfrm>
              <a:off x="3876653" y="1428980"/>
              <a:ext cx="5759355" cy="2769989"/>
              <a:chOff x="3876653" y="1659813"/>
              <a:chExt cx="5759355" cy="2769989"/>
            </a:xfrm>
          </p:grpSpPr>
          <p:sp>
            <p:nvSpPr>
              <p:cNvPr id="422" name="TextBox 421">
                <a:extLst>
                  <a:ext uri="{FF2B5EF4-FFF2-40B4-BE49-F238E27FC236}">
                    <a16:creationId xmlns:a16="http://schemas.microsoft.com/office/drawing/2014/main" id="{DAFAD4CC-3CF6-42BC-A97B-587840B20673}"/>
                  </a:ext>
                </a:extLst>
              </p:cNvPr>
              <p:cNvSpPr txBox="1"/>
              <p:nvPr/>
            </p:nvSpPr>
            <p:spPr>
              <a:xfrm>
                <a:off x="3876653" y="1659813"/>
                <a:ext cx="5759355" cy="27699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Expand and simplify where appropriate</a:t>
                </a:r>
              </a:p>
              <a:p>
                <a:r>
                  <a:rPr lang="en-GB" dirty="0"/>
                  <a:t>1)	</a:t>
                </a:r>
                <a:r>
                  <a:rPr lang="en-GB" sz="2000" dirty="0"/>
                  <a:t>7 (3 + a) = </a:t>
                </a:r>
                <a:r>
                  <a:rPr lang="en-GB" sz="2000" dirty="0">
                    <a:solidFill>
                      <a:srgbClr val="FF0000"/>
                    </a:solidFill>
                  </a:rPr>
                  <a:t>21 +  7a</a:t>
                </a:r>
              </a:p>
              <a:p>
                <a:endParaRPr lang="en-GB" sz="2000" dirty="0"/>
              </a:p>
              <a:p>
                <a:r>
                  <a:rPr lang="en-GB" dirty="0"/>
                  <a:t>2)  	</a:t>
                </a:r>
                <a:r>
                  <a:rPr lang="en-GB" sz="2200" dirty="0"/>
                  <a:t>2(5 + a) + 3(2 + a)   </a:t>
                </a:r>
                <a:r>
                  <a:rPr lang="en-GB" sz="2000" dirty="0"/>
                  <a:t>=  </a:t>
                </a:r>
                <a:r>
                  <a:rPr lang="en-GB" sz="2000" dirty="0">
                    <a:solidFill>
                      <a:srgbClr val="FF0000"/>
                    </a:solidFill>
                  </a:rPr>
                  <a:t>10 + 2a + 6 + 3a</a:t>
                </a:r>
              </a:p>
              <a:p>
                <a:r>
                  <a:rPr lang="en-GB" sz="2000" dirty="0">
                    <a:solidFill>
                      <a:srgbClr val="FF0000"/>
                    </a:solidFill>
                  </a:rPr>
                  <a:t>					      =  5a + 16 </a:t>
                </a:r>
              </a:p>
              <a:p>
                <a:endParaRPr lang="en-GB" sz="2000" dirty="0">
                  <a:solidFill>
                    <a:srgbClr val="FF0000"/>
                  </a:solidFill>
                </a:endParaRPr>
              </a:p>
              <a:p>
                <a:r>
                  <a:rPr lang="en-GB" dirty="0"/>
                  <a:t>3) Factorise  	9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dirty="0"/>
                  <a:t> + 18   =  </a:t>
                </a:r>
                <a:r>
                  <a:rPr lang="en-GB" dirty="0">
                    <a:solidFill>
                      <a:srgbClr val="FF0000"/>
                    </a:solidFill>
                  </a:rPr>
                  <a:t>9(</a:t>
                </a:r>
                <a:r>
                  <a:rPr lang="en-GB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dirty="0">
                    <a:solidFill>
                      <a:srgbClr val="FF0000"/>
                    </a:solidFill>
                  </a:rPr>
                  <a:t> + 2) </a:t>
                </a:r>
              </a:p>
              <a:p>
                <a:endParaRPr lang="en-GB" dirty="0">
                  <a:solidFill>
                    <a:srgbClr val="FF0000"/>
                  </a:solidFill>
                </a:endParaRPr>
              </a:p>
              <a:p>
                <a:r>
                  <a:rPr lang="en-GB" dirty="0"/>
                  <a:t>4) Factorise	6e² – 3e  = </a:t>
                </a:r>
                <a:r>
                  <a:rPr lang="en-GB" dirty="0">
                    <a:solidFill>
                      <a:srgbClr val="FF0000"/>
                    </a:solidFill>
                  </a:rPr>
                  <a:t>3e(2e – 1)</a:t>
                </a:r>
                <a:endParaRPr lang="en-GB" dirty="0"/>
              </a:p>
            </p:txBody>
          </p:sp>
          <p:sp>
            <p:nvSpPr>
              <p:cNvPr id="423" name="Curved Up Arrow 17">
                <a:extLst>
                  <a:ext uri="{FF2B5EF4-FFF2-40B4-BE49-F238E27FC236}">
                    <a16:creationId xmlns:a16="http://schemas.microsoft.com/office/drawing/2014/main" id="{95D3C67B-9FC0-4204-812A-05677C9F6D11}"/>
                  </a:ext>
                </a:extLst>
              </p:cNvPr>
              <p:cNvSpPr/>
              <p:nvPr/>
            </p:nvSpPr>
            <p:spPr>
              <a:xfrm>
                <a:off x="4483139" y="2245302"/>
                <a:ext cx="232229" cy="174303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24" name="Curved Up Arrow 18">
                <a:extLst>
                  <a:ext uri="{FF2B5EF4-FFF2-40B4-BE49-F238E27FC236}">
                    <a16:creationId xmlns:a16="http://schemas.microsoft.com/office/drawing/2014/main" id="{5F38B63C-4108-4AB4-BE45-333CDEBF6526}"/>
                  </a:ext>
                </a:extLst>
              </p:cNvPr>
              <p:cNvSpPr/>
              <p:nvPr/>
            </p:nvSpPr>
            <p:spPr>
              <a:xfrm>
                <a:off x="4448303" y="2234797"/>
                <a:ext cx="754743" cy="243586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25" name="Curved Up Arrow 30">
                <a:extLst>
                  <a:ext uri="{FF2B5EF4-FFF2-40B4-BE49-F238E27FC236}">
                    <a16:creationId xmlns:a16="http://schemas.microsoft.com/office/drawing/2014/main" id="{4A536481-0A9E-4136-8784-43EAEA110C88}"/>
                  </a:ext>
                </a:extLst>
              </p:cNvPr>
              <p:cNvSpPr/>
              <p:nvPr/>
            </p:nvSpPr>
            <p:spPr>
              <a:xfrm>
                <a:off x="4432021" y="2923370"/>
                <a:ext cx="326125" cy="84161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26" name="Curved Up Arrow 31">
                <a:extLst>
                  <a:ext uri="{FF2B5EF4-FFF2-40B4-BE49-F238E27FC236}">
                    <a16:creationId xmlns:a16="http://schemas.microsoft.com/office/drawing/2014/main" id="{FC536207-160E-45C8-892B-F085C8E88B14}"/>
                  </a:ext>
                </a:extLst>
              </p:cNvPr>
              <p:cNvSpPr/>
              <p:nvPr/>
            </p:nvSpPr>
            <p:spPr>
              <a:xfrm>
                <a:off x="4424680" y="2905424"/>
                <a:ext cx="791029" cy="202733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27" name="Curved Up Arrow 33">
                <a:extLst>
                  <a:ext uri="{FF2B5EF4-FFF2-40B4-BE49-F238E27FC236}">
                    <a16:creationId xmlns:a16="http://schemas.microsoft.com/office/drawing/2014/main" id="{C37EF8E3-6138-4F90-99B2-8AEDC3C647A2}"/>
                  </a:ext>
                </a:extLst>
              </p:cNvPr>
              <p:cNvSpPr/>
              <p:nvPr/>
            </p:nvSpPr>
            <p:spPr>
              <a:xfrm>
                <a:off x="5626571" y="2941813"/>
                <a:ext cx="326125" cy="84161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28" name="Curved Up Arrow 34">
                <a:extLst>
                  <a:ext uri="{FF2B5EF4-FFF2-40B4-BE49-F238E27FC236}">
                    <a16:creationId xmlns:a16="http://schemas.microsoft.com/office/drawing/2014/main" id="{2453AE06-6748-44F5-8CB4-98EB2984466C}"/>
                  </a:ext>
                </a:extLst>
              </p:cNvPr>
              <p:cNvSpPr/>
              <p:nvPr/>
            </p:nvSpPr>
            <p:spPr>
              <a:xfrm>
                <a:off x="5630711" y="2923370"/>
                <a:ext cx="638215" cy="195078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97AA3646-4FCD-4C1A-BD20-1FE5BFA1E7BD}"/>
                </a:ext>
              </a:extLst>
            </p:cNvPr>
            <p:cNvSpPr txBox="1"/>
            <p:nvPr/>
          </p:nvSpPr>
          <p:spPr>
            <a:xfrm>
              <a:off x="69670" y="5429286"/>
              <a:ext cx="21243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33A7DF"/>
                  </a:solidFill>
                </a:rPr>
                <a:t>160, 161, 168, 189, 105, 106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237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9</cp:revision>
  <dcterms:created xsi:type="dcterms:W3CDTF">2023-02-09T10:29:29Z</dcterms:created>
  <dcterms:modified xsi:type="dcterms:W3CDTF">2023-02-09T10:49:00Z</dcterms:modified>
</cp:coreProperties>
</file>