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7" r:id="rId2"/>
  </p:sldIdLst>
  <p:sldSz cx="9906000" cy="6858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7022F"/>
    <a:srgbClr val="2C2781"/>
    <a:srgbClr val="33A7DF"/>
    <a:srgbClr val="F9B300"/>
    <a:srgbClr val="FAB500"/>
    <a:srgbClr val="828282"/>
    <a:srgbClr val="32A7DF"/>
    <a:srgbClr val="FAB400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3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116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467999" cy="467999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38" tIns="45719" rIns="91438" bIns="45719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38" tIns="45719" rIns="91438" bIns="45719" rtlCol="0"/>
          <a:lstStyle>
            <a:lvl1pPr algn="r">
              <a:defRPr sz="1200"/>
            </a:lvl1pPr>
          </a:lstStyle>
          <a:p>
            <a:fld id="{BB0DF98F-7A9D-4B2C-8AB0-D3E0A44DD3ED}" type="datetimeFigureOut">
              <a:rPr lang="en-GB" smtClean="0"/>
              <a:t>09/02/2023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1425"/>
            <a:ext cx="48355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8" tIns="45719" rIns="91438" bIns="45719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1" y="4776789"/>
            <a:ext cx="5438775" cy="3908425"/>
          </a:xfrm>
          <a:prstGeom prst="rect">
            <a:avLst/>
          </a:prstGeom>
        </p:spPr>
        <p:txBody>
          <a:bodyPr vert="horz" lIns="91438" tIns="45719" rIns="91438" bIns="4571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38" tIns="45719" rIns="91438" bIns="45719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38" tIns="45719" rIns="91438" bIns="45719" rtlCol="0" anchor="b"/>
          <a:lstStyle>
            <a:lvl1pPr algn="r">
              <a:defRPr sz="1200"/>
            </a:lvl1pPr>
          </a:lstStyle>
          <a:p>
            <a:fld id="{2A3E7758-0C75-4EAE-8F32-C41FBD507BC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92829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A9C53-6A91-48BB-A57D-3E789EF170F9}" type="datetimeFigureOut">
              <a:rPr lang="en-GB" smtClean="0"/>
              <a:t>09/02/2023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7CD8-BC89-4BCF-BF17-B8361C9AA9E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59087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A9C53-6A91-48BB-A57D-3E789EF170F9}" type="datetimeFigureOut">
              <a:rPr lang="en-GB" smtClean="0"/>
              <a:t>09/02/2023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7CD8-BC89-4BCF-BF17-B8361C9AA9E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19417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A9C53-6A91-48BB-A57D-3E789EF170F9}" type="datetimeFigureOut">
              <a:rPr lang="en-GB" smtClean="0"/>
              <a:t>09/02/2023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7CD8-BC89-4BCF-BF17-B8361C9AA9E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07688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A9C53-6A91-48BB-A57D-3E789EF170F9}" type="datetimeFigureOut">
              <a:rPr lang="en-GB" smtClean="0"/>
              <a:t>09/02/2023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7CD8-BC89-4BCF-BF17-B8361C9AA9E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7216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A9C53-6A91-48BB-A57D-3E789EF170F9}" type="datetimeFigureOut">
              <a:rPr lang="en-GB" smtClean="0"/>
              <a:t>09/02/2023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7CD8-BC89-4BCF-BF17-B8361C9AA9E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41659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A9C53-6A91-48BB-A57D-3E789EF170F9}" type="datetimeFigureOut">
              <a:rPr lang="en-GB" smtClean="0"/>
              <a:t>09/02/2023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7CD8-BC89-4BCF-BF17-B8361C9AA9E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7809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A9C53-6A91-48BB-A57D-3E789EF170F9}" type="datetimeFigureOut">
              <a:rPr lang="en-GB" smtClean="0"/>
              <a:t>09/02/2023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7CD8-BC89-4BCF-BF17-B8361C9AA9E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63219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A9C53-6A91-48BB-A57D-3E789EF170F9}" type="datetimeFigureOut">
              <a:rPr lang="en-GB" smtClean="0"/>
              <a:t>09/02/2023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7CD8-BC89-4BCF-BF17-B8361C9AA9E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74735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A9C53-6A91-48BB-A57D-3E789EF170F9}" type="datetimeFigureOut">
              <a:rPr lang="en-GB" smtClean="0"/>
              <a:t>09/02/2023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7CD8-BC89-4BCF-BF17-B8361C9AA9E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2171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A9C53-6A91-48BB-A57D-3E789EF170F9}" type="datetimeFigureOut">
              <a:rPr lang="en-GB" smtClean="0"/>
              <a:t>09/02/2023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7CD8-BC89-4BCF-BF17-B8361C9AA9E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9371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A9C53-6A91-48BB-A57D-3E789EF170F9}" type="datetimeFigureOut">
              <a:rPr lang="en-GB" smtClean="0"/>
              <a:t>09/02/2023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7CD8-BC89-4BCF-BF17-B8361C9AA9E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79352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6A9C53-6A91-48BB-A57D-3E789EF170F9}" type="datetimeFigureOut">
              <a:rPr lang="en-GB" smtClean="0"/>
              <a:t>09/02/2023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177CD8-BC89-4BCF-BF17-B8361C9AA9E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9452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5.png"/><Relationship Id="rId3" Type="http://schemas.openxmlformats.org/officeDocument/2006/relationships/image" Target="../media/image2.png"/><Relationship Id="rId12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11" Type="http://schemas.openxmlformats.org/officeDocument/2006/relationships/image" Target="../media/image30.png"/><Relationship Id="rId10" Type="http://schemas.openxmlformats.org/officeDocument/2006/relationships/image" Target="../media/image29.png"/><Relationship Id="rId4" Type="http://schemas.openxmlformats.org/officeDocument/2006/relationships/image" Target="../media/image3.png"/><Relationship Id="rId9" Type="http://schemas.openxmlformats.org/officeDocument/2006/relationships/image" Target="../media/image2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8801" y="3078644"/>
            <a:ext cx="1227568" cy="1808317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69670" y="0"/>
            <a:ext cx="9501051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dirty="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SCALES AND BEARINGS</a:t>
            </a:r>
            <a:endParaRPr lang="en-GB" sz="3600" dirty="0">
              <a:ln w="0"/>
              <a:solidFill>
                <a:srgbClr val="2C278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69670" y="69669"/>
            <a:ext cx="9753600" cy="1062445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6345" y="4950024"/>
            <a:ext cx="1892481" cy="459793"/>
          </a:xfrm>
          <a:prstGeom prst="rect">
            <a:avLst/>
          </a:prstGeom>
        </p:spPr>
      </p:pic>
      <p:sp>
        <p:nvSpPr>
          <p:cNvPr id="23" name="Rounded Rectangle 22"/>
          <p:cNvSpPr/>
          <p:nvPr/>
        </p:nvSpPr>
        <p:spPr>
          <a:xfrm>
            <a:off x="69670" y="4950025"/>
            <a:ext cx="2194558" cy="1172102"/>
          </a:xfrm>
          <a:prstGeom prst="roundRect">
            <a:avLst/>
          </a:prstGeom>
          <a:noFill/>
          <a:ln w="38100">
            <a:solidFill>
              <a:srgbClr val="33A7D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lang="en-GB" sz="2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69670" y="1201783"/>
            <a:ext cx="2399205" cy="3686634"/>
          </a:xfrm>
          <a:prstGeom prst="roundRect">
            <a:avLst>
              <a:gd name="adj" fmla="val 13037"/>
            </a:avLst>
          </a:prstGeom>
          <a:noFill/>
          <a:ln w="38100">
            <a:solidFill>
              <a:srgbClr val="F9B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2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2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2334971" y="4963484"/>
            <a:ext cx="1623075" cy="1275680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>
                <a:solidFill>
                  <a:srgbClr val="87022F"/>
                </a:solidFill>
                <a:latin typeface="Calibri" panose="020F0502020204030204" pitchFamily="34" charset="0"/>
              </a:rPr>
              <a:t>Key Words</a:t>
            </a:r>
            <a:r>
              <a:rPr lang="en-GB" sz="1400" b="1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</a:p>
          <a:p>
            <a:pPr algn="ctr"/>
            <a:r>
              <a:rPr lang="en-GB" sz="1400" b="1" dirty="0">
                <a:solidFill>
                  <a:schemeClr val="tx1"/>
                </a:solidFill>
                <a:latin typeface="Calibri" panose="020F0502020204030204" pitchFamily="34" charset="0"/>
              </a:rPr>
              <a:t>Scale</a:t>
            </a:r>
          </a:p>
          <a:p>
            <a:pPr algn="ctr"/>
            <a:r>
              <a:rPr lang="en-GB" sz="1400" b="1" dirty="0">
                <a:solidFill>
                  <a:schemeClr val="tx1"/>
                </a:solidFill>
                <a:latin typeface="Calibri" panose="020F0502020204030204" pitchFamily="34" charset="0"/>
              </a:rPr>
              <a:t>Bearing</a:t>
            </a:r>
          </a:p>
          <a:p>
            <a:pPr algn="ctr"/>
            <a:r>
              <a:rPr lang="en-GB" sz="1400" b="1" dirty="0">
                <a:solidFill>
                  <a:schemeClr val="tx1"/>
                </a:solidFill>
                <a:latin typeface="Calibri" panose="020F0502020204030204" pitchFamily="34" charset="0"/>
              </a:rPr>
              <a:t>Clockwise</a:t>
            </a:r>
          </a:p>
          <a:p>
            <a:pPr algn="ctr"/>
            <a:r>
              <a:rPr lang="en-GB" sz="1400" b="1" dirty="0">
                <a:solidFill>
                  <a:schemeClr val="tx1"/>
                </a:solidFill>
                <a:latin typeface="Calibri" panose="020F0502020204030204" pitchFamily="34" charset="0"/>
              </a:rPr>
              <a:t>North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317573" y="1151232"/>
            <a:ext cx="13933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/>
              <a:t>Examples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2525485" y="1200330"/>
            <a:ext cx="7215331" cy="3688088"/>
          </a:xfrm>
          <a:prstGeom prst="roundRect">
            <a:avLst>
              <a:gd name="adj" fmla="val 7840"/>
            </a:avLst>
          </a:prstGeom>
          <a:noFill/>
          <a:ln w="38100">
            <a:solidFill>
              <a:srgbClr val="8702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4089665" y="4963484"/>
            <a:ext cx="5705260" cy="1275680"/>
          </a:xfrm>
          <a:prstGeom prst="roundRect">
            <a:avLst/>
          </a:prstGeom>
          <a:noFill/>
          <a:ln w="38100">
            <a:solidFill>
              <a:srgbClr val="FAB5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b="1" dirty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 rot="10800000">
            <a:off x="4089664" y="6420903"/>
            <a:ext cx="5746661" cy="26161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100" dirty="0"/>
              <a:t>ANSWERS: (a) 230</a:t>
            </a:r>
            <a:r>
              <a:rPr lang="en-GB" sz="1100" baseline="30000" dirty="0"/>
              <a:t>o</a:t>
            </a:r>
            <a:r>
              <a:rPr lang="en-GB" sz="1100" dirty="0"/>
              <a:t>    (b)  285</a:t>
            </a:r>
            <a:r>
              <a:rPr lang="en-GB" sz="1100" baseline="30000" dirty="0"/>
              <a:t>o</a:t>
            </a:r>
            <a:endParaRPr lang="en-GB" sz="1100" dirty="0"/>
          </a:p>
        </p:txBody>
      </p:sp>
      <p:sp>
        <p:nvSpPr>
          <p:cNvPr id="24" name="TextBox 23"/>
          <p:cNvSpPr txBox="1"/>
          <p:nvPr/>
        </p:nvSpPr>
        <p:spPr>
          <a:xfrm>
            <a:off x="132827" y="5365471"/>
            <a:ext cx="20404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solidFill>
                  <a:srgbClr val="32A7DF"/>
                </a:solidFill>
              </a:rPr>
              <a:t>674-679,492-495</a:t>
            </a:r>
          </a:p>
        </p:txBody>
      </p:sp>
      <p:sp>
        <p:nvSpPr>
          <p:cNvPr id="4" name="Rectangle 3"/>
          <p:cNvSpPr/>
          <p:nvPr/>
        </p:nvSpPr>
        <p:spPr>
          <a:xfrm>
            <a:off x="222472" y="1200886"/>
            <a:ext cx="2067883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b="1" dirty="0"/>
              <a:t>Key Concepts</a:t>
            </a:r>
          </a:p>
          <a:p>
            <a:pPr algn="ctr"/>
            <a:endParaRPr lang="en-GB" sz="1400" b="1" dirty="0"/>
          </a:p>
          <a:p>
            <a:pPr algn="ctr"/>
            <a:endParaRPr lang="en-GB" sz="1400" dirty="0"/>
          </a:p>
        </p:txBody>
      </p:sp>
      <p:sp>
        <p:nvSpPr>
          <p:cNvPr id="56" name="TextBox 55"/>
          <p:cNvSpPr txBox="1"/>
          <p:nvPr/>
        </p:nvSpPr>
        <p:spPr>
          <a:xfrm>
            <a:off x="122773" y="1614068"/>
            <a:ext cx="236540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/>
              <a:t>Scales</a:t>
            </a:r>
            <a:r>
              <a:rPr lang="en-GB" sz="1400" dirty="0"/>
              <a:t> are used to reduce real world dimensions to a useable size.</a:t>
            </a:r>
          </a:p>
        </p:txBody>
      </p:sp>
      <p:sp>
        <p:nvSpPr>
          <p:cNvPr id="94" name="Rectangle 93"/>
          <p:cNvSpPr/>
          <p:nvPr/>
        </p:nvSpPr>
        <p:spPr>
          <a:xfrm>
            <a:off x="2512600" y="1612897"/>
            <a:ext cx="31541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/>
              <a:t>The diagram shows the position of a boat B and dock D.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4134871" y="4982558"/>
            <a:ext cx="543584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Find the bearing of A from B</a:t>
            </a:r>
          </a:p>
          <a:p>
            <a:r>
              <a:rPr lang="en-GB" sz="1200" i="1" dirty="0"/>
              <a:t>(Diagrams not drawn to scale)</a:t>
            </a:r>
            <a:r>
              <a:rPr lang="en-GB" sz="1200" dirty="0"/>
              <a:t>:</a:t>
            </a:r>
            <a:endParaRPr lang="en-GB" sz="1200" b="1" dirty="0"/>
          </a:p>
        </p:txBody>
      </p:sp>
      <p:sp>
        <p:nvSpPr>
          <p:cNvPr id="38" name="TextBox 37"/>
          <p:cNvSpPr txBox="1"/>
          <p:nvPr/>
        </p:nvSpPr>
        <p:spPr>
          <a:xfrm>
            <a:off x="122773" y="2353376"/>
            <a:ext cx="236540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A </a:t>
            </a:r>
            <a:r>
              <a:rPr lang="en-GB" sz="1400" b="1" dirty="0"/>
              <a:t>bearing</a:t>
            </a:r>
            <a:r>
              <a:rPr lang="en-GB" sz="1400" dirty="0"/>
              <a:t> is an angle, measured </a:t>
            </a:r>
            <a:r>
              <a:rPr lang="en-GB" sz="1400" b="1" dirty="0"/>
              <a:t>clockwise</a:t>
            </a:r>
            <a:r>
              <a:rPr lang="en-GB" sz="1400" dirty="0"/>
              <a:t> from the </a:t>
            </a:r>
            <a:r>
              <a:rPr lang="en-GB" sz="1400" b="1" dirty="0"/>
              <a:t>north</a:t>
            </a:r>
            <a:r>
              <a:rPr lang="en-GB" sz="1400" dirty="0"/>
              <a:t> direction. It is given as a </a:t>
            </a:r>
            <a:r>
              <a:rPr lang="en-GB" sz="1400" b="1" dirty="0"/>
              <a:t>3 digit </a:t>
            </a:r>
            <a:r>
              <a:rPr lang="en-GB" sz="1400" dirty="0"/>
              <a:t>number.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58842" y="3913952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/>
              <a:t>0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14389" y="2146688"/>
            <a:ext cx="1829601" cy="1823181"/>
          </a:xfrm>
          <a:prstGeom prst="rect">
            <a:avLst/>
          </a:prstGeom>
        </p:spPr>
      </p:pic>
      <p:sp>
        <p:nvSpPr>
          <p:cNvPr id="39" name="Rectangle 38"/>
          <p:cNvSpPr/>
          <p:nvPr/>
        </p:nvSpPr>
        <p:spPr>
          <a:xfrm>
            <a:off x="2512600" y="4171979"/>
            <a:ext cx="315412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/>
              <a:t>The scale of the diagram is 1cm to 5km.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Rectangle 41"/>
              <p:cNvSpPr/>
              <p:nvPr/>
            </p:nvSpPr>
            <p:spPr>
              <a:xfrm>
                <a:off x="5649696" y="1631971"/>
                <a:ext cx="3886187" cy="95410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indent="-342900">
                  <a:buAutoNum type="alphaLcParenR"/>
                </a:pPr>
                <a:r>
                  <a:rPr lang="en-GB" sz="1400" dirty="0"/>
                  <a:t>Calculate the real distance between the boat and the dock.</a:t>
                </a:r>
              </a:p>
              <a:p>
                <a:r>
                  <a:rPr lang="en-GB" sz="1400" dirty="0"/>
                  <a:t>         </a:t>
                </a:r>
                <a14:m>
                  <m:oMath xmlns:m="http://schemas.openxmlformats.org/officeDocument/2006/math">
                    <m:r>
                      <a:rPr lang="en-GB" sz="1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6</m:t>
                    </m:r>
                    <m:r>
                      <a:rPr lang="en-GB" sz="1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𝑐𝑚</m:t>
                    </m:r>
                    <m:r>
                      <a:rPr lang="en-GB" sz="1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=6×5</m:t>
                    </m:r>
                  </m:oMath>
                </a14:m>
                <a:endParaRPr lang="en-GB" sz="1400" b="0" i="1" dirty="0">
                  <a:solidFill>
                    <a:srgbClr val="FF000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r>
                  <a:rPr lang="en-GB" sz="1400" b="0" dirty="0">
                    <a:solidFill>
                      <a:srgbClr val="FF0000"/>
                    </a:solidFill>
                    <a:ea typeface="Cambria Math" panose="02040503050406030204" pitchFamily="18" charset="0"/>
                  </a:rPr>
                  <a:t>                   </a:t>
                </a:r>
                <a14:m>
                  <m:oMath xmlns:m="http://schemas.openxmlformats.org/officeDocument/2006/math">
                    <m:r>
                      <a:rPr lang="en-GB" sz="1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=30</m:t>
                    </m:r>
                    <m:r>
                      <a:rPr lang="en-GB" sz="1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𝑘𝑚</m:t>
                    </m:r>
                  </m:oMath>
                </a14:m>
                <a:endParaRPr lang="en-GB" sz="1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2" name="Rectangle 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49696" y="1631971"/>
                <a:ext cx="3886187" cy="954107"/>
              </a:xfrm>
              <a:prstGeom prst="rect">
                <a:avLst/>
              </a:prstGeom>
              <a:blipFill>
                <a:blip r:embed="rId9"/>
                <a:stretch>
                  <a:fillRect l="-628" t="-192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Rectangle 42"/>
              <p:cNvSpPr/>
              <p:nvPr/>
            </p:nvSpPr>
            <p:spPr>
              <a:xfrm>
                <a:off x="5649696" y="2463640"/>
                <a:ext cx="3899071" cy="54162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1400" dirty="0"/>
                  <a:t>b)     State the bearing of the boat from the dock.</a:t>
                </a:r>
              </a:p>
              <a:p>
                <a:r>
                  <a:rPr lang="en-GB" sz="1400" dirty="0"/>
                  <a:t>   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110</m:t>
                        </m:r>
                      </m:e>
                      <m:sup>
                        <m:r>
                          <a:rPr lang="en-GB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𝑜</m:t>
                        </m:r>
                      </m:sup>
                    </m:sSup>
                  </m:oMath>
                </a14:m>
                <a:endParaRPr lang="en-GB" sz="1400" dirty="0"/>
              </a:p>
            </p:txBody>
          </p:sp>
        </mc:Choice>
        <mc:Fallback xmlns="">
          <p:sp>
            <p:nvSpPr>
              <p:cNvPr id="43" name="Rectangle 4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49696" y="2463640"/>
                <a:ext cx="3899071" cy="541623"/>
              </a:xfrm>
              <a:prstGeom prst="rect">
                <a:avLst/>
              </a:prstGeom>
              <a:blipFill>
                <a:blip r:embed="rId10"/>
                <a:stretch>
                  <a:fillRect l="-469" t="-22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4" name="Rectangle 43"/>
          <p:cNvSpPr/>
          <p:nvPr/>
        </p:nvSpPr>
        <p:spPr>
          <a:xfrm>
            <a:off x="3181344" y="2877286"/>
            <a:ext cx="537216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100" dirty="0"/>
              <a:t>110</a:t>
            </a:r>
            <a:r>
              <a:rPr lang="en-GB" sz="1100" baseline="30000" dirty="0"/>
              <a:t>o</a:t>
            </a:r>
            <a:endParaRPr lang="en-GB" sz="11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Rectangle 44"/>
              <p:cNvSpPr/>
              <p:nvPr/>
            </p:nvSpPr>
            <p:spPr>
              <a:xfrm>
                <a:off x="5654230" y="3024337"/>
                <a:ext cx="4047119" cy="116955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1400" dirty="0"/>
                  <a:t>c)     Calculate the bearing of the dock from the dock.</a:t>
                </a:r>
              </a:p>
              <a:p>
                <a:r>
                  <a:rPr lang="en-GB" sz="1400" dirty="0"/>
                  <a:t>     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180</m:t>
                        </m:r>
                      </m:e>
                      <m:sup>
                        <m:r>
                          <a:rPr lang="en-GB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𝑜</m:t>
                        </m:r>
                      </m:sup>
                    </m:sSup>
                    <m:r>
                      <a:rPr lang="en-GB" sz="1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GB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110</m:t>
                        </m:r>
                      </m:e>
                      <m:sup>
                        <m:r>
                          <a:rPr lang="en-GB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𝑜</m:t>
                        </m:r>
                      </m:sup>
                    </m:sSup>
                    <m:r>
                      <a:rPr lang="en-GB" sz="1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GB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70</m:t>
                        </m:r>
                      </m:e>
                      <m:sup>
                        <m:r>
                          <a:rPr lang="en-GB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𝑜</m:t>
                        </m:r>
                      </m:sup>
                    </m:sSup>
                  </m:oMath>
                </a14:m>
                <a:r>
                  <a:rPr lang="en-GB" sz="1400" dirty="0"/>
                  <a:t> </a:t>
                </a:r>
                <a:r>
                  <a:rPr lang="en-GB" sz="1400" dirty="0">
                    <a:solidFill>
                      <a:srgbClr val="FF0000"/>
                    </a:solidFill>
                  </a:rPr>
                  <a:t>because the angles are        	</a:t>
                </a:r>
                <a:r>
                  <a:rPr lang="en-GB" sz="1400" dirty="0" err="1">
                    <a:solidFill>
                      <a:srgbClr val="FF0000"/>
                    </a:solidFill>
                  </a:rPr>
                  <a:t>cointerior</a:t>
                </a:r>
                <a:endParaRPr lang="en-GB" sz="1400" dirty="0">
                  <a:solidFill>
                    <a:srgbClr val="FF0000"/>
                  </a:solidFill>
                </a:endParaRPr>
              </a:p>
              <a:p>
                <a:r>
                  <a:rPr lang="en-GB" sz="1400" dirty="0">
                    <a:solidFill>
                      <a:srgbClr val="FF0000"/>
                    </a:solidFill>
                  </a:rPr>
                  <a:t>     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1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36</m:t>
                        </m:r>
                        <m:r>
                          <a:rPr lang="en-GB" sz="1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e>
                      <m:sup>
                        <m:r>
                          <a:rPr lang="en-GB" sz="1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𝑜</m:t>
                        </m:r>
                      </m:sup>
                    </m:sSup>
                    <m:r>
                      <a:rPr lang="en-GB" sz="14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GB" sz="1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  <m:r>
                          <a:rPr lang="en-GB" sz="1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e>
                      <m:sup>
                        <m:r>
                          <a:rPr lang="en-GB" sz="1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𝑜</m:t>
                        </m:r>
                      </m:sup>
                    </m:sSup>
                    <m:r>
                      <a:rPr lang="en-GB" sz="14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GB" sz="1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29</m:t>
                        </m:r>
                        <m:r>
                          <a:rPr lang="en-GB" sz="1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e>
                      <m:sup>
                        <m:r>
                          <a:rPr lang="en-GB" sz="1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𝑜</m:t>
                        </m:r>
                      </m:sup>
                    </m:sSup>
                  </m:oMath>
                </a14:m>
                <a:r>
                  <a:rPr lang="en-GB" sz="1400" dirty="0"/>
                  <a:t> </a:t>
                </a:r>
                <a:r>
                  <a:rPr lang="en-GB" sz="1400" dirty="0">
                    <a:solidFill>
                      <a:srgbClr val="FF0000"/>
                    </a:solidFill>
                  </a:rPr>
                  <a:t>because angles around a 	point equal 360</a:t>
                </a:r>
                <a:r>
                  <a:rPr lang="en-GB" sz="1400" baseline="30000" dirty="0">
                    <a:solidFill>
                      <a:srgbClr val="FF0000"/>
                    </a:solidFill>
                  </a:rPr>
                  <a:t>o</a:t>
                </a:r>
                <a:r>
                  <a:rPr lang="en-GB" sz="1400" dirty="0">
                    <a:solidFill>
                      <a:srgbClr val="FF0000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45" name="Rectangle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4230" y="3024337"/>
                <a:ext cx="4047119" cy="1169551"/>
              </a:xfrm>
              <a:prstGeom prst="rect">
                <a:avLst/>
              </a:prstGeom>
              <a:blipFill>
                <a:blip r:embed="rId11"/>
                <a:stretch>
                  <a:fillRect l="-452" t="-1042" r="-2413" b="-468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Rectangle 45"/>
          <p:cNvSpPr/>
          <p:nvPr/>
        </p:nvSpPr>
        <p:spPr>
          <a:xfrm>
            <a:off x="4491019" y="3318733"/>
            <a:ext cx="537216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100" dirty="0">
                <a:solidFill>
                  <a:srgbClr val="FF0000"/>
                </a:solidFill>
              </a:rPr>
              <a:t>70</a:t>
            </a:r>
            <a:r>
              <a:rPr lang="en-GB" sz="1100" baseline="30000" dirty="0">
                <a:solidFill>
                  <a:srgbClr val="FF0000"/>
                </a:solidFill>
              </a:rPr>
              <a:t>o</a:t>
            </a:r>
            <a:endParaRPr lang="en-GB" sz="1100" dirty="0">
              <a:solidFill>
                <a:srgbClr val="FF0000"/>
              </a:solidFill>
            </a:endParaRPr>
          </a:p>
        </p:txBody>
      </p:sp>
      <p:sp>
        <p:nvSpPr>
          <p:cNvPr id="11" name="Flowchart: Connector 10"/>
          <p:cNvSpPr/>
          <p:nvPr/>
        </p:nvSpPr>
        <p:spPr>
          <a:xfrm>
            <a:off x="4589638" y="3511789"/>
            <a:ext cx="489040" cy="430197"/>
          </a:xfrm>
          <a:prstGeom prst="flowChartConnector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 47"/>
          <p:cNvSpPr/>
          <p:nvPr/>
        </p:nvSpPr>
        <p:spPr>
          <a:xfrm>
            <a:off x="4943990" y="3787773"/>
            <a:ext cx="537216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100" dirty="0">
                <a:solidFill>
                  <a:srgbClr val="FF0000"/>
                </a:solidFill>
              </a:rPr>
              <a:t>290</a:t>
            </a:r>
            <a:r>
              <a:rPr lang="en-GB" sz="1100" baseline="30000" dirty="0">
                <a:solidFill>
                  <a:srgbClr val="FF0000"/>
                </a:solidFill>
              </a:rPr>
              <a:t>o</a:t>
            </a:r>
            <a:endParaRPr lang="en-GB" sz="1100" dirty="0">
              <a:solidFill>
                <a:srgbClr val="FF0000"/>
              </a:solidFill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2336824" y="6301415"/>
            <a:ext cx="1623075" cy="487880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>
                <a:solidFill>
                  <a:srgbClr val="87022F"/>
                </a:solidFill>
                <a:latin typeface="Calibri" panose="020F0502020204030204" pitchFamily="34" charset="0"/>
              </a:rPr>
              <a:t>Links</a:t>
            </a:r>
            <a:endParaRPr lang="en-GB" sz="1400" b="1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algn="ctr"/>
            <a:r>
              <a:rPr lang="en-GB" sz="1400" b="1" dirty="0">
                <a:solidFill>
                  <a:schemeClr val="tx1"/>
                </a:solidFill>
                <a:latin typeface="Calibri" panose="020F0502020204030204" pitchFamily="34" charset="0"/>
              </a:rPr>
              <a:t>Geography</a:t>
            </a:r>
          </a:p>
        </p:txBody>
      </p:sp>
      <p:pic>
        <p:nvPicPr>
          <p:cNvPr id="35" name="Picture 34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0673" y="5060304"/>
            <a:ext cx="1209559" cy="1069224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6110" y="5049702"/>
            <a:ext cx="1194610" cy="1090428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276836" y="5102444"/>
            <a:ext cx="3658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a)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037002" y="5158784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b)</a:t>
            </a:r>
          </a:p>
        </p:txBody>
      </p:sp>
    </p:spTree>
    <p:extLst>
      <p:ext uri="{BB962C8B-B14F-4D97-AF65-F5344CB8AC3E}">
        <p14:creationId xmlns:p14="http://schemas.microsoft.com/office/powerpoint/2010/main" val="9803307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5878</TotalTime>
  <Words>177</Words>
  <Application>Microsoft Office PowerPoint</Application>
  <PresentationFormat>A4 Paper (210x297 mm)</PresentationFormat>
  <Paragraphs>43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Cambria Math</vt:lpstr>
      <vt:lpstr>Office Theme</vt:lpstr>
      <vt:lpstr>PowerPoint Presentation</vt:lpstr>
    </vt:vector>
  </TitlesOfParts>
  <Company>Delta Academies Trust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Gray</dc:creator>
  <cp:lastModifiedBy>M Jones (BRI)</cp:lastModifiedBy>
  <cp:revision>210</cp:revision>
  <cp:lastPrinted>2019-07-09T10:14:35Z</cp:lastPrinted>
  <dcterms:created xsi:type="dcterms:W3CDTF">2018-11-29T08:55:46Z</dcterms:created>
  <dcterms:modified xsi:type="dcterms:W3CDTF">2023-02-09T10:30:30Z</dcterms:modified>
</cp:coreProperties>
</file>