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53DDB-25D5-4400-876A-89AFB6B7B4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5B26E96-0B75-4A53-ADF1-6D675DF69E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DE13D81-823B-41DD-A905-E6CEB1A3E614}"/>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5" name="Footer Placeholder 4">
            <a:extLst>
              <a:ext uri="{FF2B5EF4-FFF2-40B4-BE49-F238E27FC236}">
                <a16:creationId xmlns:a16="http://schemas.microsoft.com/office/drawing/2014/main" id="{1E1BC296-6E3E-4823-9082-F0622B49847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B2B2CD-ADA2-4BB8-B8C8-FD1B612668EA}"/>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14584193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36B4D-B14B-4A8C-BD61-35DF4645867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1853CA4-5DFC-4B01-A7FF-2938EE96EC2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2984FBF-BD96-47DC-A8A2-B6989A553010}"/>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5" name="Footer Placeholder 4">
            <a:extLst>
              <a:ext uri="{FF2B5EF4-FFF2-40B4-BE49-F238E27FC236}">
                <a16:creationId xmlns:a16="http://schemas.microsoft.com/office/drawing/2014/main" id="{32B7179C-DD5F-4BB5-9A94-1FA8FDAB87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6C4E345-027A-44EF-82DD-D49CFB303B89}"/>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1211319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8234AE-5D44-4460-BE4A-E5C11B1077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ECBF97-F017-4763-99F6-502E1F1E0C6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ED4F2D-36DC-45D7-AB03-5E36481E88A7}"/>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5" name="Footer Placeholder 4">
            <a:extLst>
              <a:ext uri="{FF2B5EF4-FFF2-40B4-BE49-F238E27FC236}">
                <a16:creationId xmlns:a16="http://schemas.microsoft.com/office/drawing/2014/main" id="{B08BC832-B6B1-443B-A861-47AECBCD7FF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7FECDC-AFC8-4213-BC2D-730726F44442}"/>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129085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C8920-E8C4-45A5-96C2-BE86EB626C9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9D7973-935E-47B8-A1DE-A1D6E51ED11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F9300A6-3F1A-4368-B8A6-90CD7F46A4EF}"/>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5" name="Footer Placeholder 4">
            <a:extLst>
              <a:ext uri="{FF2B5EF4-FFF2-40B4-BE49-F238E27FC236}">
                <a16:creationId xmlns:a16="http://schemas.microsoft.com/office/drawing/2014/main" id="{F8B368EE-C653-473B-8F5A-B3FCB8A20D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EA94BD-2057-438B-85EB-756C87E06B72}"/>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2803149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DFD50-B7A8-41C1-907D-BC6E11FB1F7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29FAD68-D87F-4370-926E-68E71A82D1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B98A8BE-BCCE-4D3F-A49B-4E442D51EAA0}"/>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5" name="Footer Placeholder 4">
            <a:extLst>
              <a:ext uri="{FF2B5EF4-FFF2-40B4-BE49-F238E27FC236}">
                <a16:creationId xmlns:a16="http://schemas.microsoft.com/office/drawing/2014/main" id="{726B9B68-2AE3-4AA1-A875-569C1C5B72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1812FF-5B17-4B39-8708-04041704ECAB}"/>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1977771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CF746-B70B-4BDA-ABC0-3A5A0294C80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280A804-6CA8-46DB-94E0-D73A498B85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9BF9D86-761E-4109-B7D1-86AD7D5D377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7728541-26BE-4B1B-B449-6616D66AE558}"/>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6" name="Footer Placeholder 5">
            <a:extLst>
              <a:ext uri="{FF2B5EF4-FFF2-40B4-BE49-F238E27FC236}">
                <a16:creationId xmlns:a16="http://schemas.microsoft.com/office/drawing/2014/main" id="{BF601CB4-B274-4C4D-A053-42CAADFE0ED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6B0BC20-251E-4235-9EF3-A7FD0CEDA20D}"/>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1692289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01982-F6DF-4AC3-B7C7-DC2BA498519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5F35AE2-E973-422B-93AE-96750E475C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835801A-320D-44CC-B48D-D018FEC5DCF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3AA1B66-4C76-4F50-869A-60243B255B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C8B1E9-0DCA-423E-BA88-C25D54D682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E916AF-CE44-48AA-BF6D-440E9F8358EF}"/>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8" name="Footer Placeholder 7">
            <a:extLst>
              <a:ext uri="{FF2B5EF4-FFF2-40B4-BE49-F238E27FC236}">
                <a16:creationId xmlns:a16="http://schemas.microsoft.com/office/drawing/2014/main" id="{7BF8A409-9026-468F-80BA-9C71790F9B2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6F1D9B3-F472-4AB3-BB98-141EA95A51B2}"/>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2890490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FA59A-794D-44C0-82F2-188BAAF631C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F70BAA5-BDCC-45F5-AA84-C41CBE50D91D}"/>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4" name="Footer Placeholder 3">
            <a:extLst>
              <a:ext uri="{FF2B5EF4-FFF2-40B4-BE49-F238E27FC236}">
                <a16:creationId xmlns:a16="http://schemas.microsoft.com/office/drawing/2014/main" id="{84CEBAE0-E5E6-449F-A276-7A7B28423E5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548C95F-A54D-44D5-9505-212C6A61FFBA}"/>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2326966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49B2DE-9A18-4604-87CA-A759D809EA0D}"/>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3" name="Footer Placeholder 2">
            <a:extLst>
              <a:ext uri="{FF2B5EF4-FFF2-40B4-BE49-F238E27FC236}">
                <a16:creationId xmlns:a16="http://schemas.microsoft.com/office/drawing/2014/main" id="{8A811C8A-C3C8-45DA-A444-31F62D7245E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BB612E0-3963-4B4D-8F70-03F85F2E715F}"/>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845828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2BE83-DF80-403D-B180-7EA8091011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94559E2-FFA1-42E2-BB59-F678711E89D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B061355-A57A-46F8-B5F8-8CF044C18C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4A41C0C-8FE9-4139-89D8-FDC4D1B288C0}"/>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6" name="Footer Placeholder 5">
            <a:extLst>
              <a:ext uri="{FF2B5EF4-FFF2-40B4-BE49-F238E27FC236}">
                <a16:creationId xmlns:a16="http://schemas.microsoft.com/office/drawing/2014/main" id="{6E1AC6B3-8F61-4574-8B0A-3960B8F383E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51EEDD-C2EE-41C1-B2D1-0EA4B15ACD41}"/>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3647478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CB88F-10F4-4D0A-927B-D73F4E413D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A5AF466-6FD4-46F7-9008-EAC597BEB1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1D42631-3823-4132-9A71-1FD59EC9CF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E22102C-4A10-4293-9D85-C95267739EC8}"/>
              </a:ext>
            </a:extLst>
          </p:cNvPr>
          <p:cNvSpPr>
            <a:spLocks noGrp="1"/>
          </p:cNvSpPr>
          <p:nvPr>
            <p:ph type="dt" sz="half" idx="10"/>
          </p:nvPr>
        </p:nvSpPr>
        <p:spPr/>
        <p:txBody>
          <a:bodyPr/>
          <a:lstStyle/>
          <a:p>
            <a:fld id="{3BAAC2DA-4C28-41BE-920B-5812C6EDD286}" type="datetimeFigureOut">
              <a:rPr lang="en-GB" smtClean="0"/>
              <a:t>09/02/2023</a:t>
            </a:fld>
            <a:endParaRPr lang="en-GB"/>
          </a:p>
        </p:txBody>
      </p:sp>
      <p:sp>
        <p:nvSpPr>
          <p:cNvPr id="6" name="Footer Placeholder 5">
            <a:extLst>
              <a:ext uri="{FF2B5EF4-FFF2-40B4-BE49-F238E27FC236}">
                <a16:creationId xmlns:a16="http://schemas.microsoft.com/office/drawing/2014/main" id="{8B1B47EB-209F-41CC-9AB6-93D8B48257F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FEF50C-1FBB-459E-BEE5-7AEF7933B6CE}"/>
              </a:ext>
            </a:extLst>
          </p:cNvPr>
          <p:cNvSpPr>
            <a:spLocks noGrp="1"/>
          </p:cNvSpPr>
          <p:nvPr>
            <p:ph type="sldNum" sz="quarter" idx="12"/>
          </p:nvPr>
        </p:nvSpPr>
        <p:spPr/>
        <p:txBody>
          <a:bodyPr/>
          <a:lstStyle/>
          <a:p>
            <a:fld id="{1082CBBA-C1D0-4DBD-8B3E-71BC69813C3D}" type="slidenum">
              <a:rPr lang="en-GB" smtClean="0"/>
              <a:t>‹#›</a:t>
            </a:fld>
            <a:endParaRPr lang="en-GB"/>
          </a:p>
        </p:txBody>
      </p:sp>
    </p:spTree>
    <p:extLst>
      <p:ext uri="{BB962C8B-B14F-4D97-AF65-F5344CB8AC3E}">
        <p14:creationId xmlns:p14="http://schemas.microsoft.com/office/powerpoint/2010/main" val="350536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AAD502-D14D-4909-A4B1-3B1D7B63D9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39D50E2-0ACF-408F-BB62-6CCEA41340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731430B-CE9C-4F53-9B10-151747ABB1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AAC2DA-4C28-41BE-920B-5812C6EDD286}" type="datetimeFigureOut">
              <a:rPr lang="en-GB" smtClean="0"/>
              <a:t>09/02/2023</a:t>
            </a:fld>
            <a:endParaRPr lang="en-GB"/>
          </a:p>
        </p:txBody>
      </p:sp>
      <p:sp>
        <p:nvSpPr>
          <p:cNvPr id="5" name="Footer Placeholder 4">
            <a:extLst>
              <a:ext uri="{FF2B5EF4-FFF2-40B4-BE49-F238E27FC236}">
                <a16:creationId xmlns:a16="http://schemas.microsoft.com/office/drawing/2014/main" id="{F9EFDF4B-3EE3-4076-AE71-D12D37E4D6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1BCBD92-2312-48F6-8A69-5F6DAC71D6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82CBBA-C1D0-4DBD-8B3E-71BC69813C3D}" type="slidenum">
              <a:rPr lang="en-GB" smtClean="0"/>
              <a:t>‹#›</a:t>
            </a:fld>
            <a:endParaRPr lang="en-GB"/>
          </a:p>
        </p:txBody>
      </p:sp>
    </p:spTree>
    <p:extLst>
      <p:ext uri="{BB962C8B-B14F-4D97-AF65-F5344CB8AC3E}">
        <p14:creationId xmlns:p14="http://schemas.microsoft.com/office/powerpoint/2010/main" val="2670921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28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Rectangle 185">
            <a:extLst>
              <a:ext uri="{FF2B5EF4-FFF2-40B4-BE49-F238E27FC236}">
                <a16:creationId xmlns:a16="http://schemas.microsoft.com/office/drawing/2014/main" id="{32BF6F1C-F174-4E5B-A9EB-143FFF4DA4EB}"/>
              </a:ext>
            </a:extLst>
          </p:cNvPr>
          <p:cNvSpPr/>
          <p:nvPr/>
        </p:nvSpPr>
        <p:spPr>
          <a:xfrm>
            <a:off x="1527492" y="246992"/>
            <a:ext cx="8770201" cy="596589"/>
          </a:xfrm>
          <a:prstGeom prst="rect">
            <a:avLst/>
          </a:prstGeom>
          <a:noFill/>
        </p:spPr>
        <p:txBody>
          <a:bodyPr wrap="square" lIns="84406" tIns="42203" rIns="84406" bIns="42203">
            <a:spAutoFit/>
          </a:bodyPr>
          <a:lstStyle/>
          <a:p>
            <a:pPr algn="ctr"/>
            <a:r>
              <a:rPr lang="en-US" sz="3323" dirty="0">
                <a:ln w="0"/>
                <a:solidFill>
                  <a:srgbClr val="2C2781"/>
                </a:solidFill>
                <a:effectLst>
                  <a:outerShdw blurRad="38100" dist="19050" dir="2700000" algn="tl" rotWithShape="0">
                    <a:schemeClr val="dk1">
                      <a:alpha val="40000"/>
                    </a:schemeClr>
                  </a:outerShdw>
                </a:effectLst>
              </a:rPr>
              <a:t>AVERAGES FROM A TABLE</a:t>
            </a:r>
            <a:endParaRPr lang="en-GB" sz="3323" dirty="0">
              <a:ln w="0"/>
              <a:solidFill>
                <a:srgbClr val="2C2781"/>
              </a:solidFill>
              <a:effectLst>
                <a:outerShdw blurRad="38100" dist="19050" dir="2700000" algn="tl" rotWithShape="0">
                  <a:schemeClr val="dk1">
                    <a:alpha val="40000"/>
                  </a:schemeClr>
                </a:outerShdw>
              </a:effectLst>
            </a:endParaRPr>
          </a:p>
        </p:txBody>
      </p:sp>
      <p:sp>
        <p:nvSpPr>
          <p:cNvPr id="187" name="Rounded Rectangle 2">
            <a:extLst>
              <a:ext uri="{FF2B5EF4-FFF2-40B4-BE49-F238E27FC236}">
                <a16:creationId xmlns:a16="http://schemas.microsoft.com/office/drawing/2014/main" id="{C4EAA1EE-A10C-4B05-AD0B-F8457E229EF4}"/>
              </a:ext>
            </a:extLst>
          </p:cNvPr>
          <p:cNvSpPr/>
          <p:nvPr/>
        </p:nvSpPr>
        <p:spPr>
          <a:xfrm>
            <a:off x="1527492" y="311302"/>
            <a:ext cx="9003323" cy="980718"/>
          </a:xfrm>
          <a:prstGeom prst="roundRect">
            <a:avLst/>
          </a:prstGeom>
          <a:noFill/>
          <a:ln w="38100">
            <a:solidFill>
              <a:srgbClr val="2C27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62"/>
          </a:p>
        </p:txBody>
      </p:sp>
      <p:pic>
        <p:nvPicPr>
          <p:cNvPr id="188" name="Picture 187">
            <a:extLst>
              <a:ext uri="{FF2B5EF4-FFF2-40B4-BE49-F238E27FC236}">
                <a16:creationId xmlns:a16="http://schemas.microsoft.com/office/drawing/2014/main" id="{D1AE3DF2-5351-493C-B1E1-E597E88981C9}"/>
              </a:ext>
            </a:extLst>
          </p:cNvPr>
          <p:cNvPicPr>
            <a:picLocks noChangeAspect="1"/>
          </p:cNvPicPr>
          <p:nvPr/>
        </p:nvPicPr>
        <p:blipFill>
          <a:blip r:embed="rId2"/>
          <a:stretch>
            <a:fillRect/>
          </a:stretch>
        </p:blipFill>
        <p:spPr>
          <a:xfrm>
            <a:off x="1644422" y="4816245"/>
            <a:ext cx="1746906" cy="424424"/>
          </a:xfrm>
          <a:prstGeom prst="rect">
            <a:avLst/>
          </a:prstGeom>
        </p:spPr>
      </p:pic>
      <p:sp>
        <p:nvSpPr>
          <p:cNvPr id="189" name="Rounded Rectangle 22">
            <a:extLst>
              <a:ext uri="{FF2B5EF4-FFF2-40B4-BE49-F238E27FC236}">
                <a16:creationId xmlns:a16="http://schemas.microsoft.com/office/drawing/2014/main" id="{CE54B316-1FEA-4B2F-8C49-06D61C4E2EAF}"/>
              </a:ext>
            </a:extLst>
          </p:cNvPr>
          <p:cNvSpPr/>
          <p:nvPr/>
        </p:nvSpPr>
        <p:spPr>
          <a:xfrm>
            <a:off x="1527491" y="4816245"/>
            <a:ext cx="2025746" cy="1081940"/>
          </a:xfrm>
          <a:prstGeom prst="roundRect">
            <a:avLst/>
          </a:prstGeom>
          <a:noFill/>
          <a:ln w="38100">
            <a:solidFill>
              <a:srgbClr val="33A7DF"/>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endParaRPr lang="en-GB" sz="185" b="1" dirty="0">
              <a:solidFill>
                <a:schemeClr val="bg2">
                  <a:lumMod val="50000"/>
                </a:schemeClr>
              </a:solidFill>
            </a:endParaRPr>
          </a:p>
        </p:txBody>
      </p:sp>
      <p:sp>
        <p:nvSpPr>
          <p:cNvPr id="190" name="Rounded Rectangle 24">
            <a:extLst>
              <a:ext uri="{FF2B5EF4-FFF2-40B4-BE49-F238E27FC236}">
                <a16:creationId xmlns:a16="http://schemas.microsoft.com/office/drawing/2014/main" id="{E43EFE77-066C-420A-9FC1-7A34DA83EB92}"/>
              </a:ext>
            </a:extLst>
          </p:cNvPr>
          <p:cNvSpPr/>
          <p:nvPr/>
        </p:nvSpPr>
        <p:spPr>
          <a:xfrm>
            <a:off x="1527492" y="1356330"/>
            <a:ext cx="2214651" cy="3403047"/>
          </a:xfrm>
          <a:prstGeom prst="roundRect">
            <a:avLst>
              <a:gd name="adj" fmla="val 13037"/>
            </a:avLst>
          </a:prstGeom>
          <a:noFill/>
          <a:ln w="38100">
            <a:solidFill>
              <a:srgbClr val="F9B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108" dirty="0">
              <a:solidFill>
                <a:schemeClr val="tx1"/>
              </a:solidFill>
              <a:latin typeface="Calibri" panose="020F0502020204030204" pitchFamily="34" charset="0"/>
            </a:endParaRPr>
          </a:p>
          <a:p>
            <a:endParaRPr lang="en-GB" sz="1108"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dirty="0">
              <a:solidFill>
                <a:schemeClr val="tx1"/>
              </a:solidFill>
              <a:latin typeface="Calibri" panose="020F0502020204030204" pitchFamily="34" charset="0"/>
            </a:endParaRPr>
          </a:p>
          <a:p>
            <a:endParaRPr lang="en-GB" sz="1200" b="1" dirty="0">
              <a:solidFill>
                <a:schemeClr val="tx1"/>
              </a:solidFill>
              <a:latin typeface="Calibri" panose="020F0502020204030204" pitchFamily="34" charset="0"/>
            </a:endParaRPr>
          </a:p>
        </p:txBody>
      </p:sp>
      <p:sp>
        <p:nvSpPr>
          <p:cNvPr id="191" name="Rounded Rectangle 28">
            <a:extLst>
              <a:ext uri="{FF2B5EF4-FFF2-40B4-BE49-F238E27FC236}">
                <a16:creationId xmlns:a16="http://schemas.microsoft.com/office/drawing/2014/main" id="{7DD7A0A4-E3A6-4F6A-B3B6-2B93D45D182D}"/>
              </a:ext>
            </a:extLst>
          </p:cNvPr>
          <p:cNvSpPr/>
          <p:nvPr/>
        </p:nvSpPr>
        <p:spPr>
          <a:xfrm>
            <a:off x="3618539" y="4828670"/>
            <a:ext cx="1061454" cy="1635871"/>
          </a:xfrm>
          <a:prstGeom prst="roundRect">
            <a:avLst/>
          </a:prstGeom>
          <a:noFill/>
          <a:ln w="38100">
            <a:solidFill>
              <a:srgbClr val="2C27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92" b="1" dirty="0">
                <a:solidFill>
                  <a:srgbClr val="87022F"/>
                </a:solidFill>
                <a:latin typeface="Calibri" panose="020F0502020204030204" pitchFamily="34" charset="0"/>
              </a:rPr>
              <a:t>Key Words</a:t>
            </a:r>
            <a:r>
              <a:rPr lang="en-GB" sz="1292" b="1" dirty="0">
                <a:solidFill>
                  <a:schemeClr val="tx1"/>
                </a:solidFill>
                <a:latin typeface="Calibri" panose="020F0502020204030204" pitchFamily="34" charset="0"/>
              </a:rPr>
              <a:t> </a:t>
            </a:r>
          </a:p>
          <a:p>
            <a:pPr algn="ctr"/>
            <a:r>
              <a:rPr lang="en-GB" sz="1292" b="1" dirty="0">
                <a:solidFill>
                  <a:schemeClr val="tx1"/>
                </a:solidFill>
                <a:latin typeface="Calibri" panose="020F0502020204030204" pitchFamily="34" charset="0"/>
              </a:rPr>
              <a:t>Midpoint</a:t>
            </a:r>
          </a:p>
          <a:p>
            <a:pPr algn="ctr"/>
            <a:r>
              <a:rPr lang="en-GB" sz="1292" b="1" dirty="0">
                <a:solidFill>
                  <a:schemeClr val="tx1"/>
                </a:solidFill>
                <a:latin typeface="Calibri" panose="020F0502020204030204" pitchFamily="34" charset="0"/>
              </a:rPr>
              <a:t>Mean</a:t>
            </a:r>
          </a:p>
          <a:p>
            <a:pPr algn="ctr"/>
            <a:r>
              <a:rPr lang="en-GB" sz="1292" b="1" dirty="0">
                <a:solidFill>
                  <a:schemeClr val="tx1"/>
                </a:solidFill>
                <a:latin typeface="Calibri" panose="020F0502020204030204" pitchFamily="34" charset="0"/>
              </a:rPr>
              <a:t>Median</a:t>
            </a:r>
          </a:p>
          <a:p>
            <a:pPr algn="ctr"/>
            <a:r>
              <a:rPr lang="en-GB" sz="1292" b="1" dirty="0">
                <a:solidFill>
                  <a:schemeClr val="tx1"/>
                </a:solidFill>
                <a:latin typeface="Calibri" panose="020F0502020204030204" pitchFamily="34" charset="0"/>
              </a:rPr>
              <a:t>Modal</a:t>
            </a:r>
          </a:p>
        </p:txBody>
      </p:sp>
      <p:sp>
        <p:nvSpPr>
          <p:cNvPr id="192" name="TextBox 191">
            <a:extLst>
              <a:ext uri="{FF2B5EF4-FFF2-40B4-BE49-F238E27FC236}">
                <a16:creationId xmlns:a16="http://schemas.microsoft.com/office/drawing/2014/main" id="{8C7EE4BE-6049-4972-B1A0-7AC161C81910}"/>
              </a:ext>
            </a:extLst>
          </p:cNvPr>
          <p:cNvSpPr txBox="1"/>
          <p:nvPr/>
        </p:nvSpPr>
        <p:spPr>
          <a:xfrm>
            <a:off x="6371710" y="1309667"/>
            <a:ext cx="1297535" cy="433196"/>
          </a:xfrm>
          <a:prstGeom prst="rect">
            <a:avLst/>
          </a:prstGeom>
          <a:noFill/>
        </p:spPr>
        <p:txBody>
          <a:bodyPr wrap="none" rtlCol="0">
            <a:spAutoFit/>
          </a:bodyPr>
          <a:lstStyle/>
          <a:p>
            <a:r>
              <a:rPr lang="en-GB" sz="2215" b="1" dirty="0"/>
              <a:t>Examples</a:t>
            </a:r>
          </a:p>
        </p:txBody>
      </p:sp>
      <p:sp>
        <p:nvSpPr>
          <p:cNvPr id="193" name="Rounded Rectangle 33">
            <a:extLst>
              <a:ext uri="{FF2B5EF4-FFF2-40B4-BE49-F238E27FC236}">
                <a16:creationId xmlns:a16="http://schemas.microsoft.com/office/drawing/2014/main" id="{E415FD1B-145A-49A2-B357-8E9119C55E26}"/>
              </a:ext>
            </a:extLst>
          </p:cNvPr>
          <p:cNvSpPr/>
          <p:nvPr/>
        </p:nvSpPr>
        <p:spPr>
          <a:xfrm>
            <a:off x="3794397" y="1354989"/>
            <a:ext cx="6660306" cy="3404389"/>
          </a:xfrm>
          <a:prstGeom prst="roundRect">
            <a:avLst>
              <a:gd name="adj" fmla="val 7840"/>
            </a:avLst>
          </a:prstGeom>
          <a:noFill/>
          <a:ln w="38100">
            <a:solidFill>
              <a:srgbClr val="87022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662" b="1" dirty="0">
              <a:solidFill>
                <a:schemeClr val="tx1"/>
              </a:solidFill>
            </a:endParaRPr>
          </a:p>
        </p:txBody>
      </p:sp>
      <p:sp>
        <p:nvSpPr>
          <p:cNvPr id="194" name="Rounded Rectangle 19">
            <a:extLst>
              <a:ext uri="{FF2B5EF4-FFF2-40B4-BE49-F238E27FC236}">
                <a16:creationId xmlns:a16="http://schemas.microsoft.com/office/drawing/2014/main" id="{AD2ED456-8C65-4682-BF20-FFB0170A2183}"/>
              </a:ext>
            </a:extLst>
          </p:cNvPr>
          <p:cNvSpPr/>
          <p:nvPr/>
        </p:nvSpPr>
        <p:spPr>
          <a:xfrm>
            <a:off x="4801487" y="4828670"/>
            <a:ext cx="5703162" cy="1177551"/>
          </a:xfrm>
          <a:prstGeom prst="roundRect">
            <a:avLst/>
          </a:prstGeom>
          <a:noFill/>
          <a:ln w="38100">
            <a:solidFill>
              <a:srgbClr val="FAB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92" b="1" dirty="0">
              <a:solidFill>
                <a:schemeClr val="tx1"/>
              </a:solidFill>
            </a:endParaRPr>
          </a:p>
        </p:txBody>
      </p:sp>
      <mc:AlternateContent xmlns:mc="http://schemas.openxmlformats.org/markup-compatibility/2006">
        <mc:Choice xmlns:a14="http://schemas.microsoft.com/office/drawing/2010/main" Requires="a14">
          <p:sp>
            <p:nvSpPr>
              <p:cNvPr id="195" name="TextBox 194">
                <a:extLst>
                  <a:ext uri="{FF2B5EF4-FFF2-40B4-BE49-F238E27FC236}">
                    <a16:creationId xmlns:a16="http://schemas.microsoft.com/office/drawing/2014/main" id="{80848BC4-E9EF-4935-9751-EB945D73A844}"/>
                  </a:ext>
                </a:extLst>
              </p:cNvPr>
              <p:cNvSpPr txBox="1"/>
              <p:nvPr/>
            </p:nvSpPr>
            <p:spPr>
              <a:xfrm rot="10800000">
                <a:off x="4801487" y="6162197"/>
                <a:ext cx="5741378" cy="314125"/>
              </a:xfrm>
              <a:prstGeom prst="rect">
                <a:avLst/>
              </a:prstGeom>
              <a:solidFill>
                <a:schemeClr val="bg1">
                  <a:lumMod val="85000"/>
                </a:schemeClr>
              </a:solidFill>
            </p:spPr>
            <p:txBody>
              <a:bodyPr wrap="square" rtlCol="0">
                <a:spAutoFit/>
              </a:bodyPr>
              <a:lstStyle/>
              <a:p>
                <a:r>
                  <a:rPr lang="en-GB" sz="1015" dirty="0"/>
                  <a:t>ANSWERS: a) </a:t>
                </a:r>
                <a14:m>
                  <m:oMath xmlns:m="http://schemas.openxmlformats.org/officeDocument/2006/math">
                    <m:r>
                      <a:rPr lang="en-GB" sz="1015" i="1">
                        <a:latin typeface="Cambria Math" panose="02040503050406030204" pitchFamily="18" charset="0"/>
                      </a:rPr>
                      <m:t>12</m:t>
                    </m:r>
                    <m:r>
                      <a:rPr lang="en-GB" sz="1015" i="1">
                        <a:latin typeface="Cambria Math" panose="02040503050406030204" pitchFamily="18" charset="0"/>
                        <a:ea typeface="Cambria Math" panose="02040503050406030204" pitchFamily="18" charset="0"/>
                      </a:rPr>
                      <m:t>&lt;</m:t>
                    </m:r>
                    <m:r>
                      <a:rPr lang="en-GB" sz="1015" i="1">
                        <a:latin typeface="Cambria Math" panose="02040503050406030204" pitchFamily="18" charset="0"/>
                        <a:ea typeface="Cambria Math" panose="02040503050406030204" pitchFamily="18" charset="0"/>
                      </a:rPr>
                      <m:t>𝐶</m:t>
                    </m:r>
                    <m:r>
                      <a:rPr lang="en-GB" sz="1015" i="1">
                        <a:latin typeface="Cambria Math" panose="02040503050406030204" pitchFamily="18" charset="0"/>
                        <a:ea typeface="Cambria Math" panose="02040503050406030204" pitchFamily="18" charset="0"/>
                      </a:rPr>
                      <m:t>≤16</m:t>
                    </m:r>
                  </m:oMath>
                </a14:m>
                <a:r>
                  <a:rPr lang="en-GB" sz="1015" dirty="0"/>
                  <a:t>      b) </a:t>
                </a:r>
                <a14:m>
                  <m:oMath xmlns:m="http://schemas.openxmlformats.org/officeDocument/2006/math">
                    <m:f>
                      <m:fPr>
                        <m:ctrlPr>
                          <a:rPr lang="en-GB" sz="1015" i="1">
                            <a:latin typeface="Cambria Math" panose="02040503050406030204" pitchFamily="18" charset="0"/>
                          </a:rPr>
                        </m:ctrlPr>
                      </m:fPr>
                      <m:num>
                        <m:r>
                          <a:rPr lang="en-GB" sz="1015" i="1">
                            <a:latin typeface="Cambria Math" panose="02040503050406030204" pitchFamily="18" charset="0"/>
                          </a:rPr>
                          <m:t>25+1</m:t>
                        </m:r>
                      </m:num>
                      <m:den>
                        <m:r>
                          <a:rPr lang="en-GB" sz="1015" i="1">
                            <a:latin typeface="Cambria Math" panose="02040503050406030204" pitchFamily="18" charset="0"/>
                          </a:rPr>
                          <m:t>2</m:t>
                        </m:r>
                      </m:den>
                    </m:f>
                    <m:r>
                      <a:rPr lang="en-GB" sz="1015" i="1">
                        <a:latin typeface="Cambria Math" panose="02040503050406030204" pitchFamily="18" charset="0"/>
                      </a:rPr>
                      <m:t>=</m:t>
                    </m:r>
                  </m:oMath>
                </a14:m>
                <a:r>
                  <a:rPr lang="en-GB" sz="1015" dirty="0"/>
                  <a:t> 13</a:t>
                </a:r>
                <a:r>
                  <a:rPr lang="en-GB" sz="1015" baseline="30000" dirty="0"/>
                  <a:t>th</a:t>
                </a:r>
                <a:r>
                  <a:rPr lang="en-GB" sz="1015" dirty="0"/>
                  <a:t> value is in the group </a:t>
                </a:r>
                <a14:m>
                  <m:oMath xmlns:m="http://schemas.openxmlformats.org/officeDocument/2006/math">
                    <m:r>
                      <a:rPr lang="en-GB" sz="1015" i="1">
                        <a:latin typeface="Cambria Math" panose="02040503050406030204" pitchFamily="18" charset="0"/>
                      </a:rPr>
                      <m:t>12</m:t>
                    </m:r>
                    <m:r>
                      <a:rPr lang="en-GB" sz="1015" i="1">
                        <a:latin typeface="Cambria Math" panose="02040503050406030204" pitchFamily="18" charset="0"/>
                        <a:ea typeface="Cambria Math" panose="02040503050406030204" pitchFamily="18" charset="0"/>
                      </a:rPr>
                      <m:t>&lt;</m:t>
                    </m:r>
                    <m:r>
                      <a:rPr lang="en-GB" sz="1015" i="1">
                        <a:latin typeface="Cambria Math" panose="02040503050406030204" pitchFamily="18" charset="0"/>
                        <a:ea typeface="Cambria Math" panose="02040503050406030204" pitchFamily="18" charset="0"/>
                      </a:rPr>
                      <m:t>𝐶</m:t>
                    </m:r>
                    <m:r>
                      <a:rPr lang="en-GB" sz="1015" i="1">
                        <a:latin typeface="Cambria Math" panose="02040503050406030204" pitchFamily="18" charset="0"/>
                        <a:ea typeface="Cambria Math" panose="02040503050406030204" pitchFamily="18" charset="0"/>
                      </a:rPr>
                      <m:t>≤16</m:t>
                    </m:r>
                  </m:oMath>
                </a14:m>
                <a:r>
                  <a:rPr lang="en-GB" sz="1015" dirty="0"/>
                  <a:t>      c)    </a:t>
                </a:r>
                <a14:m>
                  <m:oMath xmlns:m="http://schemas.openxmlformats.org/officeDocument/2006/math">
                    <m:f>
                      <m:fPr>
                        <m:ctrlPr>
                          <a:rPr lang="en-GB" sz="1015" i="1">
                            <a:latin typeface="Cambria Math" panose="02040503050406030204" pitchFamily="18" charset="0"/>
                          </a:rPr>
                        </m:ctrlPr>
                      </m:fPr>
                      <m:num>
                        <m:r>
                          <a:rPr lang="en-GB" sz="1015" i="1">
                            <a:latin typeface="Cambria Math" panose="02040503050406030204" pitchFamily="18" charset="0"/>
                          </a:rPr>
                          <m:t>294</m:t>
                        </m:r>
                      </m:num>
                      <m:den>
                        <m:r>
                          <a:rPr lang="en-GB" sz="1015" i="1">
                            <a:latin typeface="Cambria Math" panose="02040503050406030204" pitchFamily="18" charset="0"/>
                          </a:rPr>
                          <m:t>25</m:t>
                        </m:r>
                      </m:den>
                    </m:f>
                    <m:r>
                      <a:rPr lang="en-GB" sz="1015" i="1">
                        <a:latin typeface="Cambria Math" panose="02040503050406030204" pitchFamily="18" charset="0"/>
                      </a:rPr>
                      <m:t>=£11.76</m:t>
                    </m:r>
                  </m:oMath>
                </a14:m>
                <a:endParaRPr lang="en-GB" sz="1015" dirty="0"/>
              </a:p>
            </p:txBody>
          </p:sp>
        </mc:Choice>
        <mc:Fallback>
          <p:sp>
            <p:nvSpPr>
              <p:cNvPr id="195" name="TextBox 194">
                <a:extLst>
                  <a:ext uri="{FF2B5EF4-FFF2-40B4-BE49-F238E27FC236}">
                    <a16:creationId xmlns:a16="http://schemas.microsoft.com/office/drawing/2014/main" id="{80848BC4-E9EF-4935-9751-EB945D73A844}"/>
                  </a:ext>
                </a:extLst>
              </p:cNvPr>
              <p:cNvSpPr txBox="1">
                <a:spLocks noRot="1" noChangeAspect="1" noMove="1" noResize="1" noEditPoints="1" noAdjustHandles="1" noChangeArrowheads="1" noChangeShapeType="1" noTextEdit="1"/>
              </p:cNvSpPr>
              <p:nvPr/>
            </p:nvSpPr>
            <p:spPr>
              <a:xfrm rot="10800000">
                <a:off x="4801487" y="6162197"/>
                <a:ext cx="5741378" cy="314125"/>
              </a:xfrm>
              <a:prstGeom prst="rect">
                <a:avLst/>
              </a:prstGeom>
              <a:blipFill>
                <a:blip r:embed="rId3"/>
                <a:stretch>
                  <a:fillRect/>
                </a:stretch>
              </a:blipFill>
            </p:spPr>
            <p:txBody>
              <a:bodyPr/>
              <a:lstStyle/>
              <a:p>
                <a:r>
                  <a:rPr lang="en-GB">
                    <a:noFill/>
                  </a:rPr>
                  <a:t> </a:t>
                </a:r>
              </a:p>
            </p:txBody>
          </p:sp>
        </mc:Fallback>
      </mc:AlternateContent>
      <p:sp>
        <p:nvSpPr>
          <p:cNvPr id="196" name="TextBox 195">
            <a:extLst>
              <a:ext uri="{FF2B5EF4-FFF2-40B4-BE49-F238E27FC236}">
                <a16:creationId xmlns:a16="http://schemas.microsoft.com/office/drawing/2014/main" id="{CBCBF838-C8C8-4163-B486-37E258980366}"/>
              </a:ext>
            </a:extLst>
          </p:cNvPr>
          <p:cNvSpPr txBox="1"/>
          <p:nvPr/>
        </p:nvSpPr>
        <p:spPr>
          <a:xfrm>
            <a:off x="1585790" y="5199735"/>
            <a:ext cx="1883508" cy="376385"/>
          </a:xfrm>
          <a:prstGeom prst="rect">
            <a:avLst/>
          </a:prstGeom>
          <a:noFill/>
        </p:spPr>
        <p:txBody>
          <a:bodyPr wrap="square" rtlCol="0">
            <a:spAutoFit/>
          </a:bodyPr>
          <a:lstStyle/>
          <a:p>
            <a:pPr algn="ctr"/>
            <a:r>
              <a:rPr lang="en-GB" sz="1846" b="1" dirty="0">
                <a:solidFill>
                  <a:srgbClr val="32A7DF"/>
                </a:solidFill>
              </a:rPr>
              <a:t>414-418</a:t>
            </a:r>
          </a:p>
        </p:txBody>
      </p:sp>
      <p:sp>
        <p:nvSpPr>
          <p:cNvPr id="197" name="Rectangle 196">
            <a:extLst>
              <a:ext uri="{FF2B5EF4-FFF2-40B4-BE49-F238E27FC236}">
                <a16:creationId xmlns:a16="http://schemas.microsoft.com/office/drawing/2014/main" id="{EE3FD02F-E3B6-4267-9378-1D22CB9FD95E}"/>
              </a:ext>
            </a:extLst>
          </p:cNvPr>
          <p:cNvSpPr/>
          <p:nvPr/>
        </p:nvSpPr>
        <p:spPr>
          <a:xfrm>
            <a:off x="1668540" y="1355502"/>
            <a:ext cx="1908815" cy="348109"/>
          </a:xfrm>
          <a:prstGeom prst="rect">
            <a:avLst/>
          </a:prstGeom>
        </p:spPr>
        <p:txBody>
          <a:bodyPr wrap="square">
            <a:spAutoFit/>
          </a:bodyPr>
          <a:lstStyle/>
          <a:p>
            <a:pPr algn="ctr"/>
            <a:r>
              <a:rPr lang="en-GB" sz="1662" b="1" dirty="0"/>
              <a:t>Key Concepts</a:t>
            </a:r>
            <a:endParaRPr lang="en-GB" sz="1292" dirty="0"/>
          </a:p>
        </p:txBody>
      </p:sp>
      <mc:AlternateContent xmlns:mc="http://schemas.openxmlformats.org/markup-compatibility/2006">
        <mc:Choice xmlns:a14="http://schemas.microsoft.com/office/drawing/2010/main" Requires="a14">
          <p:sp>
            <p:nvSpPr>
              <p:cNvPr id="198" name="Rectangle 197">
                <a:extLst>
                  <a:ext uri="{FF2B5EF4-FFF2-40B4-BE49-F238E27FC236}">
                    <a16:creationId xmlns:a16="http://schemas.microsoft.com/office/drawing/2014/main" id="{300B14FF-F2C5-423A-80AC-8D31952356BA}"/>
                  </a:ext>
                </a:extLst>
              </p:cNvPr>
              <p:cNvSpPr/>
              <p:nvPr/>
            </p:nvSpPr>
            <p:spPr>
              <a:xfrm>
                <a:off x="7016173" y="1736794"/>
                <a:ext cx="3365925" cy="1605311"/>
              </a:xfrm>
              <a:prstGeom prst="rect">
                <a:avLst/>
              </a:prstGeom>
            </p:spPr>
            <p:txBody>
              <a:bodyPr wrap="square">
                <a:spAutoFit/>
              </a:bodyPr>
              <a:lstStyle/>
              <a:p>
                <a:pPr marL="342900" indent="-342900">
                  <a:buFont typeface="+mj-lt"/>
                  <a:buAutoNum type="alphaLcParenR"/>
                </a:pPr>
                <a:r>
                  <a:rPr lang="en-GB" sz="1300" dirty="0"/>
                  <a:t>Estimate the mean of this data.</a:t>
                </a:r>
              </a:p>
              <a:p>
                <a:r>
                  <a:rPr lang="en-GB" sz="1300" dirty="0"/>
                  <a:t>         </a:t>
                </a:r>
                <a:r>
                  <a:rPr lang="en-GB" sz="1300" b="1" dirty="0">
                    <a:solidFill>
                      <a:srgbClr val="41719C"/>
                    </a:solidFill>
                  </a:rPr>
                  <a:t>step 1: </a:t>
                </a:r>
                <a:r>
                  <a:rPr lang="en-GB" sz="1300" b="1" i="1" dirty="0">
                    <a:solidFill>
                      <a:srgbClr val="41719C"/>
                    </a:solidFill>
                  </a:rPr>
                  <a:t>calculate the total frequency</a:t>
                </a:r>
              </a:p>
              <a:p>
                <a:r>
                  <a:rPr lang="en-GB" sz="1300" dirty="0"/>
                  <a:t>         </a:t>
                </a:r>
                <a:r>
                  <a:rPr lang="en-GB" sz="1300" b="1" dirty="0">
                    <a:solidFill>
                      <a:srgbClr val="41719C"/>
                    </a:solidFill>
                  </a:rPr>
                  <a:t>step 2:</a:t>
                </a:r>
                <a:r>
                  <a:rPr lang="en-GB" sz="1300" b="1" i="1" dirty="0">
                    <a:solidFill>
                      <a:srgbClr val="41719C"/>
                    </a:solidFill>
                  </a:rPr>
                  <a:t> find the midpoint of each group</a:t>
                </a:r>
              </a:p>
              <a:p>
                <a:r>
                  <a:rPr lang="en-GB" sz="1300" dirty="0"/>
                  <a:t>         </a:t>
                </a:r>
                <a:r>
                  <a:rPr lang="en-GB" sz="1300" b="1" dirty="0">
                    <a:solidFill>
                      <a:srgbClr val="41719C"/>
                    </a:solidFill>
                  </a:rPr>
                  <a:t>step 3: </a:t>
                </a:r>
                <a:r>
                  <a:rPr lang="en-GB" sz="1300" b="1" i="1" dirty="0">
                    <a:solidFill>
                      <a:srgbClr val="41719C"/>
                    </a:solidFill>
                  </a:rPr>
                  <a:t>calculate </a:t>
                </a:r>
                <a14:m>
                  <m:oMath xmlns:m="http://schemas.openxmlformats.org/officeDocument/2006/math">
                    <m:r>
                      <a:rPr lang="en-GB" sz="1300" b="1" i="1" dirty="0">
                        <a:solidFill>
                          <a:srgbClr val="41719C"/>
                        </a:solidFill>
                        <a:latin typeface="Cambria Math" panose="02040503050406030204" pitchFamily="18" charset="0"/>
                      </a:rPr>
                      <m:t>𝒇</m:t>
                    </m:r>
                  </m:oMath>
                </a14:m>
                <a:r>
                  <a:rPr lang="en-GB" sz="1300" b="1" i="1" dirty="0">
                    <a:solidFill>
                      <a:srgbClr val="41719C"/>
                    </a:solidFill>
                  </a:rPr>
                  <a:t> × </a:t>
                </a:r>
                <a14:m>
                  <m:oMath xmlns:m="http://schemas.openxmlformats.org/officeDocument/2006/math">
                    <m:r>
                      <a:rPr lang="en-GB" sz="1300" b="1" i="1" dirty="0">
                        <a:solidFill>
                          <a:srgbClr val="41719C"/>
                        </a:solidFill>
                        <a:latin typeface="Cambria Math" panose="02040503050406030204" pitchFamily="18" charset="0"/>
                      </a:rPr>
                      <m:t>𝒙</m:t>
                    </m:r>
                  </m:oMath>
                </a14:m>
                <a:endParaRPr lang="en-GB" sz="1300" b="1" i="1" dirty="0">
                  <a:solidFill>
                    <a:srgbClr val="41719C"/>
                  </a:solidFill>
                </a:endParaRPr>
              </a:p>
              <a:p>
                <a:r>
                  <a:rPr lang="en-GB" sz="1300" b="1" i="1" dirty="0">
                    <a:solidFill>
                      <a:srgbClr val="41719C"/>
                    </a:solidFill>
                  </a:rPr>
                  <a:t>         step 4: calculate the mean shown below</a:t>
                </a:r>
              </a:p>
              <a:p>
                <a:endParaRPr lang="en-GB" sz="1300" b="1" dirty="0">
                  <a:solidFill>
                    <a:srgbClr val="41719C"/>
                  </a:solidFill>
                </a:endParaRPr>
              </a:p>
              <a:p>
                <a:pPr algn="ctr"/>
                <a14:m>
                  <m:oMath xmlns:m="http://schemas.openxmlformats.org/officeDocument/2006/math">
                    <m:f>
                      <m:fPr>
                        <m:ctrlPr>
                          <a:rPr lang="en-GB" sz="1300" i="1">
                            <a:solidFill>
                              <a:srgbClr val="FF0000"/>
                            </a:solidFill>
                            <a:latin typeface="Cambria Math" panose="02040503050406030204" pitchFamily="18" charset="0"/>
                          </a:rPr>
                        </m:ctrlPr>
                      </m:fPr>
                      <m:num>
                        <m:r>
                          <a:rPr lang="en-GB" sz="1300" i="1">
                            <a:solidFill>
                              <a:srgbClr val="FF0000"/>
                            </a:solidFill>
                            <a:latin typeface="Cambria Math" panose="02040503050406030204" pitchFamily="18" charset="0"/>
                          </a:rPr>
                          <m:t>𝑇𝑜𝑡𝑎𝑙</m:t>
                        </m:r>
                        <m:r>
                          <a:rPr lang="en-GB" sz="1300" i="1">
                            <a:solidFill>
                              <a:srgbClr val="FF0000"/>
                            </a:solidFill>
                            <a:latin typeface="Cambria Math" panose="02040503050406030204" pitchFamily="18" charset="0"/>
                          </a:rPr>
                          <m:t> </m:t>
                        </m:r>
                        <m:r>
                          <a:rPr lang="en-GB" sz="1300" i="1">
                            <a:solidFill>
                              <a:srgbClr val="FF0000"/>
                            </a:solidFill>
                            <a:latin typeface="Cambria Math" panose="02040503050406030204" pitchFamily="18" charset="0"/>
                          </a:rPr>
                          <m:t>𝑓𝑥</m:t>
                        </m:r>
                      </m:num>
                      <m:den>
                        <m:r>
                          <a:rPr lang="en-GB" sz="1300" i="1">
                            <a:solidFill>
                              <a:srgbClr val="FF0000"/>
                            </a:solidFill>
                            <a:latin typeface="Cambria Math" panose="02040503050406030204" pitchFamily="18" charset="0"/>
                          </a:rPr>
                          <m:t>𝑇𝑜𝑡𝑎𝑙</m:t>
                        </m:r>
                        <m:r>
                          <a:rPr lang="en-GB" sz="1300" i="1">
                            <a:solidFill>
                              <a:srgbClr val="FF0000"/>
                            </a:solidFill>
                            <a:latin typeface="Cambria Math" panose="02040503050406030204" pitchFamily="18" charset="0"/>
                          </a:rPr>
                          <m:t> </m:t>
                        </m:r>
                        <m:r>
                          <a:rPr lang="en-GB" sz="1300" i="1">
                            <a:solidFill>
                              <a:srgbClr val="FF0000"/>
                            </a:solidFill>
                            <a:latin typeface="Cambria Math" panose="02040503050406030204" pitchFamily="18" charset="0"/>
                          </a:rPr>
                          <m:t>𝑓</m:t>
                        </m:r>
                      </m:den>
                    </m:f>
                    <m:r>
                      <a:rPr lang="en-GB" sz="1300" i="1">
                        <a:solidFill>
                          <a:srgbClr val="FF0000"/>
                        </a:solidFill>
                        <a:latin typeface="Cambria Math" panose="02040503050406030204" pitchFamily="18" charset="0"/>
                      </a:rPr>
                      <m:t>=</m:t>
                    </m:r>
                    <m:f>
                      <m:fPr>
                        <m:ctrlPr>
                          <a:rPr lang="en-GB" sz="1300" i="1">
                            <a:solidFill>
                              <a:srgbClr val="FF0000"/>
                            </a:solidFill>
                            <a:latin typeface="Cambria Math" panose="02040503050406030204" pitchFamily="18" charset="0"/>
                          </a:rPr>
                        </m:ctrlPr>
                      </m:fPr>
                      <m:num>
                        <m:r>
                          <a:rPr lang="en-GB" sz="1300" i="1">
                            <a:solidFill>
                              <a:srgbClr val="FF0000"/>
                            </a:solidFill>
                            <a:latin typeface="Cambria Math" panose="02040503050406030204" pitchFamily="18" charset="0"/>
                          </a:rPr>
                          <m:t>1095</m:t>
                        </m:r>
                      </m:num>
                      <m:den>
                        <m:r>
                          <a:rPr lang="en-GB" sz="1300" i="1">
                            <a:solidFill>
                              <a:srgbClr val="FF0000"/>
                            </a:solidFill>
                            <a:latin typeface="Cambria Math" panose="02040503050406030204" pitchFamily="18" charset="0"/>
                          </a:rPr>
                          <m:t>55</m:t>
                        </m:r>
                      </m:den>
                    </m:f>
                    <m:r>
                      <a:rPr lang="en-GB" sz="1300" i="1">
                        <a:solidFill>
                          <a:srgbClr val="FF0000"/>
                        </a:solidFill>
                        <a:latin typeface="Cambria Math" panose="02040503050406030204" pitchFamily="18" charset="0"/>
                      </a:rPr>
                      <m:t>=19.9</m:t>
                    </m:r>
                  </m:oMath>
                </a14:m>
                <a:r>
                  <a:rPr lang="en-GB" sz="1300" dirty="0">
                    <a:solidFill>
                      <a:srgbClr val="FF0000"/>
                    </a:solidFill>
                  </a:rPr>
                  <a:t>cm</a:t>
                </a:r>
              </a:p>
            </p:txBody>
          </p:sp>
        </mc:Choice>
        <mc:Fallback>
          <p:sp>
            <p:nvSpPr>
              <p:cNvPr id="198" name="Rectangle 197">
                <a:extLst>
                  <a:ext uri="{FF2B5EF4-FFF2-40B4-BE49-F238E27FC236}">
                    <a16:creationId xmlns:a16="http://schemas.microsoft.com/office/drawing/2014/main" id="{300B14FF-F2C5-423A-80AC-8D31952356BA}"/>
                  </a:ext>
                </a:extLst>
              </p:cNvPr>
              <p:cNvSpPr>
                <a:spLocks noRot="1" noChangeAspect="1" noMove="1" noResize="1" noEditPoints="1" noAdjustHandles="1" noChangeArrowheads="1" noChangeShapeType="1" noTextEdit="1"/>
              </p:cNvSpPr>
              <p:nvPr/>
            </p:nvSpPr>
            <p:spPr>
              <a:xfrm>
                <a:off x="7016173" y="1736794"/>
                <a:ext cx="3365925" cy="1605311"/>
              </a:xfrm>
              <a:prstGeom prst="rect">
                <a:avLst/>
              </a:prstGeom>
              <a:blipFill>
                <a:blip r:embed="rId4"/>
                <a:stretch>
                  <a:fillRect l="-362" t="-760"/>
                </a:stretch>
              </a:blipFill>
            </p:spPr>
            <p:txBody>
              <a:bodyPr/>
              <a:lstStyle/>
              <a:p>
                <a:r>
                  <a:rPr lang="en-GB">
                    <a:noFill/>
                  </a:rPr>
                  <a:t> </a:t>
                </a:r>
              </a:p>
            </p:txBody>
          </p:sp>
        </mc:Fallback>
      </mc:AlternateContent>
      <p:sp>
        <p:nvSpPr>
          <p:cNvPr id="199" name="TextBox 198">
            <a:extLst>
              <a:ext uri="{FF2B5EF4-FFF2-40B4-BE49-F238E27FC236}">
                <a16:creationId xmlns:a16="http://schemas.microsoft.com/office/drawing/2014/main" id="{84FC08DE-E9DF-4C8C-B82E-B3FD9AC83B59}"/>
              </a:ext>
            </a:extLst>
          </p:cNvPr>
          <p:cNvSpPr txBox="1"/>
          <p:nvPr/>
        </p:nvSpPr>
        <p:spPr>
          <a:xfrm>
            <a:off x="8122557" y="4960650"/>
            <a:ext cx="2259540" cy="944810"/>
          </a:xfrm>
          <a:prstGeom prst="rect">
            <a:avLst/>
          </a:prstGeom>
          <a:noFill/>
        </p:spPr>
        <p:txBody>
          <a:bodyPr wrap="square" rtlCol="0">
            <a:spAutoFit/>
          </a:bodyPr>
          <a:lstStyle/>
          <a:p>
            <a:r>
              <a:rPr lang="en-GB" sz="1108" dirty="0"/>
              <a:t>From the data:</a:t>
            </a:r>
          </a:p>
          <a:p>
            <a:pPr marL="211021" indent="-211021">
              <a:buAutoNum type="alphaLcParenR"/>
            </a:pPr>
            <a:r>
              <a:rPr lang="en-GB" sz="1108" dirty="0"/>
              <a:t>Identify the modal class.</a:t>
            </a:r>
          </a:p>
          <a:p>
            <a:pPr marL="211021" indent="-211021">
              <a:buAutoNum type="alphaLcParenR"/>
            </a:pPr>
            <a:r>
              <a:rPr lang="en-GB" sz="1108" dirty="0"/>
              <a:t>Identify the group which holds the median.</a:t>
            </a:r>
          </a:p>
          <a:p>
            <a:pPr marL="211021" indent="-211021">
              <a:buAutoNum type="alphaLcParenR"/>
            </a:pPr>
            <a:r>
              <a:rPr lang="en-GB" sz="1108" dirty="0"/>
              <a:t>Estimate the mean.</a:t>
            </a:r>
          </a:p>
        </p:txBody>
      </p:sp>
      <mc:AlternateContent xmlns:mc="http://schemas.openxmlformats.org/markup-compatibility/2006">
        <mc:Choice xmlns:a14="http://schemas.microsoft.com/office/drawing/2010/main" Requires="a14">
          <p:graphicFrame>
            <p:nvGraphicFramePr>
              <p:cNvPr id="200" name="Table 199">
                <a:extLst>
                  <a:ext uri="{FF2B5EF4-FFF2-40B4-BE49-F238E27FC236}">
                    <a16:creationId xmlns:a16="http://schemas.microsoft.com/office/drawing/2014/main" id="{E6963D42-4DEA-4402-A62F-2AF34915B036}"/>
                  </a:ext>
                </a:extLst>
              </p:cNvPr>
              <p:cNvGraphicFramePr>
                <a:graphicFrameLocks noGrp="1"/>
              </p:cNvGraphicFramePr>
              <p:nvPr>
                <p:extLst>
                  <p:ext uri="{D42A27DB-BD31-4B8C-83A1-F6EECF244321}">
                    <p14:modId xmlns:p14="http://schemas.microsoft.com/office/powerpoint/2010/main" val="2705406471"/>
                  </p:ext>
                </p:extLst>
              </p:nvPr>
            </p:nvGraphicFramePr>
            <p:xfrm>
              <a:off x="3883191" y="1802857"/>
              <a:ext cx="3141841" cy="1573236"/>
            </p:xfrm>
            <a:graphic>
              <a:graphicData uri="http://schemas.openxmlformats.org/drawingml/2006/table">
                <a:tbl>
                  <a:tblPr firstRow="1" bandRow="1">
                    <a:tableStyleId>{5C22544A-7EE6-4342-B048-85BDC9FD1C3A}</a:tableStyleId>
                  </a:tblPr>
                  <a:tblGrid>
                    <a:gridCol w="905884">
                      <a:extLst>
                        <a:ext uri="{9D8B030D-6E8A-4147-A177-3AD203B41FA5}">
                          <a16:colId xmlns:a16="http://schemas.microsoft.com/office/drawing/2014/main" val="2138347589"/>
                        </a:ext>
                      </a:extLst>
                    </a:gridCol>
                    <a:gridCol w="760096">
                      <a:extLst>
                        <a:ext uri="{9D8B030D-6E8A-4147-A177-3AD203B41FA5}">
                          <a16:colId xmlns:a16="http://schemas.microsoft.com/office/drawing/2014/main" val="3296542772"/>
                        </a:ext>
                      </a:extLst>
                    </a:gridCol>
                    <a:gridCol w="689512">
                      <a:extLst>
                        <a:ext uri="{9D8B030D-6E8A-4147-A177-3AD203B41FA5}">
                          <a16:colId xmlns:a16="http://schemas.microsoft.com/office/drawing/2014/main" val="2402686163"/>
                        </a:ext>
                      </a:extLst>
                    </a:gridCol>
                    <a:gridCol w="786349">
                      <a:extLst>
                        <a:ext uri="{9D8B030D-6E8A-4147-A177-3AD203B41FA5}">
                          <a16:colId xmlns:a16="http://schemas.microsoft.com/office/drawing/2014/main" val="112545472"/>
                        </a:ext>
                      </a:extLst>
                    </a:gridCol>
                  </a:tblGrid>
                  <a:tr h="0">
                    <a:tc>
                      <a:txBody>
                        <a:bodyPr/>
                        <a:lstStyle/>
                        <a:p>
                          <a:pPr algn="ctr"/>
                          <a:r>
                            <a:rPr lang="en-GB" sz="1000" dirty="0">
                              <a:solidFill>
                                <a:schemeClr val="tx1"/>
                              </a:solidFill>
                            </a:rPr>
                            <a:t>Length</a:t>
                          </a:r>
                        </a:p>
                        <a:p>
                          <a:pPr algn="ctr"/>
                          <a:r>
                            <a:rPr lang="en-GB" sz="1000" dirty="0">
                              <a:solidFill>
                                <a:schemeClr val="tx1"/>
                              </a:solidFill>
                            </a:rPr>
                            <a:t>(</a:t>
                          </a:r>
                          <a14:m>
                            <m:oMath xmlns:m="http://schemas.openxmlformats.org/officeDocument/2006/math">
                              <m:r>
                                <a:rPr lang="en-GB" sz="1000" b="0" i="1" smtClean="0">
                                  <a:solidFill>
                                    <a:schemeClr val="tx1"/>
                                  </a:solidFill>
                                  <a:latin typeface="Cambria Math" panose="02040503050406030204" pitchFamily="18" charset="0"/>
                                  <a:ea typeface="Cambria Math" panose="02040503050406030204" pitchFamily="18" charset="0"/>
                                </a:rPr>
                                <m:t>𝐿</m:t>
                              </m:r>
                            </m:oMath>
                          </a14:m>
                          <a:r>
                            <a:rPr lang="en-GB" sz="1000" dirty="0">
                              <a:solidFill>
                                <a:schemeClr val="tx1"/>
                              </a:solidFill>
                            </a:rPr>
                            <a:t> cm)</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1000" dirty="0">
                              <a:solidFill>
                                <a:schemeClr val="tx1"/>
                              </a:solidFill>
                            </a:rPr>
                            <a:t>Frequency</a:t>
                          </a:r>
                        </a:p>
                        <a:p>
                          <a:pPr algn="ctr"/>
                          <a:r>
                            <a:rPr lang="en-GB" sz="1000" dirty="0">
                              <a:solidFill>
                                <a:schemeClr val="tx1"/>
                              </a:solidFill>
                            </a:rPr>
                            <a:t>( </a:t>
                          </a:r>
                          <a:r>
                            <a:rPr lang="en-GB" sz="1000" i="1" dirty="0">
                              <a:solidFill>
                                <a:schemeClr val="tx1"/>
                              </a:solidFill>
                              <a:latin typeface="Times New Roman" panose="02020603050405020304" pitchFamily="18" charset="0"/>
                              <a:cs typeface="Times New Roman" panose="02020603050405020304" pitchFamily="18" charset="0"/>
                            </a:rPr>
                            <a:t>f </a:t>
                          </a:r>
                          <a:r>
                            <a:rPr lang="en-GB" sz="1000" dirty="0">
                              <a:solidFill>
                                <a:schemeClr val="tx1"/>
                              </a:solidFill>
                            </a:rPr>
                            <a:t>) </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Midpoint</a:t>
                          </a:r>
                        </a:p>
                        <a:p>
                          <a:pPr algn="ctr"/>
                          <a:r>
                            <a:rPr lang="en-GB" sz="1000" dirty="0">
                              <a:solidFill>
                                <a:schemeClr val="tx1"/>
                              </a:solidFill>
                            </a:rPr>
                            <a:t>( </a:t>
                          </a:r>
                          <a:r>
                            <a:rPr lang="en-GB" sz="1000" i="1" dirty="0">
                              <a:solidFill>
                                <a:schemeClr val="tx1"/>
                              </a:solidFill>
                              <a:latin typeface="Times New Roman" panose="02020603050405020304" pitchFamily="18" charset="0"/>
                              <a:cs typeface="Times New Roman" panose="02020603050405020304" pitchFamily="18" charset="0"/>
                            </a:rPr>
                            <a:t>x </a:t>
                          </a:r>
                          <a:r>
                            <a:rPr lang="en-GB" sz="1000" dirty="0">
                              <a:solidFill>
                                <a:schemeClr val="tx1"/>
                              </a:solidFill>
                            </a:rPr>
                            <a:t>) </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solidFill>
                                <a:schemeClr val="tx1"/>
                              </a:solidFill>
                            </a:rPr>
                            <a:t> </a:t>
                          </a:r>
                          <a:r>
                            <a:rPr lang="en-GB" sz="1400" i="1" dirty="0">
                              <a:solidFill>
                                <a:schemeClr val="tx1"/>
                              </a:solidFill>
                              <a:latin typeface="Times New Roman" panose="02020603050405020304" pitchFamily="18" charset="0"/>
                              <a:cs typeface="Times New Roman" panose="02020603050405020304" pitchFamily="18" charset="0"/>
                            </a:rPr>
                            <a:t>f x</a:t>
                          </a:r>
                          <a:r>
                            <a:rPr lang="en-GB" sz="1000" dirty="0">
                              <a:solidFill>
                                <a:schemeClr val="tx1"/>
                              </a:solidFill>
                            </a:rPr>
                            <a:t> </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8630517"/>
                      </a:ext>
                    </a:extLst>
                  </a:tr>
                  <a:tr h="0">
                    <a:tc>
                      <a:txBody>
                        <a:bodyPr/>
                        <a:lstStyle/>
                        <a:p>
                          <a:pPr algn="ctr"/>
                          <a14:m>
                            <m:oMathPara xmlns:m="http://schemas.openxmlformats.org/officeDocument/2006/math">
                              <m:oMathParaPr>
                                <m:jc m:val="centerGroup"/>
                              </m:oMathParaPr>
                              <m:oMath xmlns:m="http://schemas.openxmlformats.org/officeDocument/2006/math">
                                <m:r>
                                  <a:rPr lang="en-GB" sz="1000" b="0" i="1" smtClean="0">
                                    <a:solidFill>
                                      <a:schemeClr val="tx1"/>
                                    </a:solidFill>
                                    <a:latin typeface="Cambria Math" panose="02040503050406030204" pitchFamily="18" charset="0"/>
                                  </a:rPr>
                                  <m:t>0</m:t>
                                </m:r>
                                <m:r>
                                  <a:rPr lang="en-GB" sz="1000" b="0" i="1" smtClean="0">
                                    <a:solidFill>
                                      <a:schemeClr val="tx1"/>
                                    </a:solidFill>
                                    <a:latin typeface="Cambria Math" panose="02040503050406030204" pitchFamily="18" charset="0"/>
                                    <a:ea typeface="Cambria Math" panose="02040503050406030204" pitchFamily="18" charset="0"/>
                                  </a:rPr>
                                  <m:t>&lt;</m:t>
                                </m:r>
                                <m:r>
                                  <a:rPr lang="en-GB" sz="1000" b="0" i="1" smtClean="0">
                                    <a:solidFill>
                                      <a:schemeClr val="tx1"/>
                                    </a:solidFill>
                                    <a:latin typeface="Cambria Math" panose="02040503050406030204" pitchFamily="18" charset="0"/>
                                    <a:ea typeface="Cambria Math" panose="02040503050406030204" pitchFamily="18" charset="0"/>
                                  </a:rPr>
                                  <m:t>𝐿</m:t>
                                </m:r>
                                <m:r>
                                  <a:rPr lang="en-GB" sz="1000" b="0" i="1" smtClean="0">
                                    <a:solidFill>
                                      <a:schemeClr val="tx1"/>
                                    </a:solidFill>
                                    <a:latin typeface="Cambria Math" panose="02040503050406030204" pitchFamily="18" charset="0"/>
                                    <a:ea typeface="Cambria Math" panose="02040503050406030204" pitchFamily="18" charset="0"/>
                                  </a:rPr>
                                  <m:t>≤10</m:t>
                                </m:r>
                              </m:oMath>
                            </m:oMathPara>
                          </a14:m>
                          <a:endParaRPr lang="en-GB" sz="10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10</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solidFill>
                                <a:srgbClr val="FF0000"/>
                              </a:solidFill>
                            </a:rPr>
                            <a:t>10 × 5 = </a:t>
                          </a:r>
                          <a:r>
                            <a:rPr lang="en-GB" sz="1000" dirty="0">
                              <a:solidFill>
                                <a:srgbClr val="FF0000"/>
                              </a:solidFill>
                            </a:rPr>
                            <a:t>50</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2525576"/>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GB" sz="1000" b="0" i="1" smtClean="0">
                                    <a:solidFill>
                                      <a:schemeClr val="tx1"/>
                                    </a:solidFill>
                                    <a:latin typeface="Cambria Math" panose="02040503050406030204" pitchFamily="18" charset="0"/>
                                  </a:rPr>
                                  <m:t>10</m:t>
                                </m:r>
                                <m:r>
                                  <a:rPr lang="en-GB" sz="1000" b="0" i="1" smtClean="0">
                                    <a:solidFill>
                                      <a:schemeClr val="tx1"/>
                                    </a:solidFill>
                                    <a:latin typeface="Cambria Math" panose="02040503050406030204" pitchFamily="18" charset="0"/>
                                    <a:ea typeface="Cambria Math" panose="02040503050406030204" pitchFamily="18" charset="0"/>
                                  </a:rPr>
                                  <m:t>&lt;</m:t>
                                </m:r>
                                <m:r>
                                  <a:rPr lang="en-GB" sz="1000" b="0" i="1" smtClean="0">
                                    <a:solidFill>
                                      <a:schemeClr val="tx1"/>
                                    </a:solidFill>
                                    <a:latin typeface="Cambria Math" panose="02040503050406030204" pitchFamily="18" charset="0"/>
                                    <a:ea typeface="Cambria Math" panose="02040503050406030204" pitchFamily="18" charset="0"/>
                                  </a:rPr>
                                  <m:t>𝐿</m:t>
                                </m:r>
                                <m:r>
                                  <a:rPr lang="en-GB" sz="1000" b="0" i="1" smtClean="0">
                                    <a:solidFill>
                                      <a:schemeClr val="tx1"/>
                                    </a:solidFill>
                                    <a:latin typeface="Cambria Math" panose="02040503050406030204" pitchFamily="18" charset="0"/>
                                    <a:ea typeface="Cambria Math" panose="02040503050406030204" pitchFamily="18" charset="0"/>
                                  </a:rPr>
                                  <m:t>≤20</m:t>
                                </m:r>
                              </m:oMath>
                            </m:oMathPara>
                          </a14:m>
                          <a:endParaRPr lang="en-GB" sz="10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15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15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solidFill>
                                <a:srgbClr val="FF0000"/>
                              </a:solidFill>
                            </a:rPr>
                            <a:t>15 × 15 = </a:t>
                          </a:r>
                          <a:r>
                            <a:rPr lang="en-GB" sz="1000" dirty="0">
                              <a:solidFill>
                                <a:srgbClr val="FF0000"/>
                              </a:solidFill>
                            </a:rPr>
                            <a:t>225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6085891"/>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GB" sz="1000" b="0" i="0" smtClean="0">
                                    <a:solidFill>
                                      <a:schemeClr val="tx1"/>
                                    </a:solidFill>
                                    <a:latin typeface="Cambria Math" panose="02040503050406030204" pitchFamily="18" charset="0"/>
                                  </a:rPr>
                                  <m:t>2</m:t>
                                </m:r>
                                <m:r>
                                  <a:rPr lang="en-GB" sz="1000" b="0" i="1" smtClean="0">
                                    <a:solidFill>
                                      <a:schemeClr val="tx1"/>
                                    </a:solidFill>
                                    <a:latin typeface="Cambria Math" panose="02040503050406030204" pitchFamily="18" charset="0"/>
                                  </a:rPr>
                                  <m:t>0</m:t>
                                </m:r>
                                <m:r>
                                  <a:rPr lang="en-GB" sz="1000" b="0" i="1" smtClean="0">
                                    <a:solidFill>
                                      <a:schemeClr val="tx1"/>
                                    </a:solidFill>
                                    <a:latin typeface="Cambria Math" panose="02040503050406030204" pitchFamily="18" charset="0"/>
                                    <a:ea typeface="Cambria Math" panose="02040503050406030204" pitchFamily="18" charset="0"/>
                                  </a:rPr>
                                  <m:t>&lt;</m:t>
                                </m:r>
                                <m:r>
                                  <a:rPr lang="en-GB" sz="1000" b="0" i="1" smtClean="0">
                                    <a:solidFill>
                                      <a:schemeClr val="tx1"/>
                                    </a:solidFill>
                                    <a:latin typeface="Cambria Math" panose="02040503050406030204" pitchFamily="18" charset="0"/>
                                    <a:ea typeface="Cambria Math" panose="02040503050406030204" pitchFamily="18" charset="0"/>
                                  </a:rPr>
                                  <m:t>𝐿</m:t>
                                </m:r>
                                <m:r>
                                  <a:rPr lang="en-GB" sz="1000" b="0" i="1" smtClean="0">
                                    <a:solidFill>
                                      <a:schemeClr val="tx1"/>
                                    </a:solidFill>
                                    <a:latin typeface="Cambria Math" panose="02040503050406030204" pitchFamily="18" charset="0"/>
                                    <a:ea typeface="Cambria Math" panose="02040503050406030204" pitchFamily="18" charset="0"/>
                                  </a:rPr>
                                  <m:t>≤30</m:t>
                                </m:r>
                              </m:oMath>
                            </m:oMathPara>
                          </a14:m>
                          <a:endParaRPr lang="en-GB" sz="10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23</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25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solidFill>
                                <a:srgbClr val="FF0000"/>
                              </a:solidFill>
                            </a:rPr>
                            <a:t>23 × 25 = </a:t>
                          </a:r>
                          <a:r>
                            <a:rPr lang="en-GB" sz="1000" dirty="0">
                              <a:solidFill>
                                <a:srgbClr val="FF0000"/>
                              </a:solidFill>
                            </a:rPr>
                            <a:t>575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2414"/>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GB" sz="1000" b="0" i="1" smtClean="0">
                                    <a:solidFill>
                                      <a:schemeClr val="tx1"/>
                                    </a:solidFill>
                                    <a:latin typeface="Cambria Math" panose="02040503050406030204" pitchFamily="18" charset="0"/>
                                  </a:rPr>
                                  <m:t>30</m:t>
                                </m:r>
                                <m:r>
                                  <a:rPr lang="en-GB" sz="1000" b="0" i="1" smtClean="0">
                                    <a:solidFill>
                                      <a:schemeClr val="tx1"/>
                                    </a:solidFill>
                                    <a:latin typeface="Cambria Math" panose="02040503050406030204" pitchFamily="18" charset="0"/>
                                    <a:ea typeface="Cambria Math" panose="02040503050406030204" pitchFamily="18" charset="0"/>
                                  </a:rPr>
                                  <m:t>&lt;</m:t>
                                </m:r>
                                <m:r>
                                  <a:rPr lang="en-GB" sz="1000" b="0" i="1" smtClean="0">
                                    <a:solidFill>
                                      <a:schemeClr val="tx1"/>
                                    </a:solidFill>
                                    <a:latin typeface="Cambria Math" panose="02040503050406030204" pitchFamily="18" charset="0"/>
                                    <a:ea typeface="Cambria Math" panose="02040503050406030204" pitchFamily="18" charset="0"/>
                                  </a:rPr>
                                  <m:t>𝐿</m:t>
                                </m:r>
                                <m:r>
                                  <a:rPr lang="en-GB" sz="1000" b="0" i="1" smtClean="0">
                                    <a:solidFill>
                                      <a:schemeClr val="tx1"/>
                                    </a:solidFill>
                                    <a:latin typeface="Cambria Math" panose="02040503050406030204" pitchFamily="18" charset="0"/>
                                    <a:ea typeface="Cambria Math" panose="02040503050406030204" pitchFamily="18" charset="0"/>
                                  </a:rPr>
                                  <m:t>≤40</m:t>
                                </m:r>
                              </m:oMath>
                            </m:oMathPara>
                          </a14:m>
                          <a:endParaRPr lang="en-GB" sz="10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7</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35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solidFill>
                                <a:srgbClr val="FF0000"/>
                              </a:solidFill>
                            </a:rPr>
                            <a:t>7 × 35 = </a:t>
                          </a:r>
                          <a:r>
                            <a:rPr lang="en-GB" sz="1000" dirty="0">
                              <a:solidFill>
                                <a:srgbClr val="FF0000"/>
                              </a:solidFill>
                            </a:rPr>
                            <a:t>245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0782935"/>
                      </a:ext>
                    </a:extLst>
                  </a:tr>
                  <a:tr h="0">
                    <a:tc>
                      <a:txBody>
                        <a:bodyPr/>
                        <a:lstStyle/>
                        <a:p>
                          <a:pPr algn="ctr"/>
                          <a:r>
                            <a:rPr lang="en-GB" sz="1000" dirty="0">
                              <a:solidFill>
                                <a:schemeClr val="tx1"/>
                              </a:solidFill>
                            </a:rPr>
                            <a:t>Total</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55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000" dirty="0">
                              <a:solidFill>
                                <a:srgbClr val="FF0000"/>
                              </a:solidFill>
                            </a:rPr>
                            <a:t>1095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6295992"/>
                      </a:ext>
                    </a:extLst>
                  </a:tr>
                </a:tbl>
              </a:graphicData>
            </a:graphic>
          </p:graphicFrame>
        </mc:Choice>
        <mc:Fallback>
          <p:graphicFrame>
            <p:nvGraphicFramePr>
              <p:cNvPr id="200" name="Table 199">
                <a:extLst>
                  <a:ext uri="{FF2B5EF4-FFF2-40B4-BE49-F238E27FC236}">
                    <a16:creationId xmlns:a16="http://schemas.microsoft.com/office/drawing/2014/main" id="{E6963D42-4DEA-4402-A62F-2AF34915B036}"/>
                  </a:ext>
                </a:extLst>
              </p:cNvPr>
              <p:cNvGraphicFramePr>
                <a:graphicFrameLocks noGrp="1"/>
              </p:cNvGraphicFramePr>
              <p:nvPr>
                <p:extLst>
                  <p:ext uri="{D42A27DB-BD31-4B8C-83A1-F6EECF244321}">
                    <p14:modId xmlns:p14="http://schemas.microsoft.com/office/powerpoint/2010/main" val="2705406471"/>
                  </p:ext>
                </p:extLst>
              </p:nvPr>
            </p:nvGraphicFramePr>
            <p:xfrm>
              <a:off x="3883191" y="1802857"/>
              <a:ext cx="3141841" cy="1573236"/>
            </p:xfrm>
            <a:graphic>
              <a:graphicData uri="http://schemas.openxmlformats.org/drawingml/2006/table">
                <a:tbl>
                  <a:tblPr firstRow="1" bandRow="1">
                    <a:tableStyleId>{5C22544A-7EE6-4342-B048-85BDC9FD1C3A}</a:tableStyleId>
                  </a:tblPr>
                  <a:tblGrid>
                    <a:gridCol w="905884">
                      <a:extLst>
                        <a:ext uri="{9D8B030D-6E8A-4147-A177-3AD203B41FA5}">
                          <a16:colId xmlns:a16="http://schemas.microsoft.com/office/drawing/2014/main" val="2138347589"/>
                        </a:ext>
                      </a:extLst>
                    </a:gridCol>
                    <a:gridCol w="760096">
                      <a:extLst>
                        <a:ext uri="{9D8B030D-6E8A-4147-A177-3AD203B41FA5}">
                          <a16:colId xmlns:a16="http://schemas.microsoft.com/office/drawing/2014/main" val="3296542772"/>
                        </a:ext>
                      </a:extLst>
                    </a:gridCol>
                    <a:gridCol w="689512">
                      <a:extLst>
                        <a:ext uri="{9D8B030D-6E8A-4147-A177-3AD203B41FA5}">
                          <a16:colId xmlns:a16="http://schemas.microsoft.com/office/drawing/2014/main" val="2402686163"/>
                        </a:ext>
                      </a:extLst>
                    </a:gridCol>
                    <a:gridCol w="786349">
                      <a:extLst>
                        <a:ext uri="{9D8B030D-6E8A-4147-A177-3AD203B41FA5}">
                          <a16:colId xmlns:a16="http://schemas.microsoft.com/office/drawing/2014/main" val="112545472"/>
                        </a:ext>
                      </a:extLst>
                    </a:gridCol>
                  </a:tblGrid>
                  <a:tr h="389206">
                    <a:tc>
                      <a:txBody>
                        <a:bodyPr/>
                        <a:lstStyle/>
                        <a:p>
                          <a:endParaRPr lang="en-US"/>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blipFill>
                          <a:blip r:embed="rId5"/>
                          <a:stretch>
                            <a:fillRect l="-1342" t="-1563" r="-247651" b="-315625"/>
                          </a:stretch>
                        </a:blipFill>
                      </a:tcPr>
                    </a:tc>
                    <a:tc>
                      <a:txBody>
                        <a:bodyPr/>
                        <a:lstStyle/>
                        <a:p>
                          <a:pPr algn="ctr"/>
                          <a:r>
                            <a:rPr lang="en-GB" sz="1000" dirty="0">
                              <a:solidFill>
                                <a:schemeClr val="tx1"/>
                              </a:solidFill>
                            </a:rPr>
                            <a:t>Frequency</a:t>
                          </a:r>
                        </a:p>
                        <a:p>
                          <a:pPr algn="ctr"/>
                          <a:r>
                            <a:rPr lang="en-GB" sz="1000" dirty="0">
                              <a:solidFill>
                                <a:schemeClr val="tx1"/>
                              </a:solidFill>
                            </a:rPr>
                            <a:t>( </a:t>
                          </a:r>
                          <a:r>
                            <a:rPr lang="en-GB" sz="1000" i="1" dirty="0">
                              <a:solidFill>
                                <a:schemeClr val="tx1"/>
                              </a:solidFill>
                              <a:latin typeface="Times New Roman" panose="02020603050405020304" pitchFamily="18" charset="0"/>
                              <a:cs typeface="Times New Roman" panose="02020603050405020304" pitchFamily="18" charset="0"/>
                            </a:rPr>
                            <a:t>f </a:t>
                          </a:r>
                          <a:r>
                            <a:rPr lang="en-GB" sz="1000" dirty="0">
                              <a:solidFill>
                                <a:schemeClr val="tx1"/>
                              </a:solidFill>
                            </a:rPr>
                            <a:t>) </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chemeClr val="tx1"/>
                              </a:solidFill>
                            </a:rPr>
                            <a:t>Midpoint</a:t>
                          </a:r>
                        </a:p>
                        <a:p>
                          <a:pPr algn="ctr"/>
                          <a:r>
                            <a:rPr lang="en-GB" sz="1000" dirty="0">
                              <a:solidFill>
                                <a:schemeClr val="tx1"/>
                              </a:solidFill>
                            </a:rPr>
                            <a:t>( </a:t>
                          </a:r>
                          <a:r>
                            <a:rPr lang="en-GB" sz="1000" i="1" dirty="0">
                              <a:solidFill>
                                <a:schemeClr val="tx1"/>
                              </a:solidFill>
                              <a:latin typeface="Times New Roman" panose="02020603050405020304" pitchFamily="18" charset="0"/>
                              <a:cs typeface="Times New Roman" panose="02020603050405020304" pitchFamily="18" charset="0"/>
                            </a:rPr>
                            <a:t>x </a:t>
                          </a:r>
                          <a:r>
                            <a:rPr lang="en-GB" sz="1000" dirty="0">
                              <a:solidFill>
                                <a:schemeClr val="tx1"/>
                              </a:solidFill>
                            </a:rPr>
                            <a:t>) </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solidFill>
                                <a:schemeClr val="tx1"/>
                              </a:solidFill>
                            </a:rPr>
                            <a:t> </a:t>
                          </a:r>
                          <a:r>
                            <a:rPr lang="en-GB" sz="1400" i="1" dirty="0">
                              <a:solidFill>
                                <a:schemeClr val="tx1"/>
                              </a:solidFill>
                              <a:latin typeface="Times New Roman" panose="02020603050405020304" pitchFamily="18" charset="0"/>
                              <a:cs typeface="Times New Roman" panose="02020603050405020304" pitchFamily="18" charset="0"/>
                            </a:rPr>
                            <a:t>f x</a:t>
                          </a:r>
                          <a:r>
                            <a:rPr lang="en-GB" sz="1000" dirty="0">
                              <a:solidFill>
                                <a:schemeClr val="tx1"/>
                              </a:solidFill>
                            </a:rPr>
                            <a:t> </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8630517"/>
                      </a:ext>
                    </a:extLst>
                  </a:tr>
                  <a:tr h="236806">
                    <a:tc>
                      <a:txBody>
                        <a:bodyPr/>
                        <a:lstStyle/>
                        <a:p>
                          <a:endParaRPr lang="en-US"/>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5"/>
                          <a:stretch>
                            <a:fillRect l="-1342" t="-166667" r="-247651" b="-417949"/>
                          </a:stretch>
                        </a:blipFill>
                      </a:tcPr>
                    </a:tc>
                    <a:tc>
                      <a:txBody>
                        <a:bodyPr/>
                        <a:lstStyle/>
                        <a:p>
                          <a:pPr algn="ctr"/>
                          <a:r>
                            <a:rPr lang="en-GB" sz="1000" dirty="0">
                              <a:solidFill>
                                <a:schemeClr val="tx1"/>
                              </a:solidFill>
                            </a:rPr>
                            <a:t>10</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solidFill>
                                <a:srgbClr val="FF0000"/>
                              </a:solidFill>
                            </a:rPr>
                            <a:t>10 × 5 = </a:t>
                          </a:r>
                          <a:r>
                            <a:rPr lang="en-GB" sz="1000" dirty="0">
                              <a:solidFill>
                                <a:srgbClr val="FF0000"/>
                              </a:solidFill>
                            </a:rPr>
                            <a:t>50</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92525576"/>
                      </a:ext>
                    </a:extLst>
                  </a:tr>
                  <a:tr h="236806">
                    <a:tc>
                      <a:txBody>
                        <a:bodyPr/>
                        <a:lstStyle/>
                        <a:p>
                          <a:endParaRPr lang="en-US"/>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5"/>
                          <a:stretch>
                            <a:fillRect l="-1342" t="-266667" r="-247651" b="-317949"/>
                          </a:stretch>
                        </a:blipFill>
                      </a:tcPr>
                    </a:tc>
                    <a:tc>
                      <a:txBody>
                        <a:bodyPr/>
                        <a:lstStyle/>
                        <a:p>
                          <a:pPr algn="ctr"/>
                          <a:r>
                            <a:rPr lang="en-GB" sz="1000" dirty="0">
                              <a:solidFill>
                                <a:schemeClr val="tx1"/>
                              </a:solidFill>
                            </a:rPr>
                            <a:t>15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15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solidFill>
                                <a:srgbClr val="FF0000"/>
                              </a:solidFill>
                            </a:rPr>
                            <a:t>15 × 15 = </a:t>
                          </a:r>
                          <a:r>
                            <a:rPr lang="en-GB" sz="1000" dirty="0">
                              <a:solidFill>
                                <a:srgbClr val="FF0000"/>
                              </a:solidFill>
                            </a:rPr>
                            <a:t>225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06085891"/>
                      </a:ext>
                    </a:extLst>
                  </a:tr>
                  <a:tr h="236806">
                    <a:tc>
                      <a:txBody>
                        <a:bodyPr/>
                        <a:lstStyle/>
                        <a:p>
                          <a:endParaRPr lang="en-US"/>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5"/>
                          <a:stretch>
                            <a:fillRect l="-1342" t="-366667" r="-247651" b="-217949"/>
                          </a:stretch>
                        </a:blipFill>
                      </a:tcPr>
                    </a:tc>
                    <a:tc>
                      <a:txBody>
                        <a:bodyPr/>
                        <a:lstStyle/>
                        <a:p>
                          <a:pPr algn="ctr"/>
                          <a:r>
                            <a:rPr lang="en-GB" sz="1000" dirty="0">
                              <a:solidFill>
                                <a:schemeClr val="tx1"/>
                              </a:solidFill>
                            </a:rPr>
                            <a:t>23</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25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solidFill>
                                <a:srgbClr val="FF0000"/>
                              </a:solidFill>
                            </a:rPr>
                            <a:t>23 × 25 = </a:t>
                          </a:r>
                          <a:r>
                            <a:rPr lang="en-GB" sz="1000" dirty="0">
                              <a:solidFill>
                                <a:srgbClr val="FF0000"/>
                              </a:solidFill>
                            </a:rPr>
                            <a:t>575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2414"/>
                      </a:ext>
                    </a:extLst>
                  </a:tr>
                  <a:tr h="236806">
                    <a:tc>
                      <a:txBody>
                        <a:bodyPr/>
                        <a:lstStyle/>
                        <a:p>
                          <a:endParaRPr lang="en-US"/>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5"/>
                          <a:stretch>
                            <a:fillRect l="-1342" t="-466667" r="-247651" b="-117949"/>
                          </a:stretch>
                        </a:blipFill>
                      </a:tcPr>
                    </a:tc>
                    <a:tc>
                      <a:txBody>
                        <a:bodyPr/>
                        <a:lstStyle/>
                        <a:p>
                          <a:pPr algn="ctr"/>
                          <a:r>
                            <a:rPr lang="en-GB" sz="1000" dirty="0">
                              <a:solidFill>
                                <a:schemeClr val="tx1"/>
                              </a:solidFill>
                            </a:rPr>
                            <a:t>7</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35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800" dirty="0">
                              <a:solidFill>
                                <a:srgbClr val="FF0000"/>
                              </a:solidFill>
                            </a:rPr>
                            <a:t>7 × 35 = </a:t>
                          </a:r>
                          <a:r>
                            <a:rPr lang="en-GB" sz="1000" dirty="0">
                              <a:solidFill>
                                <a:srgbClr val="FF0000"/>
                              </a:solidFill>
                            </a:rPr>
                            <a:t>245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0782935"/>
                      </a:ext>
                    </a:extLst>
                  </a:tr>
                  <a:tr h="236806">
                    <a:tc>
                      <a:txBody>
                        <a:bodyPr/>
                        <a:lstStyle/>
                        <a:p>
                          <a:pPr algn="ctr"/>
                          <a:r>
                            <a:rPr lang="en-GB" sz="1000" dirty="0">
                              <a:solidFill>
                                <a:schemeClr val="tx1"/>
                              </a:solidFill>
                            </a:rPr>
                            <a:t>Total</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GB" sz="1000" dirty="0">
                              <a:solidFill>
                                <a:srgbClr val="FF0000"/>
                              </a:solidFill>
                            </a:rPr>
                            <a:t>55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GB" sz="1000" dirty="0">
                            <a:solidFill>
                              <a:schemeClr val="tx1"/>
                            </a:solidFill>
                          </a:endParaRP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GB" sz="1000" dirty="0">
                              <a:solidFill>
                                <a:srgbClr val="FF0000"/>
                              </a:solidFill>
                            </a:rPr>
                            <a:t>1095</a:t>
                          </a:r>
                        </a:p>
                      </a:txBody>
                      <a:tcPr marL="84406" marR="84406" marT="42203" marB="4220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26295992"/>
                      </a:ext>
                    </a:extLst>
                  </a:tr>
                </a:tbl>
              </a:graphicData>
            </a:graphic>
          </p:graphicFrame>
        </mc:Fallback>
      </mc:AlternateContent>
      <mc:AlternateContent xmlns:mc="http://schemas.openxmlformats.org/markup-compatibility/2006">
        <mc:Choice xmlns:a14="http://schemas.microsoft.com/office/drawing/2010/main" Requires="a14">
          <p:sp>
            <p:nvSpPr>
              <p:cNvPr id="201" name="Rectangle 200">
                <a:extLst>
                  <a:ext uri="{FF2B5EF4-FFF2-40B4-BE49-F238E27FC236}">
                    <a16:creationId xmlns:a16="http://schemas.microsoft.com/office/drawing/2014/main" id="{ED123A60-F630-44E9-AA8B-A524F48F62B2}"/>
                  </a:ext>
                </a:extLst>
              </p:cNvPr>
              <p:cNvSpPr/>
              <p:nvPr/>
            </p:nvSpPr>
            <p:spPr>
              <a:xfrm>
                <a:off x="1527492" y="1675510"/>
                <a:ext cx="2283093" cy="3006977"/>
              </a:xfrm>
              <a:prstGeom prst="rect">
                <a:avLst/>
              </a:prstGeom>
            </p:spPr>
            <p:txBody>
              <a:bodyPr wrap="square">
                <a:spAutoFit/>
              </a:bodyPr>
              <a:lstStyle/>
              <a:p>
                <a:r>
                  <a:rPr lang="en-GB" sz="1108" b="1" dirty="0"/>
                  <a:t>Modal class (mode) </a:t>
                </a:r>
              </a:p>
              <a:p>
                <a:r>
                  <a:rPr lang="en-GB" sz="1108" dirty="0"/>
                  <a:t>Group with the highest frequency.</a:t>
                </a:r>
              </a:p>
              <a:p>
                <a:endParaRPr lang="en-GB" sz="600" dirty="0"/>
              </a:p>
              <a:p>
                <a:r>
                  <a:rPr lang="en-GB" sz="1108" b="1" dirty="0"/>
                  <a:t>Median group</a:t>
                </a:r>
              </a:p>
              <a:p>
                <a:r>
                  <a:rPr lang="en-GB" sz="1108" dirty="0"/>
                  <a:t>The median lies in the group which holds the </a:t>
                </a:r>
                <a14:m>
                  <m:oMath xmlns:m="http://schemas.openxmlformats.org/officeDocument/2006/math">
                    <m:f>
                      <m:fPr>
                        <m:ctrlPr>
                          <a:rPr lang="en-GB" sz="1108" i="1">
                            <a:latin typeface="Cambria Math" panose="02040503050406030204" pitchFamily="18" charset="0"/>
                          </a:rPr>
                        </m:ctrlPr>
                      </m:fPr>
                      <m:num>
                        <m:r>
                          <a:rPr lang="en-GB" sz="1108" i="1">
                            <a:latin typeface="Cambria Math" panose="02040503050406030204" pitchFamily="18" charset="0"/>
                          </a:rPr>
                          <m:t>𝑡𝑜𝑡𝑎𝑙</m:t>
                        </m:r>
                        <m:r>
                          <a:rPr lang="en-GB" sz="1108" i="1">
                            <a:latin typeface="Cambria Math" panose="02040503050406030204" pitchFamily="18" charset="0"/>
                          </a:rPr>
                          <m:t> </m:t>
                        </m:r>
                        <m:r>
                          <a:rPr lang="en-GB" sz="1108" i="1">
                            <a:latin typeface="Cambria Math" panose="02040503050406030204" pitchFamily="18" charset="0"/>
                          </a:rPr>
                          <m:t>𝑓𝑟𝑒𝑞𝑢𝑒𝑛𝑐𝑦</m:t>
                        </m:r>
                        <m:r>
                          <a:rPr lang="en-GB" sz="1108" i="1">
                            <a:latin typeface="Cambria Math" panose="02040503050406030204" pitchFamily="18" charset="0"/>
                          </a:rPr>
                          <m:t>+1</m:t>
                        </m:r>
                      </m:num>
                      <m:den>
                        <m:r>
                          <a:rPr lang="en-GB" sz="1108" i="1">
                            <a:latin typeface="Cambria Math" panose="02040503050406030204" pitchFamily="18" charset="0"/>
                          </a:rPr>
                          <m:t>2</m:t>
                        </m:r>
                      </m:den>
                    </m:f>
                  </m:oMath>
                </a14:m>
                <a:r>
                  <a:rPr lang="en-GB" sz="1108" dirty="0"/>
                  <a:t> position.</a:t>
                </a:r>
              </a:p>
              <a:p>
                <a:r>
                  <a:rPr lang="en-GB" sz="1108" dirty="0"/>
                  <a:t>Once identified, use the cumulative frequency to identify which group the median belongs from the table.</a:t>
                </a:r>
              </a:p>
              <a:p>
                <a:endParaRPr lang="en-GB" sz="600" dirty="0"/>
              </a:p>
              <a:p>
                <a:r>
                  <a:rPr lang="en-GB" sz="1108" b="1" dirty="0"/>
                  <a:t>Estimate the mean</a:t>
                </a:r>
              </a:p>
              <a:p>
                <a:r>
                  <a:rPr lang="en-GB" sz="1108" dirty="0"/>
                  <a:t>For grouped data, the mean can only be an estimate as we do not know the exact values in each group. To estimate, we use the midpoints of each group and to calculate the mean we find </a:t>
                </a:r>
                <a14:m>
                  <m:oMath xmlns:m="http://schemas.openxmlformats.org/officeDocument/2006/math">
                    <m:f>
                      <m:fPr>
                        <m:ctrlPr>
                          <a:rPr lang="en-GB" sz="1108" i="1">
                            <a:latin typeface="Cambria Math" panose="02040503050406030204" pitchFamily="18" charset="0"/>
                          </a:rPr>
                        </m:ctrlPr>
                      </m:fPr>
                      <m:num>
                        <m:r>
                          <a:rPr lang="en-GB" sz="1108" i="1">
                            <a:latin typeface="Cambria Math" panose="02040503050406030204" pitchFamily="18" charset="0"/>
                          </a:rPr>
                          <m:t>𝑡𝑜𝑡𝑎𝑙</m:t>
                        </m:r>
                        <m:r>
                          <a:rPr lang="en-GB" sz="1108" i="1">
                            <a:latin typeface="Cambria Math" panose="02040503050406030204" pitchFamily="18" charset="0"/>
                          </a:rPr>
                          <m:t> </m:t>
                        </m:r>
                        <m:r>
                          <a:rPr lang="en-GB" sz="1108" i="1">
                            <a:latin typeface="Cambria Math" panose="02040503050406030204" pitchFamily="18" charset="0"/>
                          </a:rPr>
                          <m:t>𝑓𝑥</m:t>
                        </m:r>
                      </m:num>
                      <m:den>
                        <m:r>
                          <a:rPr lang="en-GB" sz="1108" i="1">
                            <a:latin typeface="Cambria Math" panose="02040503050406030204" pitchFamily="18" charset="0"/>
                          </a:rPr>
                          <m:t>𝑡𝑜𝑡𝑎𝑙</m:t>
                        </m:r>
                        <m:r>
                          <a:rPr lang="en-GB" sz="1108" i="1">
                            <a:latin typeface="Cambria Math" panose="02040503050406030204" pitchFamily="18" charset="0"/>
                          </a:rPr>
                          <m:t> </m:t>
                        </m:r>
                        <m:r>
                          <a:rPr lang="en-GB" sz="1108" i="1">
                            <a:latin typeface="Cambria Math" panose="02040503050406030204" pitchFamily="18" charset="0"/>
                          </a:rPr>
                          <m:t>𝑓</m:t>
                        </m:r>
                      </m:den>
                    </m:f>
                  </m:oMath>
                </a14:m>
                <a:r>
                  <a:rPr lang="en-GB" sz="1108" dirty="0"/>
                  <a:t> .</a:t>
                </a:r>
              </a:p>
            </p:txBody>
          </p:sp>
        </mc:Choice>
        <mc:Fallback>
          <p:sp>
            <p:nvSpPr>
              <p:cNvPr id="201" name="Rectangle 200">
                <a:extLst>
                  <a:ext uri="{FF2B5EF4-FFF2-40B4-BE49-F238E27FC236}">
                    <a16:creationId xmlns:a16="http://schemas.microsoft.com/office/drawing/2014/main" id="{ED123A60-F630-44E9-AA8B-A524F48F62B2}"/>
                  </a:ext>
                </a:extLst>
              </p:cNvPr>
              <p:cNvSpPr>
                <a:spLocks noRot="1" noChangeAspect="1" noMove="1" noResize="1" noEditPoints="1" noAdjustHandles="1" noChangeArrowheads="1" noChangeShapeType="1" noTextEdit="1"/>
              </p:cNvSpPr>
              <p:nvPr/>
            </p:nvSpPr>
            <p:spPr>
              <a:xfrm>
                <a:off x="1527492" y="1675510"/>
                <a:ext cx="2283093" cy="3006977"/>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mc:Choice xmlns:a14="http://schemas.microsoft.com/office/drawing/2010/main" Requires="a14">
          <p:sp>
            <p:nvSpPr>
              <p:cNvPr id="202" name="Rectangle 201">
                <a:extLst>
                  <a:ext uri="{FF2B5EF4-FFF2-40B4-BE49-F238E27FC236}">
                    <a16:creationId xmlns:a16="http://schemas.microsoft.com/office/drawing/2014/main" id="{FFDB100D-1E14-4D11-B217-6B3818D853FB}"/>
                  </a:ext>
                </a:extLst>
              </p:cNvPr>
              <p:cNvSpPr/>
              <p:nvPr/>
            </p:nvSpPr>
            <p:spPr>
              <a:xfrm>
                <a:off x="3812079" y="3504884"/>
                <a:ext cx="6692571" cy="1067023"/>
              </a:xfrm>
              <a:prstGeom prst="rect">
                <a:avLst/>
              </a:prstGeom>
            </p:spPr>
            <p:txBody>
              <a:bodyPr wrap="square">
                <a:spAutoFit/>
              </a:bodyPr>
              <a:lstStyle/>
              <a:p>
                <a:pPr marL="316531" indent="-316531">
                  <a:buFont typeface="+mj-lt"/>
                  <a:buAutoNum type="alphaLcParenR" startAt="2"/>
                </a:pPr>
                <a:r>
                  <a:rPr lang="en-GB" sz="1200" dirty="0"/>
                  <a:t>Identify the modal class from this data set. </a:t>
                </a:r>
                <a:r>
                  <a:rPr lang="en-GB" sz="1200" b="1" dirty="0">
                    <a:solidFill>
                      <a:srgbClr val="41719C"/>
                    </a:solidFill>
                  </a:rPr>
                  <a:t>“ </a:t>
                </a:r>
                <a:r>
                  <a:rPr lang="en-GB" sz="1200" b="1" i="1" dirty="0">
                    <a:solidFill>
                      <a:srgbClr val="41719C"/>
                    </a:solidFill>
                  </a:rPr>
                  <a:t>the group that has the highest frequency </a:t>
                </a:r>
                <a:r>
                  <a:rPr lang="en-GB" sz="1200" b="1" dirty="0">
                    <a:solidFill>
                      <a:srgbClr val="41719C"/>
                    </a:solidFill>
                  </a:rPr>
                  <a:t>”</a:t>
                </a:r>
              </a:p>
              <a:p>
                <a:r>
                  <a:rPr lang="en-GB" sz="1200" dirty="0">
                    <a:solidFill>
                      <a:srgbClr val="FF0000"/>
                    </a:solidFill>
                  </a:rPr>
                  <a:t>         </a:t>
                </a:r>
                <a14:m>
                  <m:oMath xmlns:m="http://schemas.openxmlformats.org/officeDocument/2006/math">
                    <m:r>
                      <m:rPr>
                        <m:sty m:val="p"/>
                      </m:rPr>
                      <a:rPr lang="en-GB" sz="1200">
                        <a:solidFill>
                          <a:srgbClr val="FF0000"/>
                        </a:solidFill>
                        <a:latin typeface="Cambria Math" panose="02040503050406030204" pitchFamily="18" charset="0"/>
                      </a:rPr>
                      <m:t>Modal</m:t>
                    </m:r>
                    <m:r>
                      <a:rPr lang="en-GB" sz="1200">
                        <a:solidFill>
                          <a:srgbClr val="FF0000"/>
                        </a:solidFill>
                        <a:latin typeface="Cambria Math" panose="02040503050406030204" pitchFamily="18" charset="0"/>
                      </a:rPr>
                      <m:t> </m:t>
                    </m:r>
                    <m:r>
                      <m:rPr>
                        <m:sty m:val="p"/>
                      </m:rPr>
                      <a:rPr lang="en-GB" sz="1200">
                        <a:solidFill>
                          <a:srgbClr val="FF0000"/>
                        </a:solidFill>
                        <a:latin typeface="Cambria Math" panose="02040503050406030204" pitchFamily="18" charset="0"/>
                      </a:rPr>
                      <m:t>class</m:t>
                    </m:r>
                    <m:r>
                      <a:rPr lang="en-GB" sz="1200">
                        <a:solidFill>
                          <a:srgbClr val="FF0000"/>
                        </a:solidFill>
                        <a:latin typeface="Cambria Math" panose="02040503050406030204" pitchFamily="18" charset="0"/>
                      </a:rPr>
                      <m:t> </m:t>
                    </m:r>
                    <m:r>
                      <m:rPr>
                        <m:sty m:val="p"/>
                      </m:rPr>
                      <a:rPr lang="en-GB" sz="1200">
                        <a:solidFill>
                          <a:srgbClr val="FF0000"/>
                        </a:solidFill>
                        <a:latin typeface="Cambria Math" panose="02040503050406030204" pitchFamily="18" charset="0"/>
                      </a:rPr>
                      <m:t>is</m:t>
                    </m:r>
                    <m:r>
                      <a:rPr lang="en-GB" sz="1200">
                        <a:solidFill>
                          <a:srgbClr val="FF0000"/>
                        </a:solidFill>
                        <a:latin typeface="Cambria Math" panose="02040503050406030204" pitchFamily="18" charset="0"/>
                      </a:rPr>
                      <m:t> </m:t>
                    </m:r>
                    <m:r>
                      <a:rPr lang="en-GB" sz="1200" i="1">
                        <a:solidFill>
                          <a:srgbClr val="FF0000"/>
                        </a:solidFill>
                        <a:latin typeface="Cambria Math" panose="02040503050406030204" pitchFamily="18" charset="0"/>
                      </a:rPr>
                      <m:t>20</m:t>
                    </m:r>
                    <m:r>
                      <a:rPr lang="en-GB" sz="1200" i="1">
                        <a:solidFill>
                          <a:srgbClr val="FF0000"/>
                        </a:solidFill>
                        <a:latin typeface="Cambria Math" panose="02040503050406030204" pitchFamily="18" charset="0"/>
                        <a:ea typeface="Cambria Math" panose="02040503050406030204" pitchFamily="18" charset="0"/>
                      </a:rPr>
                      <m:t>&lt;</m:t>
                    </m:r>
                    <m:r>
                      <a:rPr lang="en-GB" sz="1200" i="1">
                        <a:solidFill>
                          <a:srgbClr val="FF0000"/>
                        </a:solidFill>
                        <a:latin typeface="Cambria Math" panose="02040503050406030204" pitchFamily="18" charset="0"/>
                        <a:ea typeface="Cambria Math" panose="02040503050406030204" pitchFamily="18" charset="0"/>
                      </a:rPr>
                      <m:t>𝑥</m:t>
                    </m:r>
                    <m:r>
                      <a:rPr lang="en-GB" sz="1200" i="1">
                        <a:solidFill>
                          <a:srgbClr val="FF0000"/>
                        </a:solidFill>
                        <a:latin typeface="Cambria Math" panose="02040503050406030204" pitchFamily="18" charset="0"/>
                        <a:ea typeface="Cambria Math" panose="02040503050406030204" pitchFamily="18" charset="0"/>
                      </a:rPr>
                      <m:t>≤30</m:t>
                    </m:r>
                  </m:oMath>
                </a14:m>
                <a:endParaRPr lang="en-GB" sz="1200" dirty="0">
                  <a:solidFill>
                    <a:srgbClr val="FF0000"/>
                  </a:solidFill>
                </a:endParaRPr>
              </a:p>
              <a:p>
                <a:endParaRPr lang="en-GB" sz="600" dirty="0">
                  <a:solidFill>
                    <a:srgbClr val="FF0000"/>
                  </a:solidFill>
                </a:endParaRPr>
              </a:p>
              <a:p>
                <a:pPr marL="316531" indent="-316531">
                  <a:buFont typeface="+mj-lt"/>
                  <a:buAutoNum type="alphaLcParenR" startAt="3"/>
                </a:pPr>
                <a:r>
                  <a:rPr lang="en-GB" sz="1200" dirty="0"/>
                  <a:t>Identify the group in which the median would lie.  </a:t>
                </a:r>
                <a14:m>
                  <m:oMath xmlns:m="http://schemas.openxmlformats.org/officeDocument/2006/math">
                    <m:r>
                      <m:rPr>
                        <m:sty m:val="p"/>
                      </m:rPr>
                      <a:rPr lang="en-GB" sz="1200">
                        <a:solidFill>
                          <a:srgbClr val="FF0000"/>
                        </a:solidFill>
                        <a:latin typeface="Cambria Math" panose="02040503050406030204" pitchFamily="18" charset="0"/>
                      </a:rPr>
                      <m:t>Median</m:t>
                    </m:r>
                    <m:r>
                      <a:rPr lang="en-GB" sz="1200">
                        <a:solidFill>
                          <a:srgbClr val="FF0000"/>
                        </a:solidFill>
                        <a:latin typeface="Cambria Math" panose="02040503050406030204" pitchFamily="18" charset="0"/>
                      </a:rPr>
                      <m:t>=  </m:t>
                    </m:r>
                    <m:f>
                      <m:fPr>
                        <m:ctrlPr>
                          <a:rPr lang="en-GB" sz="1200" i="1">
                            <a:solidFill>
                              <a:srgbClr val="FF0000"/>
                            </a:solidFill>
                            <a:latin typeface="Cambria Math" panose="02040503050406030204" pitchFamily="18" charset="0"/>
                          </a:rPr>
                        </m:ctrlPr>
                      </m:fPr>
                      <m:num>
                        <m:r>
                          <a:rPr lang="en-GB" sz="1200" i="1">
                            <a:solidFill>
                              <a:srgbClr val="FF0000"/>
                            </a:solidFill>
                            <a:latin typeface="Cambria Math" panose="02040503050406030204" pitchFamily="18" charset="0"/>
                          </a:rPr>
                          <m:t>𝑇𝑜𝑡𝑎𝑙</m:t>
                        </m:r>
                        <m:r>
                          <a:rPr lang="en-GB" sz="1200" i="1">
                            <a:solidFill>
                              <a:srgbClr val="FF0000"/>
                            </a:solidFill>
                            <a:latin typeface="Cambria Math" panose="02040503050406030204" pitchFamily="18" charset="0"/>
                          </a:rPr>
                          <m:t> </m:t>
                        </m:r>
                        <m:r>
                          <a:rPr lang="en-GB" sz="1200" i="1">
                            <a:solidFill>
                              <a:srgbClr val="FF0000"/>
                            </a:solidFill>
                            <a:latin typeface="Cambria Math" panose="02040503050406030204" pitchFamily="18" charset="0"/>
                          </a:rPr>
                          <m:t>𝑓𝑟𝑒𝑞𝑢𝑒𝑛𝑐𝑦</m:t>
                        </m:r>
                        <m:r>
                          <a:rPr lang="en-GB" sz="1200" i="1">
                            <a:solidFill>
                              <a:srgbClr val="FF0000"/>
                            </a:solidFill>
                            <a:latin typeface="Cambria Math" panose="02040503050406030204" pitchFamily="18" charset="0"/>
                          </a:rPr>
                          <m:t>+1</m:t>
                        </m:r>
                      </m:num>
                      <m:den>
                        <m:r>
                          <a:rPr lang="en-GB" sz="1200" i="1">
                            <a:solidFill>
                              <a:srgbClr val="FF0000"/>
                            </a:solidFill>
                            <a:latin typeface="Cambria Math" panose="02040503050406030204" pitchFamily="18" charset="0"/>
                          </a:rPr>
                          <m:t>2</m:t>
                        </m:r>
                      </m:den>
                    </m:f>
                    <m:r>
                      <a:rPr lang="en-GB" sz="1200" i="1">
                        <a:solidFill>
                          <a:srgbClr val="FF0000"/>
                        </a:solidFill>
                        <a:latin typeface="Cambria Math" panose="02040503050406030204" pitchFamily="18" charset="0"/>
                      </a:rPr>
                      <m:t>=</m:t>
                    </m:r>
                    <m:f>
                      <m:fPr>
                        <m:ctrlPr>
                          <a:rPr lang="en-GB" sz="1200" i="1">
                            <a:solidFill>
                              <a:srgbClr val="FF0000"/>
                            </a:solidFill>
                            <a:latin typeface="Cambria Math" panose="02040503050406030204" pitchFamily="18" charset="0"/>
                          </a:rPr>
                        </m:ctrlPr>
                      </m:fPr>
                      <m:num>
                        <m:r>
                          <a:rPr lang="en-GB" sz="1200" i="1">
                            <a:solidFill>
                              <a:srgbClr val="FF0000"/>
                            </a:solidFill>
                            <a:latin typeface="Cambria Math" panose="02040503050406030204" pitchFamily="18" charset="0"/>
                          </a:rPr>
                          <m:t>56</m:t>
                        </m:r>
                      </m:num>
                      <m:den>
                        <m:r>
                          <a:rPr lang="en-GB" sz="1200" i="1">
                            <a:solidFill>
                              <a:srgbClr val="FF0000"/>
                            </a:solidFill>
                            <a:latin typeface="Cambria Math" panose="02040503050406030204" pitchFamily="18" charset="0"/>
                          </a:rPr>
                          <m:t>2</m:t>
                        </m:r>
                      </m:den>
                    </m:f>
                    <m:r>
                      <a:rPr lang="en-GB" sz="1200" i="1">
                        <a:solidFill>
                          <a:srgbClr val="FF0000"/>
                        </a:solidFill>
                        <a:latin typeface="Cambria Math" panose="02040503050406030204" pitchFamily="18" charset="0"/>
                      </a:rPr>
                      <m:t>=28</m:t>
                    </m:r>
                    <m:r>
                      <a:rPr lang="en-GB" sz="1200" i="1">
                        <a:solidFill>
                          <a:srgbClr val="FF0000"/>
                        </a:solidFill>
                        <a:latin typeface="Cambria Math" panose="02040503050406030204" pitchFamily="18" charset="0"/>
                      </a:rPr>
                      <m:t>𝑡h</m:t>
                    </m:r>
                    <m:r>
                      <a:rPr lang="en-GB" sz="1200" i="1">
                        <a:solidFill>
                          <a:srgbClr val="FF0000"/>
                        </a:solidFill>
                        <a:latin typeface="Cambria Math" panose="02040503050406030204" pitchFamily="18" charset="0"/>
                      </a:rPr>
                      <m:t> </m:t>
                    </m:r>
                    <m:r>
                      <a:rPr lang="en-GB" sz="1200" i="1" dirty="0">
                        <a:solidFill>
                          <a:srgbClr val="FF0000"/>
                        </a:solidFill>
                        <a:latin typeface="Cambria Math" panose="02040503050406030204" pitchFamily="18" charset="0"/>
                      </a:rPr>
                      <m:t>𝑣𝑎𝑙𝑢𝑒</m:t>
                    </m:r>
                  </m:oMath>
                </a14:m>
                <a:endParaRPr lang="en-GB" sz="1200" dirty="0">
                  <a:solidFill>
                    <a:srgbClr val="FF0000"/>
                  </a:solidFill>
                </a:endParaRPr>
              </a:p>
              <a:p>
                <a:pPr marL="316531" indent="-316531">
                  <a:buFont typeface="+mj-lt"/>
                  <a:buAutoNum type="alphaLcParenR" startAt="3"/>
                </a:pPr>
                <a:endParaRPr lang="en-GB" sz="400" dirty="0">
                  <a:solidFill>
                    <a:srgbClr val="FF0000"/>
                  </a:solidFill>
                </a:endParaRPr>
              </a:p>
              <a:p>
                <a:r>
                  <a:rPr lang="en-GB" sz="1200" b="1" i="1" dirty="0">
                    <a:solidFill>
                      <a:srgbClr val="41719C"/>
                    </a:solidFill>
                  </a:rPr>
                  <a:t>       “ add the frequency column until you reach the 28</a:t>
                </a:r>
                <a:r>
                  <a:rPr lang="en-GB" sz="1200" b="1" i="1" baseline="30000" dirty="0">
                    <a:solidFill>
                      <a:srgbClr val="41719C"/>
                    </a:solidFill>
                  </a:rPr>
                  <a:t>th</a:t>
                </a:r>
                <a:r>
                  <a:rPr lang="en-GB" sz="1200" b="1" i="1" dirty="0">
                    <a:solidFill>
                      <a:srgbClr val="41719C"/>
                    </a:solidFill>
                  </a:rPr>
                  <a:t> value ”</a:t>
                </a:r>
                <a:r>
                  <a:rPr lang="en-GB" sz="1200" b="1" dirty="0">
                    <a:solidFill>
                      <a:srgbClr val="41719C"/>
                    </a:solidFill>
                  </a:rPr>
                  <a:t>  </a:t>
                </a:r>
                <a14:m>
                  <m:oMath xmlns:m="http://schemas.openxmlformats.org/officeDocument/2006/math">
                    <m:r>
                      <m:rPr>
                        <m:sty m:val="p"/>
                      </m:rPr>
                      <a:rPr lang="en-GB" sz="1200" dirty="0">
                        <a:solidFill>
                          <a:srgbClr val="FF0000"/>
                        </a:solidFill>
                        <a:latin typeface="Cambria Math" panose="02040503050406030204" pitchFamily="18" charset="0"/>
                      </a:rPr>
                      <m:t>Median</m:t>
                    </m:r>
                    <m:r>
                      <a:rPr lang="en-GB" sz="1200" dirty="0">
                        <a:solidFill>
                          <a:srgbClr val="FF0000"/>
                        </a:solidFill>
                        <a:latin typeface="Cambria Math" panose="02040503050406030204" pitchFamily="18" charset="0"/>
                      </a:rPr>
                      <m:t> </m:t>
                    </m:r>
                    <m:r>
                      <m:rPr>
                        <m:sty m:val="p"/>
                      </m:rPr>
                      <a:rPr lang="en-GB" sz="1200" dirty="0">
                        <a:solidFill>
                          <a:srgbClr val="FF0000"/>
                        </a:solidFill>
                        <a:latin typeface="Cambria Math" panose="02040503050406030204" pitchFamily="18" charset="0"/>
                      </a:rPr>
                      <m:t>is</m:t>
                    </m:r>
                    <m:r>
                      <a:rPr lang="en-GB" sz="1200" dirty="0">
                        <a:solidFill>
                          <a:srgbClr val="FF0000"/>
                        </a:solidFill>
                        <a:latin typeface="Cambria Math" panose="02040503050406030204" pitchFamily="18" charset="0"/>
                      </a:rPr>
                      <m:t> </m:t>
                    </m:r>
                    <m:r>
                      <m:rPr>
                        <m:sty m:val="p"/>
                      </m:rPr>
                      <a:rPr lang="en-GB" sz="1200" dirty="0">
                        <a:solidFill>
                          <a:srgbClr val="FF0000"/>
                        </a:solidFill>
                        <a:latin typeface="Cambria Math" panose="02040503050406030204" pitchFamily="18" charset="0"/>
                      </a:rPr>
                      <m:t>the</m:t>
                    </m:r>
                    <m:r>
                      <a:rPr lang="en-GB" sz="1200" dirty="0">
                        <a:solidFill>
                          <a:srgbClr val="FF0000"/>
                        </a:solidFill>
                        <a:latin typeface="Cambria Math" panose="02040503050406030204" pitchFamily="18" charset="0"/>
                      </a:rPr>
                      <m:t> </m:t>
                    </m:r>
                    <m:r>
                      <m:rPr>
                        <m:sty m:val="p"/>
                      </m:rPr>
                      <a:rPr lang="en-GB" sz="1200" dirty="0">
                        <a:solidFill>
                          <a:srgbClr val="FF0000"/>
                        </a:solidFill>
                        <a:latin typeface="Cambria Math" panose="02040503050406030204" pitchFamily="18" charset="0"/>
                      </a:rPr>
                      <m:t>in</m:t>
                    </m:r>
                    <m:r>
                      <a:rPr lang="en-GB" sz="1200" dirty="0">
                        <a:solidFill>
                          <a:srgbClr val="FF0000"/>
                        </a:solidFill>
                        <a:latin typeface="Cambria Math" panose="02040503050406030204" pitchFamily="18" charset="0"/>
                      </a:rPr>
                      <m:t> </m:t>
                    </m:r>
                    <m:r>
                      <m:rPr>
                        <m:sty m:val="p"/>
                      </m:rPr>
                      <a:rPr lang="en-GB" sz="1200" dirty="0">
                        <a:solidFill>
                          <a:srgbClr val="FF0000"/>
                        </a:solidFill>
                        <a:latin typeface="Cambria Math" panose="02040503050406030204" pitchFamily="18" charset="0"/>
                      </a:rPr>
                      <m:t>group</m:t>
                    </m:r>
                    <m:r>
                      <a:rPr lang="en-GB" sz="1200" dirty="0">
                        <a:solidFill>
                          <a:srgbClr val="FF0000"/>
                        </a:solidFill>
                        <a:latin typeface="Cambria Math" panose="02040503050406030204" pitchFamily="18" charset="0"/>
                      </a:rPr>
                      <m:t> </m:t>
                    </m:r>
                    <m:r>
                      <a:rPr lang="en-GB" sz="1200" i="1">
                        <a:solidFill>
                          <a:srgbClr val="FF0000"/>
                        </a:solidFill>
                        <a:latin typeface="Cambria Math" panose="02040503050406030204" pitchFamily="18" charset="0"/>
                      </a:rPr>
                      <m:t>20</m:t>
                    </m:r>
                    <m:r>
                      <a:rPr lang="en-GB" sz="1200" i="1">
                        <a:solidFill>
                          <a:srgbClr val="FF0000"/>
                        </a:solidFill>
                        <a:latin typeface="Cambria Math" panose="02040503050406030204" pitchFamily="18" charset="0"/>
                        <a:ea typeface="Cambria Math" panose="02040503050406030204" pitchFamily="18" charset="0"/>
                      </a:rPr>
                      <m:t>&lt;</m:t>
                    </m:r>
                    <m:r>
                      <a:rPr lang="en-GB" sz="1200" i="1">
                        <a:solidFill>
                          <a:srgbClr val="FF0000"/>
                        </a:solidFill>
                        <a:latin typeface="Cambria Math" panose="02040503050406030204" pitchFamily="18" charset="0"/>
                        <a:ea typeface="Cambria Math" panose="02040503050406030204" pitchFamily="18" charset="0"/>
                      </a:rPr>
                      <m:t>𝑥</m:t>
                    </m:r>
                    <m:r>
                      <a:rPr lang="en-GB" sz="1200" i="1">
                        <a:solidFill>
                          <a:srgbClr val="FF0000"/>
                        </a:solidFill>
                        <a:latin typeface="Cambria Math" panose="02040503050406030204" pitchFamily="18" charset="0"/>
                        <a:ea typeface="Cambria Math" panose="02040503050406030204" pitchFamily="18" charset="0"/>
                      </a:rPr>
                      <m:t>≤30</m:t>
                    </m:r>
                  </m:oMath>
                </a14:m>
                <a:endParaRPr lang="en-GB" sz="1200" dirty="0">
                  <a:solidFill>
                    <a:srgbClr val="FF0000"/>
                  </a:solidFill>
                </a:endParaRPr>
              </a:p>
            </p:txBody>
          </p:sp>
        </mc:Choice>
        <mc:Fallback>
          <p:sp>
            <p:nvSpPr>
              <p:cNvPr id="202" name="Rectangle 201">
                <a:extLst>
                  <a:ext uri="{FF2B5EF4-FFF2-40B4-BE49-F238E27FC236}">
                    <a16:creationId xmlns:a16="http://schemas.microsoft.com/office/drawing/2014/main" id="{FFDB100D-1E14-4D11-B217-6B3818D853FB}"/>
                  </a:ext>
                </a:extLst>
              </p:cNvPr>
              <p:cNvSpPr>
                <a:spLocks noRot="1" noChangeAspect="1" noMove="1" noResize="1" noEditPoints="1" noAdjustHandles="1" noChangeArrowheads="1" noChangeShapeType="1" noTextEdit="1"/>
              </p:cNvSpPr>
              <p:nvPr/>
            </p:nvSpPr>
            <p:spPr>
              <a:xfrm>
                <a:off x="3812079" y="3504884"/>
                <a:ext cx="6692571" cy="1067023"/>
              </a:xfrm>
              <a:prstGeom prst="rect">
                <a:avLst/>
              </a:prstGeom>
              <a:blipFill>
                <a:blip r:embed="rId7"/>
                <a:stretch>
                  <a:fillRect l="-91" t="-1143" b="-4000"/>
                </a:stretch>
              </a:blipFill>
            </p:spPr>
            <p:txBody>
              <a:bodyPr/>
              <a:lstStyle/>
              <a:p>
                <a:r>
                  <a:rPr lang="en-GB">
                    <a:noFill/>
                  </a:rPr>
                  <a:t> </a:t>
                </a:r>
              </a:p>
            </p:txBody>
          </p:sp>
        </mc:Fallback>
      </mc:AlternateContent>
      <p:grpSp>
        <p:nvGrpSpPr>
          <p:cNvPr id="203" name="Group 202">
            <a:extLst>
              <a:ext uri="{FF2B5EF4-FFF2-40B4-BE49-F238E27FC236}">
                <a16:creationId xmlns:a16="http://schemas.microsoft.com/office/drawing/2014/main" id="{4CD21685-EDBC-4A1D-87D9-FBE8021DBAE3}"/>
              </a:ext>
            </a:extLst>
          </p:cNvPr>
          <p:cNvGrpSpPr/>
          <p:nvPr/>
        </p:nvGrpSpPr>
        <p:grpSpPr>
          <a:xfrm>
            <a:off x="5012208" y="4906088"/>
            <a:ext cx="3032113" cy="1036766"/>
            <a:chOff x="3549027" y="4931575"/>
            <a:chExt cx="3032113" cy="1036766"/>
          </a:xfrm>
        </p:grpSpPr>
        <p:sp>
          <p:nvSpPr>
            <p:cNvPr id="204" name="Rectangle 203">
              <a:extLst>
                <a:ext uri="{FF2B5EF4-FFF2-40B4-BE49-F238E27FC236}">
                  <a16:creationId xmlns:a16="http://schemas.microsoft.com/office/drawing/2014/main" id="{443C1417-E049-4172-B7C9-76A87729B361}"/>
                </a:ext>
              </a:extLst>
            </p:cNvPr>
            <p:cNvSpPr/>
            <p:nvPr/>
          </p:nvSpPr>
          <p:spPr>
            <a:xfrm>
              <a:off x="3624580" y="4977428"/>
              <a:ext cx="2956560" cy="93753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05" name="Straight Connector 204">
              <a:extLst>
                <a:ext uri="{FF2B5EF4-FFF2-40B4-BE49-F238E27FC236}">
                  <a16:creationId xmlns:a16="http://schemas.microsoft.com/office/drawing/2014/main" id="{AA2886A6-71C3-434D-8E44-E5A1612AC3EE}"/>
                </a:ext>
              </a:extLst>
            </p:cNvPr>
            <p:cNvCxnSpPr/>
            <p:nvPr/>
          </p:nvCxnSpPr>
          <p:spPr>
            <a:xfrm flipV="1">
              <a:off x="4383136" y="4977428"/>
              <a:ext cx="0" cy="9375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E0082D0D-69C2-41F4-B854-60CE3C9723B4}"/>
                </a:ext>
              </a:extLst>
            </p:cNvPr>
            <p:cNvCxnSpPr/>
            <p:nvPr/>
          </p:nvCxnSpPr>
          <p:spPr>
            <a:xfrm flipV="1">
              <a:off x="5850122" y="4977428"/>
              <a:ext cx="0" cy="937535"/>
            </a:xfrm>
            <a:prstGeom prst="line">
              <a:avLst/>
            </a:prstGeom>
            <a:ln w="12700"/>
          </p:spPr>
          <p:style>
            <a:lnRef idx="1">
              <a:schemeClr val="dk1"/>
            </a:lnRef>
            <a:fillRef idx="0">
              <a:schemeClr val="dk1"/>
            </a:fillRef>
            <a:effectRef idx="0">
              <a:schemeClr val="dk1"/>
            </a:effectRef>
            <a:fontRef idx="minor">
              <a:schemeClr val="tx1"/>
            </a:fontRef>
          </p:style>
        </p:cxnSp>
        <p:cxnSp>
          <p:nvCxnSpPr>
            <p:cNvPr id="207" name="Straight Connector 206">
              <a:extLst>
                <a:ext uri="{FF2B5EF4-FFF2-40B4-BE49-F238E27FC236}">
                  <a16:creationId xmlns:a16="http://schemas.microsoft.com/office/drawing/2014/main" id="{CEB35F52-4F16-457C-9092-3EB6D65E3D90}"/>
                </a:ext>
              </a:extLst>
            </p:cNvPr>
            <p:cNvCxnSpPr/>
            <p:nvPr/>
          </p:nvCxnSpPr>
          <p:spPr>
            <a:xfrm>
              <a:off x="3624580" y="5136102"/>
              <a:ext cx="29565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8" name="Straight Connector 207">
              <a:extLst>
                <a:ext uri="{FF2B5EF4-FFF2-40B4-BE49-F238E27FC236}">
                  <a16:creationId xmlns:a16="http://schemas.microsoft.com/office/drawing/2014/main" id="{C1CD22A7-A13E-46CA-8B1B-87D448B3C2F9}"/>
                </a:ext>
              </a:extLst>
            </p:cNvPr>
            <p:cNvCxnSpPr/>
            <p:nvPr/>
          </p:nvCxnSpPr>
          <p:spPr>
            <a:xfrm>
              <a:off x="3624580" y="5287623"/>
              <a:ext cx="29565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a:extLst>
                <a:ext uri="{FF2B5EF4-FFF2-40B4-BE49-F238E27FC236}">
                  <a16:creationId xmlns:a16="http://schemas.microsoft.com/office/drawing/2014/main" id="{3B57DEDE-D697-480F-AD2D-FDA42EFD22EA}"/>
                </a:ext>
              </a:extLst>
            </p:cNvPr>
            <p:cNvCxnSpPr/>
            <p:nvPr/>
          </p:nvCxnSpPr>
          <p:spPr>
            <a:xfrm>
              <a:off x="3624580" y="5443895"/>
              <a:ext cx="29565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0" name="Straight Connector 209">
              <a:extLst>
                <a:ext uri="{FF2B5EF4-FFF2-40B4-BE49-F238E27FC236}">
                  <a16:creationId xmlns:a16="http://schemas.microsoft.com/office/drawing/2014/main" id="{305C473C-52AF-4C63-8C43-FAF5D7D00926}"/>
                </a:ext>
              </a:extLst>
            </p:cNvPr>
            <p:cNvCxnSpPr/>
            <p:nvPr/>
          </p:nvCxnSpPr>
          <p:spPr>
            <a:xfrm>
              <a:off x="3624580" y="5595416"/>
              <a:ext cx="29565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1" name="Straight Connector 210">
              <a:extLst>
                <a:ext uri="{FF2B5EF4-FFF2-40B4-BE49-F238E27FC236}">
                  <a16:creationId xmlns:a16="http://schemas.microsoft.com/office/drawing/2014/main" id="{4D5773A4-0B03-46B4-9C9B-31411451FB65}"/>
                </a:ext>
              </a:extLst>
            </p:cNvPr>
            <p:cNvCxnSpPr/>
            <p:nvPr/>
          </p:nvCxnSpPr>
          <p:spPr>
            <a:xfrm>
              <a:off x="3624580" y="5753007"/>
              <a:ext cx="295656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C562D560-AB57-42A7-98CE-F37C90B51B42}"/>
                </a:ext>
              </a:extLst>
            </p:cNvPr>
            <p:cNvCxnSpPr/>
            <p:nvPr/>
          </p:nvCxnSpPr>
          <p:spPr>
            <a:xfrm flipV="1">
              <a:off x="5107308" y="4977428"/>
              <a:ext cx="0" cy="937535"/>
            </a:xfrm>
            <a:prstGeom prst="line">
              <a:avLst/>
            </a:prstGeom>
            <a:ln w="12700"/>
          </p:spPr>
          <p:style>
            <a:lnRef idx="1">
              <a:schemeClr val="dk1"/>
            </a:lnRef>
            <a:fillRef idx="0">
              <a:schemeClr val="dk1"/>
            </a:fillRef>
            <a:effectRef idx="0">
              <a:schemeClr val="dk1"/>
            </a:effectRef>
            <a:fontRef idx="minor">
              <a:schemeClr val="tx1"/>
            </a:fontRef>
          </p:style>
        </p:cxnSp>
        <p:sp>
          <p:nvSpPr>
            <p:cNvPr id="213" name="TextBox 212">
              <a:extLst>
                <a:ext uri="{FF2B5EF4-FFF2-40B4-BE49-F238E27FC236}">
                  <a16:creationId xmlns:a16="http://schemas.microsoft.com/office/drawing/2014/main" id="{40E80929-D54B-40F7-9030-89D2EEBD6799}"/>
                </a:ext>
              </a:extLst>
            </p:cNvPr>
            <p:cNvSpPr txBox="1"/>
            <p:nvPr/>
          </p:nvSpPr>
          <p:spPr>
            <a:xfrm>
              <a:off x="4383136" y="4931575"/>
              <a:ext cx="731290" cy="1015663"/>
            </a:xfrm>
            <a:prstGeom prst="rect">
              <a:avLst/>
            </a:prstGeom>
            <a:noFill/>
          </p:spPr>
          <p:txBody>
            <a:bodyPr wrap="none" rtlCol="0">
              <a:spAutoFit/>
            </a:bodyPr>
            <a:lstStyle/>
            <a:p>
              <a:pPr algn="ctr"/>
              <a:r>
                <a:rPr lang="en-GB" sz="1000" dirty="0"/>
                <a:t>Frequency</a:t>
              </a:r>
            </a:p>
            <a:p>
              <a:pPr algn="ctr"/>
              <a:r>
                <a:rPr lang="en-GB" sz="1000" dirty="0"/>
                <a:t>2</a:t>
              </a:r>
            </a:p>
            <a:p>
              <a:pPr algn="ctr"/>
              <a:r>
                <a:rPr lang="en-GB" sz="1000" dirty="0"/>
                <a:t>3</a:t>
              </a:r>
            </a:p>
            <a:p>
              <a:pPr algn="ctr"/>
              <a:r>
                <a:rPr lang="en-GB" sz="1000" dirty="0"/>
                <a:t>5</a:t>
              </a:r>
            </a:p>
            <a:p>
              <a:pPr algn="ctr"/>
              <a:r>
                <a:rPr lang="en-GB" sz="1000" dirty="0"/>
                <a:t>12</a:t>
              </a:r>
            </a:p>
            <a:p>
              <a:pPr algn="ctr"/>
              <a:r>
                <a:rPr lang="en-GB" sz="1000" dirty="0"/>
                <a:t>3</a:t>
              </a:r>
            </a:p>
          </p:txBody>
        </p:sp>
        <mc:AlternateContent xmlns:mc="http://schemas.openxmlformats.org/markup-compatibility/2006" xmlns:a14="http://schemas.microsoft.com/office/drawing/2010/main">
          <mc:Choice Requires="a14">
            <p:sp>
              <p:nvSpPr>
                <p:cNvPr id="214" name="TextBox 213">
                  <a:extLst>
                    <a:ext uri="{FF2B5EF4-FFF2-40B4-BE49-F238E27FC236}">
                      <a16:creationId xmlns:a16="http://schemas.microsoft.com/office/drawing/2014/main" id="{61F004B3-D267-4C75-A48E-A4FE51610541}"/>
                    </a:ext>
                  </a:extLst>
                </p:cNvPr>
                <p:cNvSpPr txBox="1"/>
                <p:nvPr/>
              </p:nvSpPr>
              <p:spPr>
                <a:xfrm>
                  <a:off x="3549027" y="4937290"/>
                  <a:ext cx="913199" cy="1031051"/>
                </a:xfrm>
                <a:prstGeom prst="rect">
                  <a:avLst/>
                </a:prstGeom>
                <a:noFill/>
              </p:spPr>
              <p:txBody>
                <a:bodyPr wrap="none" rtlCol="0">
                  <a:spAutoFit/>
                </a:bodyPr>
                <a:lstStyle/>
                <a:p>
                  <a:pPr algn="ctr"/>
                  <a:r>
                    <a:rPr lang="en-GB" sz="1000" dirty="0"/>
                    <a:t>Cost (£</a:t>
                  </a:r>
                  <a14:m>
                    <m:oMath xmlns:m="http://schemas.openxmlformats.org/officeDocument/2006/math">
                      <m:r>
                        <a:rPr lang="en-GB" sz="1000" i="1" dirty="0">
                          <a:latin typeface="Cambria Math" panose="02040503050406030204" pitchFamily="18" charset="0"/>
                        </a:rPr>
                        <m:t>𝐶</m:t>
                      </m:r>
                    </m:oMath>
                  </a14:m>
                  <a:r>
                    <a:rPr lang="en-GB" sz="1000" dirty="0"/>
                    <a:t>)</a:t>
                  </a:r>
                </a:p>
                <a:p>
                  <a:pPr algn="ctr"/>
                  <a14:m>
                    <m:oMathPara xmlns:m="http://schemas.openxmlformats.org/officeDocument/2006/math">
                      <m:oMathParaPr>
                        <m:jc m:val="centerGroup"/>
                      </m:oMathParaPr>
                      <m:oMath xmlns:m="http://schemas.openxmlformats.org/officeDocument/2006/math">
                        <m:r>
                          <a:rPr lang="en-GB" sz="1000" i="1">
                            <a:latin typeface="Cambria Math" panose="02040503050406030204" pitchFamily="18" charset="0"/>
                          </a:rPr>
                          <m:t>0&lt;</m:t>
                        </m:r>
                        <m:r>
                          <a:rPr lang="en-GB" sz="1000" i="1">
                            <a:latin typeface="Cambria Math" panose="02040503050406030204" pitchFamily="18" charset="0"/>
                          </a:rPr>
                          <m:t>𝐶</m:t>
                        </m:r>
                        <m:r>
                          <a:rPr lang="en-GB" sz="1000" i="1">
                            <a:latin typeface="Cambria Math" panose="02040503050406030204" pitchFamily="18" charset="0"/>
                            <a:ea typeface="Cambria Math" panose="02040503050406030204" pitchFamily="18" charset="0"/>
                          </a:rPr>
                          <m:t>≤4</m:t>
                        </m:r>
                      </m:oMath>
                    </m:oMathPara>
                  </a14:m>
                  <a:endParaRPr lang="en-GB" sz="1000" dirty="0">
                    <a:ea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GB" sz="1000" i="1">
                            <a:latin typeface="Cambria Math" panose="02040503050406030204" pitchFamily="18" charset="0"/>
                          </a:rPr>
                          <m:t>4&lt;</m:t>
                        </m:r>
                        <m:r>
                          <a:rPr lang="en-GB" sz="1000" i="1">
                            <a:latin typeface="Cambria Math" panose="02040503050406030204" pitchFamily="18" charset="0"/>
                          </a:rPr>
                          <m:t>𝐶</m:t>
                        </m:r>
                        <m:r>
                          <a:rPr lang="en-GB" sz="1000" i="1">
                            <a:latin typeface="Cambria Math" panose="02040503050406030204" pitchFamily="18" charset="0"/>
                            <a:ea typeface="Cambria Math" panose="02040503050406030204" pitchFamily="18" charset="0"/>
                          </a:rPr>
                          <m:t>≤8</m:t>
                        </m:r>
                      </m:oMath>
                    </m:oMathPara>
                  </a14:m>
                  <a:endParaRPr lang="en-GB" sz="1000" dirty="0">
                    <a:ea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GB" sz="1000" i="1">
                            <a:latin typeface="Cambria Math" panose="02040503050406030204" pitchFamily="18" charset="0"/>
                          </a:rPr>
                          <m:t>8&lt;</m:t>
                        </m:r>
                        <m:r>
                          <a:rPr lang="en-GB" sz="1000" i="1">
                            <a:latin typeface="Cambria Math" panose="02040503050406030204" pitchFamily="18" charset="0"/>
                          </a:rPr>
                          <m:t>𝐶</m:t>
                        </m:r>
                        <m:r>
                          <a:rPr lang="en-GB" sz="1000" i="1">
                            <a:latin typeface="Cambria Math" panose="02040503050406030204" pitchFamily="18" charset="0"/>
                            <a:ea typeface="Cambria Math" panose="02040503050406030204" pitchFamily="18" charset="0"/>
                          </a:rPr>
                          <m:t>≤12</m:t>
                        </m:r>
                      </m:oMath>
                    </m:oMathPara>
                  </a14:m>
                  <a:endParaRPr lang="en-GB" sz="1000" dirty="0">
                    <a:ea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GB" sz="1000" i="1">
                            <a:latin typeface="Cambria Math" panose="02040503050406030204" pitchFamily="18" charset="0"/>
                          </a:rPr>
                          <m:t>12&lt;</m:t>
                        </m:r>
                        <m:r>
                          <a:rPr lang="en-GB" sz="1000" i="1">
                            <a:latin typeface="Cambria Math" panose="02040503050406030204" pitchFamily="18" charset="0"/>
                          </a:rPr>
                          <m:t>𝐶</m:t>
                        </m:r>
                        <m:r>
                          <a:rPr lang="en-GB" sz="1000" i="1">
                            <a:latin typeface="Cambria Math" panose="02040503050406030204" pitchFamily="18" charset="0"/>
                            <a:ea typeface="Cambria Math" panose="02040503050406030204" pitchFamily="18" charset="0"/>
                          </a:rPr>
                          <m:t>≤16</m:t>
                        </m:r>
                      </m:oMath>
                    </m:oMathPara>
                  </a14:m>
                  <a:endParaRPr lang="en-GB" sz="1000" dirty="0">
                    <a:ea typeface="Cambria Math" panose="02040503050406030204" pitchFamily="18" charset="0"/>
                  </a:endParaRPr>
                </a:p>
                <a:p>
                  <a:pPr algn="ctr"/>
                  <a14:m>
                    <m:oMathPara xmlns:m="http://schemas.openxmlformats.org/officeDocument/2006/math">
                      <m:oMathParaPr>
                        <m:jc m:val="centerGroup"/>
                      </m:oMathParaPr>
                      <m:oMath xmlns:m="http://schemas.openxmlformats.org/officeDocument/2006/math">
                        <m:r>
                          <a:rPr lang="en-GB" sz="1000" i="1">
                            <a:latin typeface="Cambria Math" panose="02040503050406030204" pitchFamily="18" charset="0"/>
                          </a:rPr>
                          <m:t>16&lt;</m:t>
                        </m:r>
                        <m:r>
                          <a:rPr lang="en-GB" sz="1000" i="1">
                            <a:latin typeface="Cambria Math" panose="02040503050406030204" pitchFamily="18" charset="0"/>
                          </a:rPr>
                          <m:t>𝐶</m:t>
                        </m:r>
                        <m:r>
                          <a:rPr lang="en-GB" sz="1000" i="1">
                            <a:latin typeface="Cambria Math" panose="02040503050406030204" pitchFamily="18" charset="0"/>
                            <a:ea typeface="Cambria Math" panose="02040503050406030204" pitchFamily="18" charset="0"/>
                          </a:rPr>
                          <m:t>≤20</m:t>
                        </m:r>
                      </m:oMath>
                    </m:oMathPara>
                  </a14:m>
                  <a:endParaRPr lang="en-GB" sz="1000" dirty="0"/>
                </a:p>
              </p:txBody>
            </p:sp>
          </mc:Choice>
          <mc:Fallback xmlns="">
            <p:sp>
              <p:nvSpPr>
                <p:cNvPr id="10" name="TextBox 9"/>
                <p:cNvSpPr txBox="1">
                  <a:spLocks noRot="1" noChangeAspect="1" noMove="1" noResize="1" noEditPoints="1" noAdjustHandles="1" noChangeArrowheads="1" noChangeShapeType="1" noTextEdit="1"/>
                </p:cNvSpPr>
                <p:nvPr/>
              </p:nvSpPr>
              <p:spPr>
                <a:xfrm>
                  <a:off x="3549027" y="4937290"/>
                  <a:ext cx="913199" cy="1031051"/>
                </a:xfrm>
                <a:prstGeom prst="rect">
                  <a:avLst/>
                </a:prstGeom>
                <a:blipFill>
                  <a:blip r:embed="rId9"/>
                  <a:stretch>
                    <a:fillRect/>
                  </a:stretch>
                </a:blipFill>
              </p:spPr>
              <p:txBody>
                <a:bodyPr/>
                <a:lstStyle/>
                <a:p>
                  <a:r>
                    <a:rPr lang="en-GB">
                      <a:noFill/>
                    </a:rPr>
                    <a:t> </a:t>
                  </a:r>
                </a:p>
              </p:txBody>
            </p:sp>
          </mc:Fallback>
        </mc:AlternateContent>
        <p:sp>
          <p:nvSpPr>
            <p:cNvPr id="215" name="TextBox 214">
              <a:extLst>
                <a:ext uri="{FF2B5EF4-FFF2-40B4-BE49-F238E27FC236}">
                  <a16:creationId xmlns:a16="http://schemas.microsoft.com/office/drawing/2014/main" id="{282C2A6A-720F-411C-974B-3ED06C87EEA8}"/>
                </a:ext>
              </a:extLst>
            </p:cNvPr>
            <p:cNvSpPr txBox="1"/>
            <p:nvPr/>
          </p:nvSpPr>
          <p:spPr>
            <a:xfrm>
              <a:off x="5136660" y="4937290"/>
              <a:ext cx="663964" cy="246221"/>
            </a:xfrm>
            <a:prstGeom prst="rect">
              <a:avLst/>
            </a:prstGeom>
            <a:noFill/>
          </p:spPr>
          <p:txBody>
            <a:bodyPr wrap="none" rtlCol="0">
              <a:spAutoFit/>
            </a:bodyPr>
            <a:lstStyle/>
            <a:p>
              <a:pPr algn="ctr"/>
              <a:r>
                <a:rPr lang="en-GB" sz="1000" dirty="0"/>
                <a:t>Midpoint</a:t>
              </a:r>
            </a:p>
          </p:txBody>
        </p:sp>
      </p:grpSp>
    </p:spTree>
    <p:extLst>
      <p:ext uri="{BB962C8B-B14F-4D97-AF65-F5344CB8AC3E}">
        <p14:creationId xmlns:p14="http://schemas.microsoft.com/office/powerpoint/2010/main" val="431748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372</Words>
  <Application>Microsoft Office PowerPoint</Application>
  <PresentationFormat>Widescreen</PresentationFormat>
  <Paragraphs>86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Cambria Math</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 Jones (BRI)</dc:creator>
  <cp:lastModifiedBy>M Jones (BRI)</cp:lastModifiedBy>
  <cp:revision>5</cp:revision>
  <dcterms:created xsi:type="dcterms:W3CDTF">2023-02-09T10:29:29Z</dcterms:created>
  <dcterms:modified xsi:type="dcterms:W3CDTF">2023-02-09T10:44:52Z</dcterms:modified>
</cp:coreProperties>
</file>