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3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22F"/>
    <a:srgbClr val="FF00FF"/>
    <a:srgbClr val="2C2781"/>
    <a:srgbClr val="F9B300"/>
    <a:srgbClr val="FAB500"/>
    <a:srgbClr val="828282"/>
    <a:srgbClr val="32A7DF"/>
    <a:srgbClr val="33A7DF"/>
    <a:srgbClr val="FAB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7" Type="http://schemas.openxmlformats.org/officeDocument/2006/relationships/image" Target="../media/image5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 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REARRANGING EQUATIONS</a:t>
            </a:r>
            <a:endParaRPr lang="en-US" sz="3600" b="0" cap="none" spc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0" y="1200329"/>
            <a:ext cx="2253388" cy="3686633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r>
              <a:rPr lang="en-GB" sz="1400" b="1" dirty="0">
                <a:solidFill>
                  <a:schemeClr val="tx1"/>
                </a:solidFill>
              </a:rPr>
              <a:t>Rearranging an equation:</a:t>
            </a:r>
          </a:p>
          <a:p>
            <a:r>
              <a:rPr lang="en-GB" sz="1400" dirty="0">
                <a:solidFill>
                  <a:schemeClr val="tx1"/>
                </a:solidFill>
              </a:rPr>
              <a:t>Working with inverse operations to isolate a highlighted variable.</a:t>
            </a:r>
          </a:p>
          <a:p>
            <a:endParaRPr lang="en-GB" sz="1400" dirty="0">
              <a:solidFill>
                <a:schemeClr val="tx1"/>
              </a:solidFill>
            </a:endParaRPr>
          </a:p>
          <a:p>
            <a:r>
              <a:rPr lang="en-GB" sz="1400" dirty="0">
                <a:solidFill>
                  <a:schemeClr val="tx1"/>
                </a:solidFill>
              </a:rPr>
              <a:t>In rearranging we </a:t>
            </a:r>
            <a:r>
              <a:rPr lang="en-GB" sz="1400" b="1" dirty="0">
                <a:solidFill>
                  <a:schemeClr val="tx1"/>
                </a:solidFill>
              </a:rPr>
              <a:t>undo the operations </a:t>
            </a:r>
            <a:r>
              <a:rPr lang="en-GB" sz="1400" dirty="0">
                <a:solidFill>
                  <a:schemeClr val="tx1"/>
                </a:solidFill>
              </a:rPr>
              <a:t>starting from the last one.</a:t>
            </a:r>
          </a:p>
          <a:p>
            <a:endParaRPr lang="en-GB" sz="1400" dirty="0">
              <a:solidFill>
                <a:schemeClr val="tx1"/>
              </a:solidFill>
            </a:endParaRPr>
          </a:p>
          <a:p>
            <a:endParaRPr lang="en-GB" sz="1600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80064" y="5027036"/>
            <a:ext cx="1573628" cy="1724166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Rearrange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Term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Inverse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Operation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2598" y="1116507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380064" y="1200330"/>
            <a:ext cx="7443206" cy="373366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53764" y="5027035"/>
            <a:ext cx="5769505" cy="1235166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53762" y="6382253"/>
                <a:ext cx="5769504" cy="36016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solidFill>
                      <a:schemeClr val="tx1"/>
                    </a:solidFill>
                  </a:rPr>
                  <a:t>ANSWERS: 1</a:t>
                </a:r>
                <a:r>
                  <a:rPr lang="en-GB" sz="1200" dirty="0"/>
                  <a:t>)  </a:t>
                </a:r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:r>
                  <a:rPr lang="en-GB" sz="1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GB" sz="1200" dirty="0"/>
                  <a:t>    2)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𝑦𝑧</m:t>
                        </m:r>
                      </m:num>
                      <m:den>
                        <m:r>
                          <a:rPr lang="en-GB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GB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53762" y="6382253"/>
                <a:ext cx="5769504" cy="360163"/>
              </a:xfrm>
              <a:prstGeom prst="rect">
                <a:avLst/>
              </a:prstGeom>
              <a:blipFill>
                <a:blip r:embed="rId4"/>
                <a:stretch>
                  <a:fillRect t="-1695" r="-1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577307" y="5427454"/>
            <a:ext cx="1317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280-286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53762" y="5092215"/>
            <a:ext cx="4953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1) Rearrange to make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600" dirty="0"/>
              <a:t> the subject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600" dirty="0"/>
              <a:t>(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1600" dirty="0"/>
              <a:t> +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1600" dirty="0"/>
              <a:t>) =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600" dirty="0"/>
              <a:t> +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042924" y="5554429"/>
                <a:ext cx="4953000" cy="46878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GB" sz="1600" dirty="0"/>
                  <a:t>2) Rearrange to make </a:t>
                </a:r>
                <a:r>
                  <a:rPr lang="en-GB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600" dirty="0"/>
                  <a:t> the subject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GB" sz="16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1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924" y="5554429"/>
                <a:ext cx="4953000" cy="468783"/>
              </a:xfrm>
              <a:prstGeom prst="rect">
                <a:avLst/>
              </a:prstGeom>
              <a:blipFill>
                <a:blip r:embed="rId5"/>
                <a:stretch>
                  <a:fillRect l="-615" b="-25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383902" y="1754786"/>
                <a:ext cx="2638696" cy="2668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b="1" dirty="0"/>
                  <a:t>Rearrange </a:t>
                </a:r>
                <a:r>
                  <a:rPr lang="en-GB" sz="1400" dirty="0"/>
                  <a:t>to make 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en-GB" sz="1400" dirty="0">
                    <a:cs typeface="Times New Roman" panose="02020603050405020304" pitchFamily="18" charset="0"/>
                  </a:rPr>
                  <a:t>the subject of the formulae</a:t>
                </a:r>
                <a:r>
                  <a:rPr lang="en-GB" sz="1400" i="1" dirty="0">
                    <a:cs typeface="Times New Roman" panose="02020603050405020304" pitchFamily="18" charset="0"/>
                  </a:rPr>
                  <a:t> </a:t>
                </a:r>
                <a:r>
                  <a:rPr lang="en-GB" sz="1400" b="1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i="1" dirty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</a:rPr>
                        <m:t>) =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</a:t>
                </a:r>
                <a:r>
                  <a:rPr lang="en-GB" sz="1400" dirty="0">
                    <a:solidFill>
                      <a:srgbClr val="FF0000"/>
                    </a:solidFill>
                  </a:rPr>
                  <a:t>expand</a:t>
                </a:r>
                <a:r>
                  <a:rPr lang="en-GB" sz="1400" dirty="0"/>
                  <a:t>  			</a:t>
                </a:r>
                <a:r>
                  <a:rPr lang="en-GB" sz="1400" dirty="0">
                    <a:solidFill>
                      <a:srgbClr val="FF0000"/>
                    </a:solidFill>
                  </a:rPr>
                  <a:t> expand</a:t>
                </a:r>
                <a:endParaRPr lang="en-GB" sz="1400" dirty="0"/>
              </a:p>
              <a:p>
                <a:pPr algn="ctr"/>
                <a:r>
                  <a:rPr lang="en-GB" sz="14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400" i="1" dirty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𝑚𝑝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𝑟h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400" b="0" i="1" dirty="0" smtClean="0">
                        <a:latin typeface="Cambria Math" panose="02040503050406030204" pitchFamily="18" charset="0"/>
                      </a:rPr>
                      <m:t>𝑚𝑟</m:t>
                    </m:r>
                  </m:oMath>
                </a14:m>
                <a:endParaRPr lang="en-GB" sz="1400" dirty="0"/>
              </a:p>
              <a:p>
                <a:r>
                  <a:rPr lang="en-GB" sz="1400" dirty="0">
                    <a:solidFill>
                      <a:srgbClr val="FF0000"/>
                    </a:solidFill>
                  </a:rPr>
                  <a:t>   +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𝑚𝑟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</a:rPr>
                  <a:t> 			+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𝑚𝑟</m:t>
                    </m:r>
                  </m:oMath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𝑚𝑟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𝑚𝑝</m:t>
                      </m:r>
                      <m:r>
                        <a:rPr lang="en-GB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𝑟h</m:t>
                      </m:r>
                    </m:oMath>
                  </m:oMathPara>
                </a14:m>
                <a:endParaRPr lang="en-GB" sz="1400" i="1" dirty="0"/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   factorise                   factorise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1400" b="0" i="0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14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1400" b="0" i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𝑟h</m:t>
                    </m:r>
                  </m:oMath>
                </a14:m>
                <a:endParaRPr lang="en-GB" sz="1400" dirty="0"/>
              </a:p>
              <a:p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(2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</a:rPr>
                  <a:t>	   	     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÷(2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i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𝑟h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902" y="1754786"/>
                <a:ext cx="2638696" cy="2668679"/>
              </a:xfrm>
              <a:prstGeom prst="rect">
                <a:avLst/>
              </a:prstGeom>
              <a:blipFill>
                <a:blip r:embed="rId6"/>
                <a:stretch>
                  <a:fillRect l="-693" t="-685" b="-4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5076564" y="1754786"/>
            <a:ext cx="0" cy="302622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5096580" y="1744121"/>
                <a:ext cx="2638696" cy="28595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b="1" dirty="0"/>
                  <a:t>Rearrange </a:t>
                </a:r>
                <a:r>
                  <a:rPr lang="en-GB" sz="1400" dirty="0"/>
                  <a:t>to make </a:t>
                </a:r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-GB" sz="1400" dirty="0">
                    <a:cs typeface="Times New Roman" panose="02020603050405020304" pitchFamily="18" charset="0"/>
                  </a:rPr>
                  <a:t>the subject of the formulae</a:t>
                </a:r>
                <a:r>
                  <a:rPr lang="en-GB" sz="1400" i="1" dirty="0">
                    <a:cs typeface="Times New Roman" panose="02020603050405020304" pitchFamily="18" charset="0"/>
                  </a:rPr>
                  <a:t> </a:t>
                </a:r>
                <a:r>
                  <a:rPr lang="en-GB" sz="1400" b="1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den>
                      </m:f>
                      <m:r>
                        <a:rPr lang="en-GB" sz="14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GB" sz="1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  	</a:t>
                </a:r>
                <a:r>
                  <a:rPr lang="en-GB" sz="1400" dirty="0">
                    <a:solidFill>
                      <a:srgbClr val="FF0000"/>
                    </a:solidFill>
                  </a:rPr>
                  <a:t>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GB" sz="1400" dirty="0"/>
                  <a:t>  			</a:t>
                </a:r>
                <a:r>
                  <a:rPr lang="en-GB" sz="1400" dirty="0">
                    <a:solidFill>
                      <a:srgbClr val="FF0000"/>
                    </a:solidFill>
                  </a:rPr>
                  <a:t> 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endParaRPr lang="en-GB" sz="1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sz="1400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r>
                        <a:rPr lang="en-GB" sz="1400" i="1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sz="1400" i="1" dirty="0">
                              <a:latin typeface="Cambria Math" panose="02040503050406030204" pitchFamily="18" charset="0"/>
                            </a:rPr>
                            <m:t>𝑢</m:t>
                          </m:r>
                        </m:den>
                      </m:f>
                      <m:r>
                        <a:rPr lang="en-GB" sz="1400" i="1" dirty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>
                    <a:solidFill>
                      <a:srgbClr val="FF0000"/>
                    </a:solidFill>
                  </a:rPr>
                  <a:t>  	 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GB" sz="1400" dirty="0"/>
                  <a:t>  			</a:t>
                </a:r>
                <a:r>
                  <a:rPr lang="en-GB" sz="1400" dirty="0">
                    <a:solidFill>
                      <a:srgbClr val="FF0000"/>
                    </a:solidFill>
                  </a:rPr>
                  <a:t> 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n-GB" sz="1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GB" sz="1400" i="1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GB" sz="1400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GB" sz="1400" i="1" dirty="0">
                              <a:latin typeface="Cambria Math" panose="02040503050406030204" pitchFamily="18" charset="0"/>
                            </a:rPr>
                            <m:t>𝑢</m:t>
                          </m:r>
                        </m:den>
                      </m:f>
                      <m:r>
                        <a:rPr lang="en-GB" sz="1400" i="1" dirty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GB" sz="1400" dirty="0"/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GB" sz="1400" dirty="0"/>
                  <a:t>  			</a:t>
                </a:r>
                <a:r>
                  <a:rPr lang="en-GB" sz="1400" dirty="0">
                    <a:solidFill>
                      <a:srgbClr val="FF0000"/>
                    </a:solidFill>
                  </a:rPr>
                  <a:t> × </a:t>
                </a:r>
                <a:r>
                  <a:rPr lang="en-GB" sz="14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endParaRPr lang="en-GB" sz="1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𝑓𝑣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𝑓𝑢</m:t>
                      </m:r>
                    </m:oMath>
                  </m:oMathPara>
                </a14:m>
                <a:endParaRPr lang="en-GB" sz="1400" b="0" i="1" dirty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 factorise                   factorise </a:t>
                </a:r>
                <a:endParaRPr lang="en-GB" sz="1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580" y="1744121"/>
                <a:ext cx="2638696" cy="2859565"/>
              </a:xfrm>
              <a:prstGeom prst="rect">
                <a:avLst/>
              </a:prstGeom>
              <a:blipFill>
                <a:blip r:embed="rId7"/>
                <a:stretch>
                  <a:fillRect l="-693" t="-640" b="-14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30"/>
          <p:cNvCxnSpPr/>
          <p:nvPr/>
        </p:nvCxnSpPr>
        <p:spPr>
          <a:xfrm flipV="1">
            <a:off x="7232020" y="2943497"/>
            <a:ext cx="779866" cy="127093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946208" y="2590909"/>
                <a:ext cx="2033234" cy="968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𝑓𝑢</m:t>
                      </m:r>
                    </m:oMath>
                  </m:oMathPara>
                </a14:m>
                <a:endParaRPr lang="en-GB" sz="1400" dirty="0"/>
              </a:p>
              <a:p>
                <a14:m>
                  <m:oMath xmlns:m="http://schemas.openxmlformats.org/officeDocument/2006/math"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÷(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÷(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400" i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𝑓𝑢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6208" y="2590909"/>
                <a:ext cx="2033234" cy="968535"/>
              </a:xfrm>
              <a:prstGeom prst="rect">
                <a:avLst/>
              </a:prstGeom>
              <a:blipFill>
                <a:blip r:embed="rId8"/>
                <a:stretch>
                  <a:fillRect b="-25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597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5173</TotalTime>
  <Words>253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342</cp:revision>
  <cp:lastPrinted>2019-07-09T10:14:53Z</cp:lastPrinted>
  <dcterms:created xsi:type="dcterms:W3CDTF">2018-11-29T08:55:46Z</dcterms:created>
  <dcterms:modified xsi:type="dcterms:W3CDTF">2022-12-12T15:41:57Z</dcterms:modified>
</cp:coreProperties>
</file>